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3"/>
  </p:notesMasterIdLst>
  <p:sldIdLst>
    <p:sldId id="256" r:id="rId5"/>
    <p:sldId id="257" r:id="rId6"/>
    <p:sldId id="258" r:id="rId7"/>
    <p:sldId id="262" r:id="rId8"/>
    <p:sldId id="261" r:id="rId9"/>
    <p:sldId id="1436" r:id="rId10"/>
    <p:sldId id="1437" r:id="rId11"/>
    <p:sldId id="259" r:id="rId12"/>
    <p:sldId id="263" r:id="rId13"/>
    <p:sldId id="264" r:id="rId14"/>
    <p:sldId id="1494" r:id="rId15"/>
    <p:sldId id="1439" r:id="rId16"/>
    <p:sldId id="357" r:id="rId17"/>
    <p:sldId id="360" r:id="rId18"/>
    <p:sldId id="1454" r:id="rId19"/>
    <p:sldId id="1483" r:id="rId20"/>
    <p:sldId id="267" r:id="rId21"/>
    <p:sldId id="268" r:id="rId22"/>
    <p:sldId id="272" r:id="rId23"/>
    <p:sldId id="1434" r:id="rId24"/>
    <p:sldId id="1478" r:id="rId25"/>
    <p:sldId id="1481" r:id="rId26"/>
    <p:sldId id="1482" r:id="rId27"/>
    <p:sldId id="276" r:id="rId28"/>
    <p:sldId id="1476" r:id="rId29"/>
    <p:sldId id="1505" r:id="rId30"/>
    <p:sldId id="1484" r:id="rId31"/>
    <p:sldId id="1552" r:id="rId32"/>
    <p:sldId id="1464" r:id="rId33"/>
    <p:sldId id="1433" r:id="rId34"/>
    <p:sldId id="298" r:id="rId35"/>
    <p:sldId id="280" r:id="rId36"/>
    <p:sldId id="354" r:id="rId37"/>
    <p:sldId id="1178" r:id="rId38"/>
    <p:sldId id="1183" r:id="rId39"/>
    <p:sldId id="273" r:id="rId40"/>
    <p:sldId id="1461" r:id="rId41"/>
    <p:sldId id="1558" r:id="rId42"/>
    <p:sldId id="1466" r:id="rId43"/>
    <p:sldId id="338" r:id="rId44"/>
    <p:sldId id="341" r:id="rId45"/>
    <p:sldId id="340" r:id="rId46"/>
    <p:sldId id="1470" r:id="rId47"/>
    <p:sldId id="1472" r:id="rId48"/>
    <p:sldId id="1473" r:id="rId49"/>
    <p:sldId id="1471" r:id="rId50"/>
    <p:sldId id="1489" r:id="rId51"/>
    <p:sldId id="348" r:id="rId52"/>
    <p:sldId id="1559" r:id="rId53"/>
    <p:sldId id="302" r:id="rId54"/>
    <p:sldId id="350" r:id="rId55"/>
    <p:sldId id="309" r:id="rId56"/>
    <p:sldId id="1438" r:id="rId57"/>
    <p:sldId id="307" r:id="rId58"/>
    <p:sldId id="349" r:id="rId59"/>
    <p:sldId id="316" r:id="rId60"/>
    <p:sldId id="312" r:id="rId61"/>
    <p:sldId id="373" r:id="rId62"/>
    <p:sldId id="1491" r:id="rId63"/>
    <p:sldId id="327" r:id="rId64"/>
    <p:sldId id="328" r:id="rId65"/>
    <p:sldId id="329" r:id="rId66"/>
    <p:sldId id="1563" r:id="rId67"/>
    <p:sldId id="1564" r:id="rId68"/>
    <p:sldId id="330" r:id="rId69"/>
    <p:sldId id="331" r:id="rId70"/>
    <p:sldId id="332" r:id="rId71"/>
    <p:sldId id="1448" r:id="rId72"/>
    <p:sldId id="365" r:id="rId73"/>
    <p:sldId id="366" r:id="rId74"/>
    <p:sldId id="367" r:id="rId75"/>
    <p:sldId id="1432" r:id="rId76"/>
    <p:sldId id="369" r:id="rId77"/>
    <p:sldId id="370" r:id="rId78"/>
    <p:sldId id="371" r:id="rId79"/>
    <p:sldId id="270" r:id="rId80"/>
    <p:sldId id="372" r:id="rId81"/>
    <p:sldId id="319" r:id="rId82"/>
    <p:sldId id="336" r:id="rId83"/>
    <p:sldId id="337" r:id="rId84"/>
    <p:sldId id="339" r:id="rId85"/>
    <p:sldId id="345" r:id="rId86"/>
    <p:sldId id="1443" r:id="rId87"/>
    <p:sldId id="1449" r:id="rId88"/>
    <p:sldId id="1442" r:id="rId89"/>
    <p:sldId id="1440" r:id="rId90"/>
    <p:sldId id="343" r:id="rId91"/>
    <p:sldId id="1447" r:id="rId92"/>
    <p:sldId id="1459" r:id="rId93"/>
    <p:sldId id="1460" r:id="rId94"/>
    <p:sldId id="1451" r:id="rId95"/>
    <p:sldId id="1560" r:id="rId96"/>
    <p:sldId id="1561" r:id="rId97"/>
    <p:sldId id="1562" r:id="rId98"/>
    <p:sldId id="1475" r:id="rId99"/>
    <p:sldId id="1474" r:id="rId100"/>
    <p:sldId id="1555" r:id="rId101"/>
    <p:sldId id="1554" r:id="rId102"/>
    <p:sldId id="1487" r:id="rId103"/>
    <p:sldId id="1556" r:id="rId104"/>
    <p:sldId id="1557" r:id="rId105"/>
    <p:sldId id="1490" r:id="rId106"/>
    <p:sldId id="342" r:id="rId107"/>
    <p:sldId id="334" r:id="rId108"/>
    <p:sldId id="335" r:id="rId109"/>
    <p:sldId id="311" r:id="rId110"/>
    <p:sldId id="1550" r:id="rId111"/>
    <p:sldId id="260" r:id="rId112"/>
  </p:sldIdLst>
  <p:sldSz cx="9144000" cy="5143500" type="screen16x9"/>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56"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120BB00-E703-1F80-F386-78FE4F658AE7}" name="Elizabeth McMahon" initials="EM" userId="S::emcmahon@sterlingheritage.com::cf9652bc-eeca-4e37-b2b8-fd3be425f566" providerId="AD"/>
  <p188:author id="{B4C8CD04-D314-46A7-8BE6-0CFD70B8FC9F}" name="Lucinda Nance" initials="LN" userId="S::lnance@sterlingheritage1.onmicrosoft.com::9a75fef1-7c0f-46f9-85f0-942aa8ad345a" providerId="AD"/>
  <p188:author id="{29E9151F-C1BD-F2FA-EB66-570947D72F86}" name="Amy Shull" initials="AS" userId="S::ashull@sterlingheritage1.onmicrosoft.com::d03f13d1-4690-48be-8ff5-fae4cdc6fc72" providerId="AD"/>
  <p188:author id="{532D5D33-D3A9-8944-64AE-3BDFD85DD47D}" name="Reich, Denise A CIV OSD OUSD A-S (USA)" initials="RDACOOAS(" userId="S::denise.a.reich.civ@mail.mil::ecd82b35-234b-4c8c-ac4a-888ee28ec0a0" providerId="AD"/>
  <p188:author id="{58DCC137-4917-EF54-681B-9EDA6E1D46FC}" name="Karen Patrick" initials="KP" userId="S::kpatrick@sterlingheritage1.onmicrosoft.com::c282add9-b2ae-4cbd-a98f-11b7c5c3443c" providerId="AD"/>
  <p188:author id="{64C4E152-D261-20DD-9558-EF0855F86F72}" name="Elizabeth McMahon" initials="EM" userId="S::emcmahon@sterlingheritage1.onmicrosoft.com::cf9652bc-eeca-4e37-b2b8-fd3be425f566" providerId="AD"/>
  <p188:author id="{BB8E36D5-F831-2D62-074F-1651D4DDE9D7}" name="McGlynn, Sheila A CIV OSD OUSD A-S (USA)" initials="MSACOOAS(" userId="S::sheila.a.mcglynn.civ@mail.mil::d53ca737-724c-4165-ae07-7eb181bcfc8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AC1C"/>
    <a:srgbClr val="8C9F73"/>
    <a:srgbClr val="A6CC74"/>
    <a:srgbClr val="FFFFFF"/>
    <a:srgbClr val="B9B9B9"/>
    <a:srgbClr val="F8F200"/>
    <a:srgbClr val="BBE0E3"/>
    <a:srgbClr val="E9F4F5"/>
    <a:srgbClr val="318B7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23" autoAdjust="0"/>
    <p:restoredTop sz="90741" autoAdjust="0"/>
  </p:normalViewPr>
  <p:slideViewPr>
    <p:cSldViewPr snapToGrid="0">
      <p:cViewPr varScale="1">
        <p:scale>
          <a:sx n="125" d="100"/>
          <a:sy n="125" d="100"/>
        </p:scale>
        <p:origin x="1044" y="102"/>
      </p:cViewPr>
      <p:guideLst>
        <p:guide orient="horz" pos="1620"/>
        <p:guide pos="2856"/>
      </p:guideLst>
    </p:cSldViewPr>
  </p:slideViewPr>
  <p:outlineViewPr>
    <p:cViewPr>
      <p:scale>
        <a:sx n="33" d="100"/>
        <a:sy n="33" d="100"/>
      </p:scale>
      <p:origin x="0" y="0"/>
    </p:cViewPr>
    <p:sldLst>
      <p:sld r:id="rId1" collapse="1"/>
    </p:sldLst>
  </p:outlineViewPr>
  <p:notesTextViewPr>
    <p:cViewPr>
      <p:scale>
        <a:sx n="1" d="1"/>
        <a:sy n="1" d="1"/>
      </p:scale>
      <p:origin x="0" y="0"/>
    </p:cViewPr>
  </p:notesTextViewPr>
  <p:sorterViewPr>
    <p:cViewPr>
      <p:scale>
        <a:sx n="200" d="100"/>
        <a:sy n="200" d="100"/>
      </p:scale>
      <p:origin x="0" y="-387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tableStyles" Target="tableStyle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notesMaster" Target="notesMasters/notesMaster1.xml"/><Relationship Id="rId118" Type="http://schemas.microsoft.com/office/2018/10/relationships/authors" Target="authors.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s>
</file>

<file path=ppt/_rels/viewProps.xml.rels><?xml version="1.0" encoding="UTF-8" standalone="yes"?>
<Relationships xmlns="http://schemas.openxmlformats.org/package/2006/relationships"><Relationship Id="rId1" Type="http://schemas.openxmlformats.org/officeDocument/2006/relationships/slide" Target="slides/slide6.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jpg>
</file>

<file path=ppt/media/image3.jpe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335F2067-A687-B342-BD06-FA386BB5BADC}" type="datetimeFigureOut">
              <a:rPr lang="en-US" smtClean="0"/>
              <a:t>5/12/2023</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1EA17250-56D1-8849-9C4F-9B4226955734}" type="slidenum">
              <a:rPr lang="en-US" smtClean="0"/>
              <a:t>‹#›</a:t>
            </a:fld>
            <a:endParaRPr lang="en-US" dirty="0"/>
          </a:p>
        </p:txBody>
      </p:sp>
    </p:spTree>
    <p:extLst>
      <p:ext uri="{BB962C8B-B14F-4D97-AF65-F5344CB8AC3E}">
        <p14:creationId xmlns:p14="http://schemas.microsoft.com/office/powerpoint/2010/main" val="4261606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1</a:t>
            </a:fld>
            <a:endParaRPr lang="en-US" dirty="0"/>
          </a:p>
        </p:txBody>
      </p:sp>
    </p:spTree>
    <p:extLst>
      <p:ext uri="{BB962C8B-B14F-4D97-AF65-F5344CB8AC3E}">
        <p14:creationId xmlns:p14="http://schemas.microsoft.com/office/powerpoint/2010/main" val="17485340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10</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910258183"/>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101</a:t>
            </a:fld>
            <a:endParaRPr lang="en-US" dirty="0"/>
          </a:p>
        </p:txBody>
      </p:sp>
    </p:spTree>
    <p:extLst>
      <p:ext uri="{BB962C8B-B14F-4D97-AF65-F5344CB8AC3E}">
        <p14:creationId xmlns:p14="http://schemas.microsoft.com/office/powerpoint/2010/main" val="49945774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102</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marL="142354"/>
            <a:endParaRPr lang="en-US" dirty="0">
              <a:cs typeface="Calibri"/>
            </a:endParaRPr>
          </a:p>
        </p:txBody>
      </p:sp>
    </p:spTree>
    <p:extLst>
      <p:ext uri="{BB962C8B-B14F-4D97-AF65-F5344CB8AC3E}">
        <p14:creationId xmlns:p14="http://schemas.microsoft.com/office/powerpoint/2010/main" val="336932517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103</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91009835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104</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84351398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105</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09867987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106</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93580218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107</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584904094"/>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108</a:t>
            </a:fld>
            <a:endParaRPr lang="en-US" dirty="0"/>
          </a:p>
        </p:txBody>
      </p:sp>
    </p:spTree>
    <p:extLst>
      <p:ext uri="{BB962C8B-B14F-4D97-AF65-F5344CB8AC3E}">
        <p14:creationId xmlns:p14="http://schemas.microsoft.com/office/powerpoint/2010/main" val="1196697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11</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marL="12941" lvl="1" defTabSz="465887">
              <a:spcAft>
                <a:spcPts val="408"/>
              </a:spcAft>
              <a:buClr>
                <a:srgbClr val="00B050"/>
              </a:buClr>
              <a:buSzPct val="100000"/>
              <a:tabLst>
                <a:tab pos="465887" algn="l"/>
              </a:tabLst>
              <a:defRPr/>
            </a:pPr>
            <a:endParaRPr lang="en-US" dirty="0">
              <a:solidFill>
                <a:schemeClr val="dk1"/>
              </a:solidFill>
            </a:endParaRPr>
          </a:p>
        </p:txBody>
      </p:sp>
    </p:spTree>
    <p:extLst>
      <p:ext uri="{BB962C8B-B14F-4D97-AF65-F5344CB8AC3E}">
        <p14:creationId xmlns:p14="http://schemas.microsoft.com/office/powerpoint/2010/main" val="20549198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12</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marL="0" lvl="1"/>
            <a:endParaRPr lang="en-US" dirty="0">
              <a:cs typeface="Calibri"/>
            </a:endParaRPr>
          </a:p>
        </p:txBody>
      </p:sp>
    </p:spTree>
    <p:extLst>
      <p:ext uri="{BB962C8B-B14F-4D97-AF65-F5344CB8AC3E}">
        <p14:creationId xmlns:p14="http://schemas.microsoft.com/office/powerpoint/2010/main" val="6501676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13</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0022419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14</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marL="346180" lvl="1" indent="-336474">
              <a:lnSpc>
                <a:spcPct val="125000"/>
              </a:lnSpc>
              <a:buClr>
                <a:schemeClr val="dk1"/>
              </a:buClr>
              <a:buSzPts val="1800"/>
              <a:buFont typeface="Arial"/>
              <a:buChar char="•"/>
            </a:pPr>
            <a:endParaRPr lang="en-US" dirty="0"/>
          </a:p>
        </p:txBody>
      </p:sp>
    </p:spTree>
    <p:extLst>
      <p:ext uri="{BB962C8B-B14F-4D97-AF65-F5344CB8AC3E}">
        <p14:creationId xmlns:p14="http://schemas.microsoft.com/office/powerpoint/2010/main" val="25023571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15</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5764358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16</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40548693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17</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949268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18</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3747662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19</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866571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212FF84-F2C5-42A6-AA43-81E6EE80BC28}" type="slidenum">
              <a:rPr lang="en-US"/>
              <a:pPr/>
              <a:t>2</a:t>
            </a:fld>
            <a:endParaRPr lang="en-US" dirty="0"/>
          </a:p>
        </p:txBody>
      </p:sp>
      <p:sp>
        <p:nvSpPr>
          <p:cNvPr id="10242" name="Rectangle 2"/>
          <p:cNvSpPr>
            <a:spLocks noGrp="1" noRot="1" noChangeAspect="1" noChangeArrowheads="1" noTextEdit="1"/>
          </p:cNvSpPr>
          <p:nvPr>
            <p:ph type="sldImg"/>
          </p:nvPr>
        </p:nvSpPr>
        <p:spPr>
          <a:xfrm>
            <a:off x="406400" y="696913"/>
            <a:ext cx="6197600" cy="3486150"/>
          </a:xfrm>
          <a:ln/>
        </p:spPr>
      </p:sp>
      <p:sp>
        <p:nvSpPr>
          <p:cNvPr id="10243"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20</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6034166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5887">
              <a:defRPr/>
            </a:pPr>
            <a:endParaRPr lang="en-US" sz="1800" dirty="0"/>
          </a:p>
        </p:txBody>
      </p:sp>
      <p:sp>
        <p:nvSpPr>
          <p:cNvPr id="4" name="Slide Number Placeholder 3"/>
          <p:cNvSpPr>
            <a:spLocks noGrp="1"/>
          </p:cNvSpPr>
          <p:nvPr>
            <p:ph type="sldNum" sz="quarter" idx="5"/>
          </p:nvPr>
        </p:nvSpPr>
        <p:spPr/>
        <p:txBody>
          <a:bodyPr/>
          <a:lstStyle/>
          <a:p>
            <a:fld id="{1EA17250-56D1-8849-9C4F-9B4226955734}" type="slidenum">
              <a:rPr lang="en-US" smtClean="0"/>
              <a:t>21</a:t>
            </a:fld>
            <a:endParaRPr lang="en-US" dirty="0"/>
          </a:p>
        </p:txBody>
      </p:sp>
    </p:spTree>
    <p:extLst>
      <p:ext uri="{BB962C8B-B14F-4D97-AF65-F5344CB8AC3E}">
        <p14:creationId xmlns:p14="http://schemas.microsoft.com/office/powerpoint/2010/main" val="24808269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22</a:t>
            </a:fld>
            <a:endParaRPr lang="en-US" dirty="0"/>
          </a:p>
        </p:txBody>
      </p:sp>
    </p:spTree>
    <p:extLst>
      <p:ext uri="{BB962C8B-B14F-4D97-AF65-F5344CB8AC3E}">
        <p14:creationId xmlns:p14="http://schemas.microsoft.com/office/powerpoint/2010/main" val="3779501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23</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4913470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24</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0442186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52650" lvl="1" indent="-336474">
              <a:lnSpc>
                <a:spcPct val="125000"/>
              </a:lnSpc>
              <a:buClr>
                <a:schemeClr val="dk1"/>
              </a:buClr>
              <a:buSzPts val="1800"/>
              <a:buFont typeface="Arial"/>
              <a:buChar char="•"/>
            </a:pPr>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25</a:t>
            </a:fld>
            <a:endParaRPr lang="en-US" dirty="0"/>
          </a:p>
        </p:txBody>
      </p:sp>
    </p:spTree>
    <p:extLst>
      <p:ext uri="{BB962C8B-B14F-4D97-AF65-F5344CB8AC3E}">
        <p14:creationId xmlns:p14="http://schemas.microsoft.com/office/powerpoint/2010/main" val="1040439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26</a:t>
            </a:fld>
            <a:endParaRPr lang="en-US" dirty="0"/>
          </a:p>
        </p:txBody>
      </p:sp>
    </p:spTree>
    <p:extLst>
      <p:ext uri="{BB962C8B-B14F-4D97-AF65-F5344CB8AC3E}">
        <p14:creationId xmlns:p14="http://schemas.microsoft.com/office/powerpoint/2010/main" val="42172134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9478">
              <a:lnSpc>
                <a:spcPct val="107000"/>
              </a:lnSpc>
              <a:spcAft>
                <a:spcPts val="830"/>
              </a:spcAft>
              <a:tabLst>
                <a:tab pos="474739" algn="l"/>
              </a:tabLst>
              <a:defRPr/>
            </a:pPr>
            <a:endParaRPr lang="en-US" dirty="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EA17250-56D1-8849-9C4F-9B4226955734}" type="slidenum">
              <a:rPr lang="en-US" smtClean="0"/>
              <a:t>27</a:t>
            </a:fld>
            <a:endParaRPr lang="en-US" dirty="0"/>
          </a:p>
        </p:txBody>
      </p:sp>
    </p:spTree>
    <p:extLst>
      <p:ext uri="{BB962C8B-B14F-4D97-AF65-F5344CB8AC3E}">
        <p14:creationId xmlns:p14="http://schemas.microsoft.com/office/powerpoint/2010/main" val="31527818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8027" indent="-178027" defTabSz="949478">
              <a:lnSpc>
                <a:spcPct val="107000"/>
              </a:lnSpc>
              <a:spcAft>
                <a:spcPts val="830"/>
              </a:spcAft>
              <a:buFont typeface="Arial" panose="020B0604020202020204" pitchFamily="34" charset="0"/>
              <a:buChar char="•"/>
              <a:tabLst>
                <a:tab pos="474739" algn="l"/>
              </a:tabLst>
              <a:defRPr/>
            </a:pPr>
            <a:endParaRPr lang="en-US" sz="1400" dirty="0">
              <a:solidFill>
                <a:prstClr val="black"/>
              </a:solidFill>
            </a:endParaRPr>
          </a:p>
        </p:txBody>
      </p:sp>
      <p:sp>
        <p:nvSpPr>
          <p:cNvPr id="4" name="Slide Number Placeholder 3"/>
          <p:cNvSpPr>
            <a:spLocks noGrp="1"/>
          </p:cNvSpPr>
          <p:nvPr>
            <p:ph type="sldNum" sz="quarter" idx="5"/>
          </p:nvPr>
        </p:nvSpPr>
        <p:spPr/>
        <p:txBody>
          <a:bodyPr/>
          <a:lstStyle/>
          <a:p>
            <a:fld id="{1EA17250-56D1-8849-9C4F-9B4226955734}" type="slidenum">
              <a:rPr lang="en-US" smtClean="0"/>
              <a:t>28</a:t>
            </a:fld>
            <a:endParaRPr lang="en-US" dirty="0"/>
          </a:p>
        </p:txBody>
      </p:sp>
    </p:spTree>
    <p:extLst>
      <p:ext uri="{BB962C8B-B14F-4D97-AF65-F5344CB8AC3E}">
        <p14:creationId xmlns:p14="http://schemas.microsoft.com/office/powerpoint/2010/main" val="41727126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29</a:t>
            </a:fld>
            <a:endParaRPr lang="en-US" dirty="0"/>
          </a:p>
        </p:txBody>
      </p:sp>
    </p:spTree>
    <p:extLst>
      <p:ext uri="{BB962C8B-B14F-4D97-AF65-F5344CB8AC3E}">
        <p14:creationId xmlns:p14="http://schemas.microsoft.com/office/powerpoint/2010/main" val="385998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B4F4CB-C378-48BF-8045-9344E1A6D3BF}" type="slidenum">
              <a:rPr lang="en-US"/>
              <a:pPr/>
              <a:t>3</a:t>
            </a:fld>
            <a:endParaRPr lang="en-US" dirty="0"/>
          </a:p>
        </p:txBody>
      </p:sp>
      <p:sp>
        <p:nvSpPr>
          <p:cNvPr id="11266" name="Rectangle 2"/>
          <p:cNvSpPr>
            <a:spLocks noGrp="1" noRot="1" noChangeAspect="1" noChangeArrowheads="1" noTextEdit="1"/>
          </p:cNvSpPr>
          <p:nvPr>
            <p:ph type="sldImg"/>
          </p:nvPr>
        </p:nvSpPr>
        <p:spPr>
          <a:xfrm>
            <a:off x="406400" y="696913"/>
            <a:ext cx="6197600" cy="3486150"/>
          </a:xfrm>
          <a:ln/>
        </p:spPr>
      </p:sp>
      <p:sp>
        <p:nvSpPr>
          <p:cNvPr id="11267"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30</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8256673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31</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i="0" dirty="0"/>
          </a:p>
        </p:txBody>
      </p:sp>
    </p:spTree>
    <p:extLst>
      <p:ext uri="{BB962C8B-B14F-4D97-AF65-F5344CB8AC3E}">
        <p14:creationId xmlns:p14="http://schemas.microsoft.com/office/powerpoint/2010/main" val="42589255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Calibri" panose="020F0502020204030204" pitchFamily="34" charset="0"/>
              <a:cs typeface="Calibri" panose="020F0502020204030204" pitchFamily="34" charset="0"/>
            </a:endParaRPr>
          </a:p>
        </p:txBody>
      </p:sp>
      <p:sp>
        <p:nvSpPr>
          <p:cNvPr id="4" name="Slide Number Placeholder 3"/>
          <p:cNvSpPr>
            <a:spLocks noGrp="1"/>
          </p:cNvSpPr>
          <p:nvPr>
            <p:ph type="sldNum" sz="quarter" idx="5"/>
          </p:nvPr>
        </p:nvSpPr>
        <p:spPr/>
        <p:txBody>
          <a:bodyPr/>
          <a:lstStyle/>
          <a:p>
            <a:fld id="{1EA17250-56D1-8849-9C4F-9B4226955734}" type="slidenum">
              <a:rPr lang="en-US" smtClean="0"/>
              <a:t>32</a:t>
            </a:fld>
            <a:endParaRPr lang="en-US" dirty="0"/>
          </a:p>
        </p:txBody>
      </p:sp>
    </p:spTree>
    <p:extLst>
      <p:ext uri="{BB962C8B-B14F-4D97-AF65-F5344CB8AC3E}">
        <p14:creationId xmlns:p14="http://schemas.microsoft.com/office/powerpoint/2010/main" val="28282498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33</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spcBef>
                <a:spcPts val="374"/>
              </a:spcBef>
              <a:defRPr/>
            </a:pPr>
            <a:endParaRPr lang="en-US" dirty="0"/>
          </a:p>
        </p:txBody>
      </p:sp>
    </p:spTree>
    <p:extLst>
      <p:ext uri="{BB962C8B-B14F-4D97-AF65-F5344CB8AC3E}">
        <p14:creationId xmlns:p14="http://schemas.microsoft.com/office/powerpoint/2010/main" val="16496084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34</a:t>
            </a:fld>
            <a:endParaRPr lang="en-US" dirty="0"/>
          </a:p>
        </p:txBody>
      </p:sp>
    </p:spTree>
    <p:extLst>
      <p:ext uri="{BB962C8B-B14F-4D97-AF65-F5344CB8AC3E}">
        <p14:creationId xmlns:p14="http://schemas.microsoft.com/office/powerpoint/2010/main" val="36633825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35</a:t>
            </a:fld>
            <a:endParaRPr lang="en-US" dirty="0"/>
          </a:p>
        </p:txBody>
      </p:sp>
    </p:spTree>
    <p:extLst>
      <p:ext uri="{BB962C8B-B14F-4D97-AF65-F5344CB8AC3E}">
        <p14:creationId xmlns:p14="http://schemas.microsoft.com/office/powerpoint/2010/main" val="194553106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5887">
              <a:defRPr/>
            </a:pPr>
            <a:endParaRPr lang="en-US" dirty="0">
              <a:solidFill>
                <a:srgbClr val="FF0000"/>
              </a:solidFill>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DC7DDDF8-70BC-4C4E-8EBD-539446582549}" type="slidenum">
              <a:rPr lang="en-US" smtClean="0"/>
              <a:t>36</a:t>
            </a:fld>
            <a:endParaRPr lang="en-US" dirty="0"/>
          </a:p>
        </p:txBody>
      </p:sp>
    </p:spTree>
    <p:extLst>
      <p:ext uri="{BB962C8B-B14F-4D97-AF65-F5344CB8AC3E}">
        <p14:creationId xmlns:p14="http://schemas.microsoft.com/office/powerpoint/2010/main" val="27698519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37</a:t>
            </a:fld>
            <a:endParaRPr lang="en-US" dirty="0"/>
          </a:p>
        </p:txBody>
      </p:sp>
    </p:spTree>
    <p:extLst>
      <p:ext uri="{BB962C8B-B14F-4D97-AF65-F5344CB8AC3E}">
        <p14:creationId xmlns:p14="http://schemas.microsoft.com/office/powerpoint/2010/main" val="37540210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38</a:t>
            </a:fld>
            <a:endParaRPr lang="en-US" dirty="0"/>
          </a:p>
        </p:txBody>
      </p:sp>
    </p:spTree>
    <p:extLst>
      <p:ext uri="{BB962C8B-B14F-4D97-AF65-F5344CB8AC3E}">
        <p14:creationId xmlns:p14="http://schemas.microsoft.com/office/powerpoint/2010/main" val="30657326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39</a:t>
            </a:fld>
            <a:endParaRPr lang="en-US" dirty="0"/>
          </a:p>
        </p:txBody>
      </p:sp>
    </p:spTree>
    <p:extLst>
      <p:ext uri="{BB962C8B-B14F-4D97-AF65-F5344CB8AC3E}">
        <p14:creationId xmlns:p14="http://schemas.microsoft.com/office/powerpoint/2010/main" val="1594330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B4F4CB-C378-48BF-8045-9344E1A6D3BF}" type="slidenum">
              <a:rPr lang="en-US"/>
              <a:pPr/>
              <a:t>4</a:t>
            </a:fld>
            <a:endParaRPr lang="en-US" dirty="0"/>
          </a:p>
        </p:txBody>
      </p:sp>
      <p:sp>
        <p:nvSpPr>
          <p:cNvPr id="11266" name="Rectangle 2"/>
          <p:cNvSpPr>
            <a:spLocks noGrp="1" noRot="1" noChangeAspect="1" noChangeArrowheads="1" noTextEdit="1"/>
          </p:cNvSpPr>
          <p:nvPr>
            <p:ph type="sldImg"/>
          </p:nvPr>
        </p:nvSpPr>
        <p:spPr>
          <a:xfrm>
            <a:off x="406400" y="696913"/>
            <a:ext cx="6197600" cy="3486150"/>
          </a:xfrm>
          <a:ln/>
        </p:spPr>
      </p:sp>
      <p:sp>
        <p:nvSpPr>
          <p:cNvPr id="11267"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5790785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40</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3461847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41</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algn="l"/>
            <a:endParaRPr lang="en-US" dirty="0"/>
          </a:p>
        </p:txBody>
      </p:sp>
    </p:spTree>
    <p:extLst>
      <p:ext uri="{BB962C8B-B14F-4D97-AF65-F5344CB8AC3E}">
        <p14:creationId xmlns:p14="http://schemas.microsoft.com/office/powerpoint/2010/main" val="2635259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42</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defRPr/>
            </a:pPr>
            <a:endParaRPr lang="en-US" dirty="0"/>
          </a:p>
        </p:txBody>
      </p:sp>
    </p:spTree>
    <p:extLst>
      <p:ext uri="{BB962C8B-B14F-4D97-AF65-F5344CB8AC3E}">
        <p14:creationId xmlns:p14="http://schemas.microsoft.com/office/powerpoint/2010/main" val="405608219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43</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defRPr/>
            </a:pPr>
            <a:endParaRPr lang="en-US" dirty="0"/>
          </a:p>
        </p:txBody>
      </p:sp>
    </p:spTree>
    <p:extLst>
      <p:ext uri="{BB962C8B-B14F-4D97-AF65-F5344CB8AC3E}">
        <p14:creationId xmlns:p14="http://schemas.microsoft.com/office/powerpoint/2010/main" val="30805346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44</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defRPr/>
            </a:pPr>
            <a:endParaRPr lang="en-US" dirty="0"/>
          </a:p>
        </p:txBody>
      </p:sp>
    </p:spTree>
    <p:extLst>
      <p:ext uri="{BB962C8B-B14F-4D97-AF65-F5344CB8AC3E}">
        <p14:creationId xmlns:p14="http://schemas.microsoft.com/office/powerpoint/2010/main" val="36257116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45</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marL="0" lvl="1"/>
            <a:endParaRPr lang="en-US" dirty="0"/>
          </a:p>
          <a:p>
            <a:pPr defTabSz="465887">
              <a:defRPr/>
            </a:pPr>
            <a:endParaRPr lang="en-US" dirty="0"/>
          </a:p>
        </p:txBody>
      </p:sp>
    </p:spTree>
    <p:extLst>
      <p:ext uri="{BB962C8B-B14F-4D97-AF65-F5344CB8AC3E}">
        <p14:creationId xmlns:p14="http://schemas.microsoft.com/office/powerpoint/2010/main" val="26642908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46</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defRPr/>
            </a:pPr>
            <a:endParaRPr lang="en-US" dirty="0"/>
          </a:p>
        </p:txBody>
      </p:sp>
    </p:spTree>
    <p:extLst>
      <p:ext uri="{BB962C8B-B14F-4D97-AF65-F5344CB8AC3E}">
        <p14:creationId xmlns:p14="http://schemas.microsoft.com/office/powerpoint/2010/main" val="307716809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47</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marL="0" lvl="1"/>
            <a:endParaRPr lang="en-US" dirty="0"/>
          </a:p>
          <a:p>
            <a:pPr defTabSz="465887">
              <a:defRPr/>
            </a:pPr>
            <a:endParaRPr lang="en-US" dirty="0"/>
          </a:p>
        </p:txBody>
      </p:sp>
    </p:spTree>
    <p:extLst>
      <p:ext uri="{BB962C8B-B14F-4D97-AF65-F5344CB8AC3E}">
        <p14:creationId xmlns:p14="http://schemas.microsoft.com/office/powerpoint/2010/main" val="29723196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48</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949478">
              <a:spcBef>
                <a:spcPts val="374"/>
              </a:spcBef>
              <a:defRPr/>
            </a:pP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144145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7DDDF8-70BC-4C4E-8EBD-539446582549}" type="slidenum">
              <a:rPr lang="en-US" smtClean="0"/>
              <a:t>49</a:t>
            </a:fld>
            <a:endParaRPr lang="en-US" dirty="0"/>
          </a:p>
        </p:txBody>
      </p:sp>
    </p:spTree>
    <p:extLst>
      <p:ext uri="{BB962C8B-B14F-4D97-AF65-F5344CB8AC3E}">
        <p14:creationId xmlns:p14="http://schemas.microsoft.com/office/powerpoint/2010/main" val="211042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B4F4CB-C378-48BF-8045-9344E1A6D3BF}" type="slidenum">
              <a:rPr lang="en-US"/>
              <a:pPr/>
              <a:t>5</a:t>
            </a:fld>
            <a:endParaRPr lang="en-US" dirty="0"/>
          </a:p>
        </p:txBody>
      </p:sp>
      <p:sp>
        <p:nvSpPr>
          <p:cNvPr id="11266" name="Rectangle 2"/>
          <p:cNvSpPr>
            <a:spLocks noGrp="1" noRot="1" noChangeAspect="1" noChangeArrowheads="1" noTextEdit="1"/>
          </p:cNvSpPr>
          <p:nvPr>
            <p:ph type="sldImg"/>
          </p:nvPr>
        </p:nvSpPr>
        <p:spPr>
          <a:xfrm>
            <a:off x="406400" y="696913"/>
            <a:ext cx="6197600" cy="3486150"/>
          </a:xfrm>
          <a:ln/>
        </p:spPr>
      </p:sp>
      <p:sp>
        <p:nvSpPr>
          <p:cNvPr id="11267"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4971974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50</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7947055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51</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a:spcBef>
                <a:spcPts val="374"/>
              </a:spcBef>
            </a:pPr>
            <a:endParaRPr lang="en-US" dirty="0"/>
          </a:p>
          <a:p>
            <a:endParaRPr lang="en-US" dirty="0"/>
          </a:p>
        </p:txBody>
      </p:sp>
    </p:spTree>
    <p:extLst>
      <p:ext uri="{BB962C8B-B14F-4D97-AF65-F5344CB8AC3E}">
        <p14:creationId xmlns:p14="http://schemas.microsoft.com/office/powerpoint/2010/main" val="230848103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52</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46917644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53</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404891335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54</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marL="13187" lvl="1" defTabSz="949478">
              <a:spcBef>
                <a:spcPts val="374"/>
              </a:spcBef>
              <a:spcAft>
                <a:spcPts val="208"/>
              </a:spcAft>
              <a:buClr>
                <a:schemeClr val="dk1"/>
              </a:buClr>
              <a:buSzPts val="1800"/>
              <a:defRPr/>
            </a:pPr>
            <a:endParaRPr lang="en-US" dirty="0"/>
          </a:p>
        </p:txBody>
      </p:sp>
    </p:spTree>
    <p:extLst>
      <p:ext uri="{BB962C8B-B14F-4D97-AF65-F5344CB8AC3E}">
        <p14:creationId xmlns:p14="http://schemas.microsoft.com/office/powerpoint/2010/main" val="249290915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55</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85923475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56</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48242920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57</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68253900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58</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85409124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59</a:t>
            </a:fld>
            <a:endParaRPr lang="en-US" dirty="0"/>
          </a:p>
        </p:txBody>
      </p:sp>
    </p:spTree>
    <p:extLst>
      <p:ext uri="{BB962C8B-B14F-4D97-AF65-F5344CB8AC3E}">
        <p14:creationId xmlns:p14="http://schemas.microsoft.com/office/powerpoint/2010/main" val="21982121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6</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95410651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60</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8332065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61</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45317856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62</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84634503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63</a:t>
            </a:fld>
            <a:endParaRPr lang="en-US" dirty="0"/>
          </a:p>
        </p:txBody>
      </p:sp>
    </p:spTree>
    <p:extLst>
      <p:ext uri="{BB962C8B-B14F-4D97-AF65-F5344CB8AC3E}">
        <p14:creationId xmlns:p14="http://schemas.microsoft.com/office/powerpoint/2010/main" val="173216012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65</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17858496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66</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2320138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67</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025485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68</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marL="0" indent="0">
              <a:buNone/>
            </a:pPr>
            <a:endParaRPr lang="en-US" dirty="0"/>
          </a:p>
        </p:txBody>
      </p:sp>
    </p:spTree>
    <p:extLst>
      <p:ext uri="{BB962C8B-B14F-4D97-AF65-F5344CB8AC3E}">
        <p14:creationId xmlns:p14="http://schemas.microsoft.com/office/powerpoint/2010/main" val="351792055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69</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45155253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70</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cs typeface="Calibri"/>
            </a:endParaRPr>
          </a:p>
        </p:txBody>
      </p:sp>
    </p:spTree>
    <p:extLst>
      <p:ext uri="{BB962C8B-B14F-4D97-AF65-F5344CB8AC3E}">
        <p14:creationId xmlns:p14="http://schemas.microsoft.com/office/powerpoint/2010/main" val="38770559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19022130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71</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cs typeface="Calibri"/>
            </a:endParaRPr>
          </a:p>
          <a:p>
            <a:endParaRPr lang="en-US" dirty="0">
              <a:cs typeface="Calibri"/>
            </a:endParaRPr>
          </a:p>
        </p:txBody>
      </p:sp>
    </p:spTree>
    <p:extLst>
      <p:ext uri="{BB962C8B-B14F-4D97-AF65-F5344CB8AC3E}">
        <p14:creationId xmlns:p14="http://schemas.microsoft.com/office/powerpoint/2010/main" val="108284452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72</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40789122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73</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cs typeface="Calibri"/>
            </a:endParaRPr>
          </a:p>
        </p:txBody>
      </p:sp>
    </p:spTree>
    <p:extLst>
      <p:ext uri="{BB962C8B-B14F-4D97-AF65-F5344CB8AC3E}">
        <p14:creationId xmlns:p14="http://schemas.microsoft.com/office/powerpoint/2010/main" val="150313667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74</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cs typeface="Calibri"/>
            </a:endParaRPr>
          </a:p>
        </p:txBody>
      </p:sp>
    </p:spTree>
    <p:extLst>
      <p:ext uri="{BB962C8B-B14F-4D97-AF65-F5344CB8AC3E}">
        <p14:creationId xmlns:p14="http://schemas.microsoft.com/office/powerpoint/2010/main" val="89094545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75</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cs typeface="Calibri"/>
            </a:endParaRPr>
          </a:p>
        </p:txBody>
      </p:sp>
    </p:spTree>
    <p:extLst>
      <p:ext uri="{BB962C8B-B14F-4D97-AF65-F5344CB8AC3E}">
        <p14:creationId xmlns:p14="http://schemas.microsoft.com/office/powerpoint/2010/main" val="336960626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76</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48326155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77</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26939664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78</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marL="145059"/>
            <a:endParaRPr lang="en-US" baseline="0" dirty="0"/>
          </a:p>
        </p:txBody>
      </p:sp>
    </p:spTree>
    <p:extLst>
      <p:ext uri="{BB962C8B-B14F-4D97-AF65-F5344CB8AC3E}">
        <p14:creationId xmlns:p14="http://schemas.microsoft.com/office/powerpoint/2010/main" val="243984278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79</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73976875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80</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485597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81</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63997662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82</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41724820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83</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62708372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84</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cs typeface="Calibri"/>
            </a:endParaRPr>
          </a:p>
        </p:txBody>
      </p:sp>
    </p:spTree>
    <p:extLst>
      <p:ext uri="{BB962C8B-B14F-4D97-AF65-F5344CB8AC3E}">
        <p14:creationId xmlns:p14="http://schemas.microsoft.com/office/powerpoint/2010/main" val="422922154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85</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cs typeface="Calibri"/>
            </a:endParaRPr>
          </a:p>
        </p:txBody>
      </p:sp>
    </p:spTree>
    <p:extLst>
      <p:ext uri="{BB962C8B-B14F-4D97-AF65-F5344CB8AC3E}">
        <p14:creationId xmlns:p14="http://schemas.microsoft.com/office/powerpoint/2010/main" val="52969670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86</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cs typeface="Calibri"/>
            </a:endParaRPr>
          </a:p>
        </p:txBody>
      </p:sp>
    </p:spTree>
    <p:extLst>
      <p:ext uri="{BB962C8B-B14F-4D97-AF65-F5344CB8AC3E}">
        <p14:creationId xmlns:p14="http://schemas.microsoft.com/office/powerpoint/2010/main" val="247510346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87</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12395796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88</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91430314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89</a:t>
            </a:fld>
            <a:endParaRPr lang="en-US" dirty="0"/>
          </a:p>
        </p:txBody>
      </p:sp>
    </p:spTree>
    <p:extLst>
      <p:ext uri="{BB962C8B-B14F-4D97-AF65-F5344CB8AC3E}">
        <p14:creationId xmlns:p14="http://schemas.microsoft.com/office/powerpoint/2010/main" val="368815306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90</a:t>
            </a:fld>
            <a:endParaRPr lang="en-US" dirty="0"/>
          </a:p>
        </p:txBody>
      </p:sp>
    </p:spTree>
    <p:extLst>
      <p:ext uri="{BB962C8B-B14F-4D97-AF65-F5344CB8AC3E}">
        <p14:creationId xmlns:p14="http://schemas.microsoft.com/office/powerpoint/2010/main" val="2610134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9</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10668523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91</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endParaRPr lang="en-US" dirty="0">
              <a:cs typeface="Calibr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400662650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92</a:t>
            </a:fld>
            <a:endParaRPr lang="en-US" dirty="0"/>
          </a:p>
        </p:txBody>
      </p:sp>
    </p:spTree>
    <p:extLst>
      <p:ext uri="{BB962C8B-B14F-4D97-AF65-F5344CB8AC3E}">
        <p14:creationId xmlns:p14="http://schemas.microsoft.com/office/powerpoint/2010/main" val="162534007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93</a:t>
            </a:fld>
            <a:endParaRPr lang="en-US" dirty="0"/>
          </a:p>
        </p:txBody>
      </p:sp>
    </p:spTree>
    <p:extLst>
      <p:ext uri="{BB962C8B-B14F-4D97-AF65-F5344CB8AC3E}">
        <p14:creationId xmlns:p14="http://schemas.microsoft.com/office/powerpoint/2010/main" val="309500269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94</a:t>
            </a:fld>
            <a:endParaRPr lang="en-US" dirty="0"/>
          </a:p>
        </p:txBody>
      </p:sp>
    </p:spTree>
    <p:extLst>
      <p:ext uri="{BB962C8B-B14F-4D97-AF65-F5344CB8AC3E}">
        <p14:creationId xmlns:p14="http://schemas.microsoft.com/office/powerpoint/2010/main" val="119315368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95</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defRPr/>
            </a:pPr>
            <a:endParaRPr lang="en-US" dirty="0"/>
          </a:p>
        </p:txBody>
      </p:sp>
    </p:spTree>
    <p:extLst>
      <p:ext uri="{BB962C8B-B14F-4D97-AF65-F5344CB8AC3E}">
        <p14:creationId xmlns:p14="http://schemas.microsoft.com/office/powerpoint/2010/main" val="2851327155"/>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96</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defRPr/>
            </a:pPr>
            <a:endParaRPr lang="en-US" dirty="0"/>
          </a:p>
        </p:txBody>
      </p:sp>
    </p:spTree>
    <p:extLst>
      <p:ext uri="{BB962C8B-B14F-4D97-AF65-F5344CB8AC3E}">
        <p14:creationId xmlns:p14="http://schemas.microsoft.com/office/powerpoint/2010/main" val="533341353"/>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97</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defRPr/>
            </a:pPr>
            <a:endParaRPr lang="en-US" dirty="0"/>
          </a:p>
        </p:txBody>
      </p:sp>
    </p:spTree>
    <p:extLst>
      <p:ext uri="{BB962C8B-B14F-4D97-AF65-F5344CB8AC3E}">
        <p14:creationId xmlns:p14="http://schemas.microsoft.com/office/powerpoint/2010/main" val="264446998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98</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defRPr/>
            </a:pPr>
            <a:endParaRPr lang="en-US" dirty="0"/>
          </a:p>
        </p:txBody>
      </p:sp>
    </p:spTree>
    <p:extLst>
      <p:ext uri="{BB962C8B-B14F-4D97-AF65-F5344CB8AC3E}">
        <p14:creationId xmlns:p14="http://schemas.microsoft.com/office/powerpoint/2010/main" val="227443996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AFF3DF-FC05-4204-90DA-5A45827B8824}" type="slidenum">
              <a:rPr lang="en-US"/>
              <a:pPr/>
              <a:t>99</a:t>
            </a:fld>
            <a:endParaRPr lang="en-US" dirty="0"/>
          </a:p>
        </p:txBody>
      </p:sp>
      <p:sp>
        <p:nvSpPr>
          <p:cNvPr id="12290" name="Rectangle 2"/>
          <p:cNvSpPr>
            <a:spLocks noGrp="1" noRot="1" noChangeAspect="1" noChangeArrowheads="1" noTextEdit="1"/>
          </p:cNvSpPr>
          <p:nvPr>
            <p:ph type="sldImg"/>
          </p:nvPr>
        </p:nvSpPr>
        <p:spPr>
          <a:xfrm>
            <a:off x="406400" y="696913"/>
            <a:ext cx="6197600" cy="3486150"/>
          </a:xfrm>
          <a:ln/>
        </p:spPr>
      </p:sp>
      <p:sp>
        <p:nvSpPr>
          <p:cNvPr id="12291" name="Rectangle 3"/>
          <p:cNvSpPr>
            <a:spLocks noGrp="1" noChangeArrowheads="1"/>
          </p:cNvSpPr>
          <p:nvPr>
            <p:ph type="body" idx="1"/>
          </p:nvPr>
        </p:nvSpPr>
        <p:spPr/>
        <p:txBody>
          <a:bodyPr/>
          <a:lstStyle/>
          <a:p>
            <a:pPr defTabSz="465887">
              <a:defRPr/>
            </a:pPr>
            <a:endParaRPr lang="en-US" dirty="0"/>
          </a:p>
        </p:txBody>
      </p:sp>
    </p:spTree>
    <p:extLst>
      <p:ext uri="{BB962C8B-B14F-4D97-AF65-F5344CB8AC3E}">
        <p14:creationId xmlns:p14="http://schemas.microsoft.com/office/powerpoint/2010/main" val="286263132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A17250-56D1-8849-9C4F-9B4226955734}" type="slidenum">
              <a:rPr lang="en-US" smtClean="0"/>
              <a:t>100</a:t>
            </a:fld>
            <a:endParaRPr lang="en-US" dirty="0"/>
          </a:p>
        </p:txBody>
      </p:sp>
    </p:spTree>
    <p:extLst>
      <p:ext uri="{BB962C8B-B14F-4D97-AF65-F5344CB8AC3E}">
        <p14:creationId xmlns:p14="http://schemas.microsoft.com/office/powerpoint/2010/main" val="25114024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descr="GSA Logo"/>
          <p:cNvPicPr>
            <a:picLocks noChangeAspect="1"/>
          </p:cNvPicPr>
          <p:nvPr userDrawn="1"/>
        </p:nvPicPr>
        <p:blipFill>
          <a:blip r:embed="rId2" cstate="print"/>
          <a:stretch>
            <a:fillRect/>
          </a:stretch>
        </p:blipFill>
        <p:spPr>
          <a:xfrm>
            <a:off x="685800" y="457200"/>
            <a:ext cx="759524" cy="685800"/>
          </a:xfrm>
          <a:prstGeom prst="rect">
            <a:avLst/>
          </a:prstGeom>
        </p:spPr>
      </p:pic>
      <p:sp>
        <p:nvSpPr>
          <p:cNvPr id="8" name="Text Box 10"/>
          <p:cNvSpPr txBox="1">
            <a:spLocks noChangeArrowheads="1"/>
          </p:cNvSpPr>
          <p:nvPr userDrawn="1"/>
        </p:nvSpPr>
        <p:spPr bwMode="auto">
          <a:xfrm>
            <a:off x="4419600" y="1031241"/>
            <a:ext cx="4038600" cy="243840"/>
          </a:xfrm>
          <a:prstGeom prst="rect">
            <a:avLst/>
          </a:prstGeom>
          <a:noFill/>
          <a:ln w="9525">
            <a:noFill/>
            <a:miter lim="800000"/>
            <a:headEnd/>
            <a:tailEnd/>
          </a:ln>
        </p:spPr>
        <p:txBody>
          <a:bodyPr lIns="0" tIns="0" rIns="0" bIns="0" anchor="ctr"/>
          <a:lstStyle/>
          <a:p>
            <a:pPr algn="r">
              <a:spcBef>
                <a:spcPct val="50000"/>
              </a:spcBef>
            </a:pPr>
            <a:r>
              <a:rPr lang="en-US" sz="1200" b="1" dirty="0">
                <a:solidFill>
                  <a:schemeClr val="bg2"/>
                </a:solidFill>
              </a:rPr>
              <a:t>U.S. General Services Administration</a:t>
            </a:r>
          </a:p>
        </p:txBody>
      </p:sp>
      <p:pic>
        <p:nvPicPr>
          <p:cNvPr id="9" name="Picture 8" descr="GSA SmartPay Virtual Training Forum&#10;June 13-15, 2023 with image of woman at the computer taking a training. "/>
          <p:cNvPicPr>
            <a:picLocks noChangeAspect="1"/>
          </p:cNvPicPr>
          <p:nvPr userDrawn="1"/>
        </p:nvPicPr>
        <p:blipFill>
          <a:blip r:embed="rId3"/>
          <a:srcRect l="2893" r="2893"/>
          <a:stretch/>
        </p:blipFill>
        <p:spPr>
          <a:xfrm>
            <a:off x="0" y="1595422"/>
            <a:ext cx="9144000" cy="3548077"/>
          </a:xfrm>
          <a:prstGeom prst="rect">
            <a:avLst/>
          </a:prstGeom>
        </p:spPr>
      </p:pic>
      <p:sp>
        <p:nvSpPr>
          <p:cNvPr id="5" name="Title 2">
            <a:extLst>
              <a:ext uri="{FF2B5EF4-FFF2-40B4-BE49-F238E27FC236}">
                <a16:creationId xmlns:a16="http://schemas.microsoft.com/office/drawing/2014/main" id="{ADF2AF59-26E2-B501-9AFC-3854EDE695A6}"/>
              </a:ext>
            </a:extLst>
          </p:cNvPr>
          <p:cNvSpPr>
            <a:spLocks noGrp="1"/>
          </p:cNvSpPr>
          <p:nvPr>
            <p:ph type="title"/>
          </p:nvPr>
        </p:nvSpPr>
        <p:spPr>
          <a:xfrm>
            <a:off x="304800" y="3683634"/>
            <a:ext cx="4177990" cy="857250"/>
          </a:xfrm>
        </p:spPr>
        <p:txBody>
          <a:bodyPr/>
          <a:lstStyle/>
          <a:p>
            <a:endParaRPr lang="en-US"/>
          </a:p>
        </p:txBody>
      </p:sp>
    </p:spTree>
    <p:extLst>
      <p:ext uri="{BB962C8B-B14F-4D97-AF65-F5344CB8AC3E}">
        <p14:creationId xmlns:p14="http://schemas.microsoft.com/office/powerpoint/2010/main" val="1621029278"/>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4">
                    <a:lumMod val="75000"/>
                  </a:schemeClr>
                </a:solidFill>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89121775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lvl1pPr>
              <a:defRPr>
                <a:solidFill>
                  <a:schemeClr val="accent4">
                    <a:lumMod val="75000"/>
                  </a:schemeClr>
                </a:solidFill>
              </a:defRPr>
            </a:lvl1pPr>
          </a:lstStyle>
          <a:p>
            <a:r>
              <a:rPr lang="en-US"/>
              <a:t>Click to edit Master title style</a:t>
            </a:r>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411530414"/>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156D492-2D1D-56EF-570C-88395D3E32FB}"/>
              </a:ext>
            </a:extLst>
          </p:cNvPr>
          <p:cNvPicPr>
            <a:picLocks noChangeAspect="1"/>
          </p:cNvPicPr>
          <p:nvPr userDrawn="1"/>
        </p:nvPicPr>
        <p:blipFill>
          <a:blip r:embed="rId2"/>
          <a:stretch>
            <a:fillRect/>
          </a:stretch>
        </p:blipFill>
        <p:spPr>
          <a:xfrm>
            <a:off x="1116" y="0"/>
            <a:ext cx="9141768" cy="5143500"/>
          </a:xfrm>
          <a:prstGeom prst="rect">
            <a:avLst/>
          </a:prstGeom>
        </p:spPr>
      </p:pic>
      <p:sp>
        <p:nvSpPr>
          <p:cNvPr id="2" name="Title 1"/>
          <p:cNvSpPr>
            <a:spLocks noGrp="1"/>
          </p:cNvSpPr>
          <p:nvPr>
            <p:ph type="title"/>
          </p:nvPr>
        </p:nvSpPr>
        <p:spPr/>
        <p:txBody>
          <a:bodyPr/>
          <a:lstStyle>
            <a:lvl1pPr algn="ctr">
              <a:defRPr>
                <a:solidFill>
                  <a:schemeClr val="accent4">
                    <a:lumMod val="75000"/>
                  </a:schemeClr>
                </a:solidFill>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TextBox 6">
            <a:extLst>
              <a:ext uri="{FF2B5EF4-FFF2-40B4-BE49-F238E27FC236}">
                <a16:creationId xmlns:a16="http://schemas.microsoft.com/office/drawing/2014/main" id="{74B46350-EBE3-CCAB-57F7-0551323598CA}"/>
              </a:ext>
            </a:extLst>
          </p:cNvPr>
          <p:cNvSpPr txBox="1"/>
          <p:nvPr userDrawn="1"/>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a:t>
            </a:fld>
            <a:endParaRPr lang="en-US" sz="1200" dirty="0">
              <a:solidFill>
                <a:schemeClr val="bg1">
                  <a:lumMod val="50000"/>
                </a:schemeClr>
              </a:solidFill>
            </a:endParaRPr>
          </a:p>
        </p:txBody>
      </p:sp>
    </p:spTree>
    <p:extLst>
      <p:ext uri="{BB962C8B-B14F-4D97-AF65-F5344CB8AC3E}">
        <p14:creationId xmlns:p14="http://schemas.microsoft.com/office/powerpoint/2010/main" val="307719235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solidFill>
                  <a:schemeClr val="accent4">
                    <a:lumMod val="75000"/>
                  </a:schemeClr>
                </a:solidFill>
              </a:defRPr>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735601200"/>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4">
                    <a:lumMod val="75000"/>
                  </a:schemeClr>
                </a:solidFill>
              </a:defRPr>
            </a:lvl1p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6" name="Footer Placeholder 5"/>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86099034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solidFill>
                  <a:schemeClr val="accent4">
                    <a:lumMod val="75000"/>
                  </a:schemeClr>
                </a:solidFill>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8" name="Footer Placeholder 7"/>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822381297"/>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4">
                    <a:lumMod val="75000"/>
                  </a:schemeClr>
                </a:solidFill>
              </a:defRPr>
            </a:lvl1pPr>
          </a:lstStyle>
          <a:p>
            <a:r>
              <a:rPr lang="en-US"/>
              <a:t>Click to edit Master title style</a:t>
            </a:r>
          </a:p>
        </p:txBody>
      </p:sp>
      <p:sp>
        <p:nvSpPr>
          <p:cNvPr id="3" name="Date Placeholder 2"/>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29601255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4939612-D290-F3C6-33E3-434810F8048B}"/>
              </a:ext>
            </a:extLst>
          </p:cNvPr>
          <p:cNvSpPr>
            <a:spLocks noGrp="1"/>
          </p:cNvSpPr>
          <p:nvPr>
            <p:ph type="title" hasCustomPrompt="1"/>
          </p:nvPr>
        </p:nvSpPr>
        <p:spPr/>
        <p:txBody>
          <a:bodyPr/>
          <a:lstStyle>
            <a:lvl1pPr>
              <a:defRPr>
                <a:solidFill>
                  <a:schemeClr val="bg1"/>
                </a:solidFill>
              </a:defRPr>
            </a:lvl1pPr>
          </a:lstStyle>
          <a:p>
            <a:r>
              <a:rPr lang="en-US"/>
              <a:t>GSA Starmark Logo</a:t>
            </a:r>
          </a:p>
        </p:txBody>
      </p:sp>
      <p:sp>
        <p:nvSpPr>
          <p:cNvPr id="2" name="Date Placeholder 1"/>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3" name="Footer Placeholder 2"/>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82900774"/>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solidFill>
                  <a:schemeClr val="accent4">
                    <a:lumMod val="75000"/>
                  </a:schemeClr>
                </a:solidFill>
              </a:defRPr>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6" name="Footer Placeholder 5"/>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7163826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solidFill>
                  <a:schemeClr val="accent4">
                    <a:lumMod val="75000"/>
                  </a:schemeClr>
                </a:solidFill>
              </a:defRPr>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FD578F-EB6A-0D45-BF4C-590753804B8C}" type="datetimeFigureOut">
              <a:rPr lang="en-US" smtClean="0"/>
              <a:t>5/12/2023</a:t>
            </a:fld>
            <a:endParaRPr lang="en-US" dirty="0"/>
          </a:p>
        </p:txBody>
      </p:sp>
      <p:sp>
        <p:nvSpPr>
          <p:cNvPr id="6" name="Footer Placeholder 5"/>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2165378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5FD578F-EB6A-0D45-BF4C-590753804B8C}" type="datetimeFigureOut">
              <a:rPr lang="en-US" smtClean="0"/>
              <a:t>5/12/2023</a:t>
            </a:fld>
            <a:endParaRPr lang="en-US" dirty="0"/>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TextBox 7">
            <a:extLst>
              <a:ext uri="{FF2B5EF4-FFF2-40B4-BE49-F238E27FC236}">
                <a16:creationId xmlns:a16="http://schemas.microsoft.com/office/drawing/2014/main" id="{885E46C5-B536-CA1D-6FFC-B0A332147321}"/>
              </a:ext>
            </a:extLst>
          </p:cNvPr>
          <p:cNvSpPr txBox="1"/>
          <p:nvPr userDrawn="1"/>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a:t>
            </a:fld>
            <a:endParaRPr lang="en-US" sz="1200" dirty="0">
              <a:solidFill>
                <a:schemeClr val="bg1">
                  <a:lumMod val="50000"/>
                </a:schemeClr>
              </a:solidFill>
            </a:endParaRPr>
          </a:p>
        </p:txBody>
      </p:sp>
    </p:spTree>
    <p:extLst>
      <p:ext uri="{BB962C8B-B14F-4D97-AF65-F5344CB8AC3E}">
        <p14:creationId xmlns:p14="http://schemas.microsoft.com/office/powerpoint/2010/main" val="2662370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hyperlink" Target="https://pieetraining.eb.mil/wbt/portal/documents/User_Account_Reactivation_Process.pdf" TargetMode="External"/><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hyperlink" Target="https://piee.eb.mil/" TargetMode="External"/><Relationship Id="rId2" Type="http://schemas.openxmlformats.org/officeDocument/2006/relationships/notesSlide" Target="../notesSlides/notesSlide104.xml"/><Relationship Id="rId1" Type="http://schemas.openxmlformats.org/officeDocument/2006/relationships/slideLayout" Target="../slideLayouts/slideLayout2.xml"/><Relationship Id="rId4" Type="http://schemas.openxmlformats.org/officeDocument/2006/relationships/hyperlink" Target="mailto:DODPCPO@sterlingheritage.com" TargetMode="Externa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10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acq.osd.mil/asda/dpc/ce/pc/docs-guides.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spdatawarehouse.gsa.gov/"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hyperlink" Target="https://piee.eb.mil/xhtml/unauth/home/login.xhtml" TargetMode="External"/><Relationship Id="rId5" Type="http://schemas.openxmlformats.org/officeDocument/2006/relationships/hyperlink" Target="https://smartpay.gsa.gov/sites/default/files/StatsTool_FY21_M11_v1_EXTERNAL_4.xlsx" TargetMode="External"/><Relationship Id="rId4" Type="http://schemas.openxmlformats.org/officeDocument/2006/relationships/hyperlink" Target="https://smartpay.gsa.gov/content/program-statistics-overview"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acq.osd.mil/asda/dpc/ce/pc/index.htm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45.xml.rels><?xml version="1.0" encoding="UTF-8" standalone="yes"?>
<Relationships xmlns="http://schemas.openxmlformats.org/package/2006/relationships"><Relationship Id="rId3" Type="http://schemas.openxmlformats.org/officeDocument/2006/relationships/hyperlink" Target="https://www.acq.osd.mil/asda/dpc/ce/pc/training.html"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acq.osd.mil/asda/dpc/ce/pc/training.ht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hyperlink" Target="https://www.acq.osd.mil/asda/dpc/ce/pc/systems.html" TargetMode="External"/><Relationship Id="rId4" Type="http://schemas.openxmlformats.org/officeDocument/2006/relationships/image" Target="../media/image26.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acq.osd.mil/asda/dpc/ce/pc/training.htm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hyperlink" Target="mailto:dodpcpo@sterlingheritage.com" TargetMode="Externa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64.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 Id="rId9" Type="http://schemas.openxmlformats.org/officeDocument/2006/relationships/hyperlink" Target="https://www.acq.osd.mil/asda/dpc/ce/pc/systems.html" TargetMode="External"/></Relationships>
</file>

<file path=ppt/slides/_rels/slide66.xml.rels><?xml version="1.0" encoding="UTF-8" standalone="yes"?>
<Relationships xmlns="http://schemas.openxmlformats.org/package/2006/relationships"><Relationship Id="rId8" Type="http://schemas.openxmlformats.org/officeDocument/2006/relationships/hyperlink" Target="https://www.acq.osd.mil/asda/dpc/ce/pc/smart-pay.html" TargetMode="External"/><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acq.osd.mil/asda/dpc/ce/pc/docs-guides.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www.acq.osd.mil/asda/dpc/ce/pc/systems.html" TargetMode="External"/><Relationship Id="rId4" Type="http://schemas.openxmlformats.org/officeDocument/2006/relationships/image" Target="../media/image10.png"/></Relationships>
</file>

<file path=ppt/slides/_rels/slide7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hyperlink" Target="https://www.acq.osd.mil/asda/dpc/ce/pc/docs-guides.html" TargetMode="External"/><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hyperlink" Target="https://www.fiscal.treasury.gov/cas/" TargetMode="External"/><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hyperlink" Target="https://www.fiscal.treasury.gov/ipac/" TargetMode="External"/><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hyperlink" Target="https://fiscal.treasury.gov/g-invoice/" TargetMode="Externa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6A006-ECA2-1AFB-B7A4-464F46A1B1A6}"/>
              </a:ext>
            </a:extLst>
          </p:cNvPr>
          <p:cNvSpPr>
            <a:spLocks noGrp="1"/>
          </p:cNvSpPr>
          <p:nvPr>
            <p:ph type="title"/>
          </p:nvPr>
        </p:nvSpPr>
        <p:spPr>
          <a:xfrm>
            <a:off x="-52646" y="3513671"/>
            <a:ext cx="5690063" cy="1103418"/>
          </a:xfrm>
        </p:spPr>
        <p:txBody>
          <a:bodyPr>
            <a:normAutofit fontScale="90000"/>
          </a:bodyPr>
          <a:lstStyle/>
          <a:p>
            <a:pPr algn="l">
              <a:lnSpc>
                <a:spcPct val="70000"/>
              </a:lnSpc>
              <a:spcBef>
                <a:spcPts val="600"/>
              </a:spcBef>
            </a:pPr>
            <a:r>
              <a:rPr lang="en-US" sz="2700" dirty="0">
                <a:solidFill>
                  <a:srgbClr val="005087"/>
                </a:solidFill>
              </a:rPr>
              <a:t>Governmentwide Commercial </a:t>
            </a:r>
            <a:br>
              <a:rPr lang="en-US" sz="2700" dirty="0">
                <a:solidFill>
                  <a:srgbClr val="005087"/>
                </a:solidFill>
              </a:rPr>
            </a:br>
            <a:r>
              <a:rPr lang="en-US" sz="2700" dirty="0">
                <a:solidFill>
                  <a:srgbClr val="005087"/>
                </a:solidFill>
              </a:rPr>
              <a:t>Purchase Card Policies and Directives</a:t>
            </a:r>
            <a:br>
              <a:rPr lang="en-US" sz="3600" dirty="0">
                <a:solidFill>
                  <a:srgbClr val="005087"/>
                </a:solidFill>
              </a:rPr>
            </a:br>
            <a:r>
              <a:rPr lang="en-US" sz="2200" dirty="0">
                <a:solidFill>
                  <a:srgbClr val="005087"/>
                </a:solidFill>
              </a:rPr>
              <a:t>OUSD(A&amp;S)/DPC/CeB </a:t>
            </a:r>
            <a:br>
              <a:rPr lang="en-US" sz="2200" dirty="0">
                <a:solidFill>
                  <a:srgbClr val="005087"/>
                </a:solidFill>
              </a:rPr>
            </a:br>
            <a:br>
              <a:rPr lang="en-US" sz="2200" dirty="0">
                <a:solidFill>
                  <a:srgbClr val="005087"/>
                </a:solidFill>
              </a:rPr>
            </a:br>
            <a:r>
              <a:rPr lang="en-US" sz="2200" dirty="0">
                <a:solidFill>
                  <a:schemeClr val="tx2">
                    <a:lumMod val="50000"/>
                  </a:schemeClr>
                </a:solidFill>
                <a:latin typeface="Arial Bold"/>
                <a:cs typeface="Arial Bold"/>
              </a:rPr>
              <a:t>Ms. Denise Reich and Ms. Sheila McGlynn</a:t>
            </a:r>
          </a:p>
        </p:txBody>
      </p:sp>
    </p:spTree>
    <p:extLst>
      <p:ext uri="{BB962C8B-B14F-4D97-AF65-F5344CB8AC3E}">
        <p14:creationId xmlns:p14="http://schemas.microsoft.com/office/powerpoint/2010/main" val="4010807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199" y="139305"/>
            <a:ext cx="8644855" cy="546580"/>
          </a:xfrm>
        </p:spPr>
        <p:txBody>
          <a:bodyPr>
            <a:noAutofit/>
          </a:bodyPr>
          <a:lstStyle/>
          <a:p>
            <a:r>
              <a:rPr lang="en-US" sz="3200" dirty="0"/>
              <a:t>Where We Are Headed</a:t>
            </a:r>
          </a:p>
        </p:txBody>
      </p:sp>
      <p:sp>
        <p:nvSpPr>
          <p:cNvPr id="4" name="TextBox 3">
            <a:extLst>
              <a:ext uri="{FF2B5EF4-FFF2-40B4-BE49-F238E27FC236}">
                <a16:creationId xmlns:a16="http://schemas.microsoft.com/office/drawing/2014/main" id="{419BF4DF-7BAC-A7FE-1A35-9DD197058FCE}"/>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10</a:t>
            </a:fld>
            <a:endParaRPr lang="en-US" sz="1200" dirty="0">
              <a:solidFill>
                <a:schemeClr val="bg1">
                  <a:lumMod val="50000"/>
                </a:schemeClr>
              </a:solidFill>
            </a:endParaRPr>
          </a:p>
        </p:txBody>
      </p:sp>
      <p:sp>
        <p:nvSpPr>
          <p:cNvPr id="5" name="TextBox 4">
            <a:extLst>
              <a:ext uri="{FF2B5EF4-FFF2-40B4-BE49-F238E27FC236}">
                <a16:creationId xmlns:a16="http://schemas.microsoft.com/office/drawing/2014/main" id="{98E9A568-E38E-8610-B00F-D0798B4D9394}"/>
              </a:ext>
            </a:extLst>
          </p:cNvPr>
          <p:cNvSpPr txBox="1"/>
          <p:nvPr/>
        </p:nvSpPr>
        <p:spPr>
          <a:xfrm>
            <a:off x="572530" y="594956"/>
            <a:ext cx="8291384" cy="3762825"/>
          </a:xfrm>
          <a:prstGeom prst="rect">
            <a:avLst/>
          </a:prstGeom>
          <a:noFill/>
        </p:spPr>
        <p:txBody>
          <a:bodyPr wrap="square">
            <a:spAutoFit/>
          </a:bodyPr>
          <a:lstStyle/>
          <a:p>
            <a:pPr marL="341313" lvl="1" indent="-341313">
              <a:lnSpc>
                <a:spcPct val="125000"/>
              </a:lnSpc>
              <a:buFont typeface="Arial" panose="020B0604020202020204" pitchFamily="34" charset="0"/>
              <a:buChar char="•"/>
            </a:pPr>
            <a:r>
              <a:rPr lang="en-US" sz="1600" dirty="0"/>
              <a:t>Access Online’s Order Management:</a:t>
            </a:r>
          </a:p>
          <a:p>
            <a:pPr marL="857250" lvl="1" indent="-284163" defTabSz="742950">
              <a:lnSpc>
                <a:spcPct val="125000"/>
              </a:lnSpc>
              <a:buClr>
                <a:srgbClr val="00B050"/>
              </a:buClr>
              <a:buSzPct val="150000"/>
              <a:buFont typeface="Wingdings" panose="05000000000000000000" pitchFamily="2" charset="2"/>
              <a:buChar char="ü"/>
            </a:pPr>
            <a:r>
              <a:rPr lang="en-US" sz="1600" dirty="0"/>
              <a:t>Implementing the Purchase Log data standard </a:t>
            </a:r>
          </a:p>
          <a:p>
            <a:pPr marL="341313" lvl="1" indent="-341313">
              <a:lnSpc>
                <a:spcPct val="125000"/>
              </a:lnSpc>
              <a:buFont typeface="Arial" panose="020B0604020202020204" pitchFamily="34" charset="0"/>
              <a:buChar char="•"/>
            </a:pPr>
            <a:r>
              <a:rPr lang="en-US" sz="1600" dirty="0"/>
              <a:t>Insights on Demand (IOD) DM:</a:t>
            </a:r>
          </a:p>
          <a:p>
            <a:pPr marL="857250" lvl="1" indent="-284163" defTabSz="742950">
              <a:lnSpc>
                <a:spcPct val="125000"/>
              </a:lnSpc>
              <a:buClr>
                <a:srgbClr val="00B050"/>
              </a:buClr>
              <a:buSzPct val="150000"/>
              <a:buFont typeface="Wingdings" panose="05000000000000000000" pitchFamily="2" charset="2"/>
              <a:buChar char="ü"/>
            </a:pPr>
            <a:r>
              <a:rPr lang="en-US" sz="1600" dirty="0"/>
              <a:t>Continuing IST review and possible approval of targeted, data-driven updates to DM rules and parameters to further increase targeting of high-risk transactions</a:t>
            </a:r>
          </a:p>
          <a:p>
            <a:pPr marL="857250" lvl="1" indent="-284163" defTabSz="742950">
              <a:lnSpc>
                <a:spcPct val="125000"/>
              </a:lnSpc>
              <a:buClr>
                <a:srgbClr val="00B050"/>
              </a:buClr>
              <a:buSzPct val="150000"/>
              <a:buFont typeface="Wingdings" panose="05000000000000000000" pitchFamily="2" charset="2"/>
              <a:buChar char="ü"/>
            </a:pPr>
            <a:r>
              <a:rPr lang="en-US" sz="1600" dirty="0"/>
              <a:t>Continuing to work with the IST to finalize updates to the DM questionnaire</a:t>
            </a:r>
          </a:p>
          <a:p>
            <a:pPr marL="857250" lvl="1" indent="-284163" defTabSz="742950">
              <a:lnSpc>
                <a:spcPct val="125000"/>
              </a:lnSpc>
              <a:buClr>
                <a:srgbClr val="00B050"/>
              </a:buClr>
              <a:buSzPct val="150000"/>
              <a:buFont typeface="Wingdings" panose="05000000000000000000" pitchFamily="2" charset="2"/>
              <a:buChar char="ü"/>
            </a:pPr>
            <a:r>
              <a:rPr lang="en-US" sz="1600" dirty="0"/>
              <a:t>Enabling employee-centric learning soon</a:t>
            </a:r>
          </a:p>
          <a:p>
            <a:pPr marL="857250" lvl="1" indent="-284163" defTabSz="742950">
              <a:lnSpc>
                <a:spcPct val="125000"/>
              </a:lnSpc>
              <a:buClr>
                <a:srgbClr val="00B050"/>
              </a:buClr>
              <a:buSzPct val="150000"/>
              <a:buFont typeface="Wingdings" panose="05000000000000000000" pitchFamily="2" charset="2"/>
              <a:buChar char="ü"/>
            </a:pPr>
            <a:r>
              <a:rPr lang="en-US" sz="1600" dirty="0"/>
              <a:t>Updating to IOD version 9 for a new look/feel, faster data processing, and improved user experience</a:t>
            </a:r>
          </a:p>
          <a:p>
            <a:pPr marL="857250" lvl="1" indent="-284163" defTabSz="742950">
              <a:lnSpc>
                <a:spcPct val="125000"/>
              </a:lnSpc>
              <a:buClr>
                <a:srgbClr val="00B050"/>
              </a:buClr>
              <a:buSzPct val="150000"/>
              <a:buFont typeface="Wingdings" panose="05000000000000000000" pitchFamily="2" charset="2"/>
              <a:buChar char="ü"/>
            </a:pPr>
            <a:r>
              <a:rPr lang="en-US" sz="1600" dirty="0"/>
              <a:t>Continuing to use scheduled training events for new users/users changing roles in the program</a:t>
            </a:r>
          </a:p>
          <a:p>
            <a:pPr marL="341313" lvl="1" indent="-341313">
              <a:lnSpc>
                <a:spcPct val="125000"/>
              </a:lnSpc>
              <a:buFont typeface="Arial" panose="020B0604020202020204" pitchFamily="34" charset="0"/>
              <a:buChar char="•"/>
            </a:pPr>
            <a:r>
              <a:rPr lang="en-US" sz="1600" dirty="0"/>
              <a:t>Evaluating alternatives to meet the requirement for bi-annual ethics training</a:t>
            </a:r>
          </a:p>
        </p:txBody>
      </p:sp>
    </p:spTree>
    <p:extLst>
      <p:ext uri="{BB962C8B-B14F-4D97-AF65-F5344CB8AC3E}">
        <p14:creationId xmlns:p14="http://schemas.microsoft.com/office/powerpoint/2010/main" val="275358961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497D3-A672-8D23-C780-FD0D660A6E16}"/>
              </a:ext>
            </a:extLst>
          </p:cNvPr>
          <p:cNvSpPr>
            <a:spLocks noGrp="1"/>
          </p:cNvSpPr>
          <p:nvPr>
            <p:ph type="title"/>
          </p:nvPr>
        </p:nvSpPr>
        <p:spPr>
          <a:xfrm>
            <a:off x="457200" y="205979"/>
            <a:ext cx="8518478" cy="857250"/>
          </a:xfrm>
        </p:spPr>
        <p:txBody>
          <a:bodyPr>
            <a:normAutofit/>
          </a:bodyPr>
          <a:lstStyle/>
          <a:p>
            <a:r>
              <a:rPr lang="en-US" sz="2800" dirty="0"/>
              <a:t>How</a:t>
            </a:r>
            <a:r>
              <a:rPr lang="en-US" sz="2800" baseline="0" dirty="0"/>
              <a:t> to Compare the Data to Answer Questions, Cont.</a:t>
            </a:r>
            <a:endParaRPr lang="en-US" sz="2800" dirty="0"/>
          </a:p>
        </p:txBody>
      </p:sp>
      <p:sp>
        <p:nvSpPr>
          <p:cNvPr id="4" name="TextBox 3">
            <a:extLst>
              <a:ext uri="{FF2B5EF4-FFF2-40B4-BE49-F238E27FC236}">
                <a16:creationId xmlns:a16="http://schemas.microsoft.com/office/drawing/2014/main" id="{7F0C6645-C4F0-F8D7-BE25-11776B7B1863}"/>
              </a:ext>
            </a:extLst>
          </p:cNvPr>
          <p:cNvSpPr txBox="1"/>
          <p:nvPr/>
        </p:nvSpPr>
        <p:spPr>
          <a:xfrm>
            <a:off x="457200" y="966889"/>
            <a:ext cx="7200241" cy="307777"/>
          </a:xfrm>
          <a:prstGeom prst="rect">
            <a:avLst/>
          </a:prstGeom>
          <a:noFill/>
        </p:spPr>
        <p:txBody>
          <a:bodyPr wrap="none" rtlCol="0">
            <a:spAutoFit/>
          </a:bodyPr>
          <a:lstStyle/>
          <a:p>
            <a:r>
              <a:rPr lang="en-US" sz="1400" dirty="0"/>
              <a:t>Partial snapshot of the JAM tab in the workbook once new columns and formulas are inserted:</a:t>
            </a:r>
          </a:p>
        </p:txBody>
      </p:sp>
      <p:sp>
        <p:nvSpPr>
          <p:cNvPr id="10" name="TextBox 9">
            <a:extLst>
              <a:ext uri="{FF2B5EF4-FFF2-40B4-BE49-F238E27FC236}">
                <a16:creationId xmlns:a16="http://schemas.microsoft.com/office/drawing/2014/main" id="{225A8515-EA8F-430D-F6A1-FC42CA9E52C5}"/>
              </a:ext>
            </a:extLst>
          </p:cNvPr>
          <p:cNvSpPr txBox="1"/>
          <p:nvPr/>
        </p:nvSpPr>
        <p:spPr>
          <a:xfrm>
            <a:off x="919815" y="1181563"/>
            <a:ext cx="303288" cy="338554"/>
          </a:xfrm>
          <a:prstGeom prst="rect">
            <a:avLst/>
          </a:prstGeom>
          <a:noFill/>
        </p:spPr>
        <p:txBody>
          <a:bodyPr wrap="none" rtlCol="0">
            <a:spAutoFit/>
          </a:bodyPr>
          <a:lstStyle/>
          <a:p>
            <a:r>
              <a:rPr lang="en-US" sz="1600" dirty="0"/>
              <a:t>A</a:t>
            </a:r>
            <a:endParaRPr lang="en-US" dirty="0"/>
          </a:p>
        </p:txBody>
      </p:sp>
      <p:sp>
        <p:nvSpPr>
          <p:cNvPr id="11" name="TextBox 10">
            <a:extLst>
              <a:ext uri="{FF2B5EF4-FFF2-40B4-BE49-F238E27FC236}">
                <a16:creationId xmlns:a16="http://schemas.microsoft.com/office/drawing/2014/main" id="{5AB34A66-5744-E837-D941-31608DAAE22B}"/>
              </a:ext>
            </a:extLst>
          </p:cNvPr>
          <p:cNvSpPr txBox="1"/>
          <p:nvPr/>
        </p:nvSpPr>
        <p:spPr>
          <a:xfrm>
            <a:off x="2034409" y="1181563"/>
            <a:ext cx="303288" cy="338554"/>
          </a:xfrm>
          <a:prstGeom prst="rect">
            <a:avLst/>
          </a:prstGeom>
          <a:noFill/>
        </p:spPr>
        <p:txBody>
          <a:bodyPr wrap="none" rtlCol="0">
            <a:spAutoFit/>
          </a:bodyPr>
          <a:lstStyle/>
          <a:p>
            <a:r>
              <a:rPr lang="en-US" sz="1600" dirty="0"/>
              <a:t>B</a:t>
            </a:r>
            <a:endParaRPr lang="en-US" dirty="0"/>
          </a:p>
        </p:txBody>
      </p:sp>
      <p:sp>
        <p:nvSpPr>
          <p:cNvPr id="12" name="TextBox 11">
            <a:extLst>
              <a:ext uri="{FF2B5EF4-FFF2-40B4-BE49-F238E27FC236}">
                <a16:creationId xmlns:a16="http://schemas.microsoft.com/office/drawing/2014/main" id="{9E869AA1-9C45-B87C-2D92-D47381603E1D}"/>
              </a:ext>
            </a:extLst>
          </p:cNvPr>
          <p:cNvSpPr txBox="1"/>
          <p:nvPr/>
        </p:nvSpPr>
        <p:spPr>
          <a:xfrm>
            <a:off x="3035380" y="1181563"/>
            <a:ext cx="303288" cy="338554"/>
          </a:xfrm>
          <a:prstGeom prst="rect">
            <a:avLst/>
          </a:prstGeom>
          <a:noFill/>
        </p:spPr>
        <p:txBody>
          <a:bodyPr wrap="none" rtlCol="0">
            <a:spAutoFit/>
          </a:bodyPr>
          <a:lstStyle/>
          <a:p>
            <a:r>
              <a:rPr lang="en-US" sz="1600" dirty="0"/>
              <a:t>C</a:t>
            </a:r>
            <a:endParaRPr lang="en-US" dirty="0"/>
          </a:p>
        </p:txBody>
      </p:sp>
      <p:graphicFrame>
        <p:nvGraphicFramePr>
          <p:cNvPr id="9" name="Table 8">
            <a:extLst>
              <a:ext uri="{FF2B5EF4-FFF2-40B4-BE49-F238E27FC236}">
                <a16:creationId xmlns:a16="http://schemas.microsoft.com/office/drawing/2014/main" id="{CA50C402-940D-6B12-559B-4E8869A0B93C}"/>
              </a:ext>
            </a:extLst>
          </p:cNvPr>
          <p:cNvGraphicFramePr>
            <a:graphicFrameLocks noGrp="1"/>
          </p:cNvGraphicFramePr>
          <p:nvPr>
            <p:extLst>
              <p:ext uri="{D42A27DB-BD31-4B8C-83A1-F6EECF244321}">
                <p14:modId xmlns:p14="http://schemas.microsoft.com/office/powerpoint/2010/main" val="699423122"/>
              </p:ext>
            </p:extLst>
          </p:nvPr>
        </p:nvGraphicFramePr>
        <p:xfrm>
          <a:off x="570828" y="1444205"/>
          <a:ext cx="8229601" cy="742520"/>
        </p:xfrm>
        <a:graphic>
          <a:graphicData uri="http://schemas.openxmlformats.org/drawingml/2006/table">
            <a:tbl>
              <a:tblPr firstRow="1">
                <a:tableStyleId>{5C22544A-7EE6-4342-B048-85BDC9FD1C3A}</a:tableStyleId>
              </a:tblPr>
              <a:tblGrid>
                <a:gridCol w="1100578">
                  <a:extLst>
                    <a:ext uri="{9D8B030D-6E8A-4147-A177-3AD203B41FA5}">
                      <a16:colId xmlns:a16="http://schemas.microsoft.com/office/drawing/2014/main" val="814201415"/>
                    </a:ext>
                  </a:extLst>
                </a:gridCol>
                <a:gridCol w="1075846">
                  <a:extLst>
                    <a:ext uri="{9D8B030D-6E8A-4147-A177-3AD203B41FA5}">
                      <a16:colId xmlns:a16="http://schemas.microsoft.com/office/drawing/2014/main" val="2469197651"/>
                    </a:ext>
                  </a:extLst>
                </a:gridCol>
                <a:gridCol w="915087">
                  <a:extLst>
                    <a:ext uri="{9D8B030D-6E8A-4147-A177-3AD203B41FA5}">
                      <a16:colId xmlns:a16="http://schemas.microsoft.com/office/drawing/2014/main" val="2727968948"/>
                    </a:ext>
                  </a:extLst>
                </a:gridCol>
                <a:gridCol w="1511749">
                  <a:extLst>
                    <a:ext uri="{9D8B030D-6E8A-4147-A177-3AD203B41FA5}">
                      <a16:colId xmlns:a16="http://schemas.microsoft.com/office/drawing/2014/main" val="2895038807"/>
                    </a:ext>
                  </a:extLst>
                </a:gridCol>
                <a:gridCol w="1483925">
                  <a:extLst>
                    <a:ext uri="{9D8B030D-6E8A-4147-A177-3AD203B41FA5}">
                      <a16:colId xmlns:a16="http://schemas.microsoft.com/office/drawing/2014/main" val="3109265466"/>
                    </a:ext>
                  </a:extLst>
                </a:gridCol>
                <a:gridCol w="2142416">
                  <a:extLst>
                    <a:ext uri="{9D8B030D-6E8A-4147-A177-3AD203B41FA5}">
                      <a16:colId xmlns:a16="http://schemas.microsoft.com/office/drawing/2014/main" val="2847345732"/>
                    </a:ext>
                  </a:extLst>
                </a:gridCol>
              </a:tblGrid>
              <a:tr h="371260">
                <a:tc>
                  <a:txBody>
                    <a:bodyPr/>
                    <a:lstStyle/>
                    <a:p>
                      <a:pPr algn="l" fontAlgn="b"/>
                      <a:r>
                        <a:rPr lang="en-US" sz="1100" u="none" strike="noStrike" dirty="0">
                          <a:solidFill>
                            <a:schemeClr val="tx1"/>
                          </a:solidFill>
                          <a:effectLst/>
                        </a:rPr>
                        <a:t>AO Name</a:t>
                      </a:r>
                      <a:endParaRPr lang="en-US" sz="1100" b="0" i="0" u="none" strike="noStrike" dirty="0">
                        <a:solidFill>
                          <a:schemeClr val="tx1"/>
                        </a:solidFill>
                        <a:effectLst/>
                        <a:latin typeface="Calibri" panose="020F0502020204030204" pitchFamily="34" charset="0"/>
                      </a:endParaRPr>
                    </a:p>
                  </a:txBody>
                  <a:tcPr marL="9282" marR="9282" marT="9282" marB="0" anchor="b">
                    <a:solidFill>
                      <a:srgbClr val="FFFF00"/>
                    </a:solidFill>
                  </a:tcPr>
                </a:tc>
                <a:tc>
                  <a:txBody>
                    <a:bodyPr/>
                    <a:lstStyle/>
                    <a:p>
                      <a:pPr algn="l" fontAlgn="b"/>
                      <a:r>
                        <a:rPr lang="en-US" sz="1100" u="none" strike="noStrike" dirty="0">
                          <a:solidFill>
                            <a:schemeClr val="tx1"/>
                          </a:solidFill>
                          <a:effectLst/>
                        </a:rPr>
                        <a:t>Latest Training Due Date in past?</a:t>
                      </a:r>
                      <a:endParaRPr lang="en-US" sz="1100" b="0" i="0" u="none" strike="noStrike" dirty="0">
                        <a:solidFill>
                          <a:schemeClr val="tx1"/>
                        </a:solidFill>
                        <a:effectLst/>
                        <a:latin typeface="Calibri" panose="020F0502020204030204" pitchFamily="34" charset="0"/>
                      </a:endParaRPr>
                    </a:p>
                  </a:txBody>
                  <a:tcPr marL="9282" marR="9282" marT="9282" marB="0" anchor="b">
                    <a:solidFill>
                      <a:srgbClr val="FFFF00"/>
                    </a:solidFill>
                  </a:tcPr>
                </a:tc>
                <a:tc>
                  <a:txBody>
                    <a:bodyPr/>
                    <a:lstStyle/>
                    <a:p>
                      <a:pPr algn="l" fontAlgn="b"/>
                      <a:r>
                        <a:rPr lang="en-US" sz="1100" u="none" strike="noStrike" dirty="0">
                          <a:solidFill>
                            <a:schemeClr val="tx1"/>
                          </a:solidFill>
                          <a:effectLst/>
                        </a:rPr>
                        <a:t>Latest Training Due Date</a:t>
                      </a:r>
                      <a:endParaRPr lang="en-US" sz="1100" b="0" i="0" u="none" strike="noStrike" dirty="0">
                        <a:solidFill>
                          <a:schemeClr val="tx1"/>
                        </a:solidFill>
                        <a:effectLst/>
                        <a:latin typeface="Calibri" panose="020F0502020204030204" pitchFamily="34" charset="0"/>
                      </a:endParaRPr>
                    </a:p>
                  </a:txBody>
                  <a:tcPr marL="9282" marR="9282" marT="9282" marB="0" anchor="b">
                    <a:solidFill>
                      <a:srgbClr val="FFFF00"/>
                    </a:solidFill>
                  </a:tcPr>
                </a:tc>
                <a:tc>
                  <a:txBody>
                    <a:bodyPr/>
                    <a:lstStyle/>
                    <a:p>
                      <a:pPr algn="l" fontAlgn="b"/>
                      <a:r>
                        <a:rPr lang="en-US" sz="1100" u="none" strike="noStrike" dirty="0">
                          <a:solidFill>
                            <a:schemeClr val="tx1"/>
                          </a:solidFill>
                          <a:effectLst/>
                        </a:rPr>
                        <a:t>Appointment First Name</a:t>
                      </a:r>
                      <a:endParaRPr lang="en-US" sz="1100" b="0" i="0" u="none" strike="noStrike" dirty="0">
                        <a:solidFill>
                          <a:schemeClr val="tx1"/>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solidFill>
                            <a:schemeClr val="tx1"/>
                          </a:solidFill>
                          <a:effectLst/>
                        </a:rPr>
                        <a:t>Appointment Last Name</a:t>
                      </a:r>
                      <a:endParaRPr lang="en-US" sz="1100" b="0" i="0" u="none" strike="noStrike" dirty="0">
                        <a:solidFill>
                          <a:schemeClr val="tx1"/>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solidFill>
                            <a:schemeClr val="tx1"/>
                          </a:solidFill>
                          <a:effectLst/>
                        </a:rPr>
                        <a:t>Appointment (Work Email Address)</a:t>
                      </a:r>
                      <a:endParaRPr lang="en-US" sz="1100" b="0" i="0" u="none" strike="noStrike" dirty="0">
                        <a:solidFill>
                          <a:schemeClr val="tx1"/>
                        </a:solidFill>
                        <a:effectLst/>
                        <a:latin typeface="Calibri" panose="020F0502020204030204" pitchFamily="34" charset="0"/>
                      </a:endParaRPr>
                    </a:p>
                  </a:txBody>
                  <a:tcPr marL="9282" marR="9282" marT="9282" marB="0" anchor="b">
                    <a:solidFill>
                      <a:schemeClr val="bg1">
                        <a:lumMod val="95000"/>
                      </a:schemeClr>
                    </a:solidFill>
                  </a:tcPr>
                </a:tc>
                <a:extLst>
                  <a:ext uri="{0D108BD9-81ED-4DB2-BD59-A6C34878D82A}">
                    <a16:rowId xmlns:a16="http://schemas.microsoft.com/office/drawing/2014/main" val="3282375584"/>
                  </a:ext>
                </a:extLst>
              </a:tr>
              <a:tr h="185630">
                <a:tc>
                  <a:txBody>
                    <a:bodyPr/>
                    <a:lstStyle/>
                    <a:p>
                      <a:pPr algn="l" fontAlgn="b"/>
                      <a:r>
                        <a:rPr lang="en-US" sz="1100" u="none" strike="noStrike" dirty="0">
                          <a:effectLst/>
                        </a:rPr>
                        <a:t>Aarsand, Erik</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effectLst/>
                        </a:rPr>
                        <a:t>!Overdue--</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r" fontAlgn="b"/>
                      <a:r>
                        <a:rPr lang="en-US" sz="1100" u="none" strike="noStrike" dirty="0">
                          <a:effectLst/>
                        </a:rPr>
                        <a:t>9/29/2022</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effectLst/>
                        </a:rPr>
                        <a:t>Erik</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effectLst/>
                        </a:rPr>
                        <a:t>Aarsand</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effectLst/>
                        </a:rPr>
                        <a:t>erik.t.aarsand.mil@army.mil</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extLst>
                  <a:ext uri="{0D108BD9-81ED-4DB2-BD59-A6C34878D82A}">
                    <a16:rowId xmlns:a16="http://schemas.microsoft.com/office/drawing/2014/main" val="1650287318"/>
                  </a:ext>
                </a:extLst>
              </a:tr>
              <a:tr h="185630">
                <a:tc>
                  <a:txBody>
                    <a:bodyPr/>
                    <a:lstStyle/>
                    <a:p>
                      <a:pPr algn="l" fontAlgn="b"/>
                      <a:r>
                        <a:rPr lang="en-US" sz="1100" u="none" strike="noStrike" dirty="0">
                          <a:effectLst/>
                        </a:rPr>
                        <a:t>Aarsand, Erik</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effectLst/>
                        </a:rPr>
                        <a:t>!Overdue--</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r" fontAlgn="b"/>
                      <a:r>
                        <a:rPr lang="en-US" sz="1100" u="none" strike="noStrike" dirty="0">
                          <a:effectLst/>
                        </a:rPr>
                        <a:t>10/23/2022</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effectLst/>
                        </a:rPr>
                        <a:t>Erik</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effectLst/>
                        </a:rPr>
                        <a:t>Aarsand</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tc>
                  <a:txBody>
                    <a:bodyPr/>
                    <a:lstStyle/>
                    <a:p>
                      <a:pPr algn="l" fontAlgn="b"/>
                      <a:r>
                        <a:rPr lang="en-US" sz="1100" u="none" strike="noStrike" dirty="0">
                          <a:effectLst/>
                        </a:rPr>
                        <a:t>erik.t.aarsand.mil@army.mil</a:t>
                      </a:r>
                      <a:endParaRPr lang="en-US" sz="1100" b="0" i="0" u="none" strike="noStrike" dirty="0">
                        <a:solidFill>
                          <a:srgbClr val="000000"/>
                        </a:solidFill>
                        <a:effectLst/>
                        <a:latin typeface="Calibri" panose="020F0502020204030204" pitchFamily="34" charset="0"/>
                      </a:endParaRPr>
                    </a:p>
                  </a:txBody>
                  <a:tcPr marL="9282" marR="9282" marT="9282" marB="0" anchor="b">
                    <a:solidFill>
                      <a:schemeClr val="bg1">
                        <a:lumMod val="95000"/>
                      </a:schemeClr>
                    </a:solidFill>
                  </a:tcPr>
                </a:tc>
                <a:extLst>
                  <a:ext uri="{0D108BD9-81ED-4DB2-BD59-A6C34878D82A}">
                    <a16:rowId xmlns:a16="http://schemas.microsoft.com/office/drawing/2014/main" val="2984224635"/>
                  </a:ext>
                </a:extLst>
              </a:tr>
            </a:tbl>
          </a:graphicData>
        </a:graphic>
      </p:graphicFrame>
      <p:sp>
        <p:nvSpPr>
          <p:cNvPr id="6" name="TextBox 5">
            <a:extLst>
              <a:ext uri="{FF2B5EF4-FFF2-40B4-BE49-F238E27FC236}">
                <a16:creationId xmlns:a16="http://schemas.microsoft.com/office/drawing/2014/main" id="{BD277E50-9AA0-7486-AED2-7094D69E66A6}"/>
              </a:ext>
            </a:extLst>
          </p:cNvPr>
          <p:cNvSpPr txBox="1"/>
          <p:nvPr/>
        </p:nvSpPr>
        <p:spPr>
          <a:xfrm>
            <a:off x="477791" y="2436067"/>
            <a:ext cx="8229600" cy="307777"/>
          </a:xfrm>
          <a:prstGeom prst="rect">
            <a:avLst/>
          </a:prstGeom>
          <a:noFill/>
        </p:spPr>
        <p:txBody>
          <a:bodyPr wrap="square" rtlCol="0">
            <a:spAutoFit/>
          </a:bodyPr>
          <a:lstStyle/>
          <a:p>
            <a:r>
              <a:rPr lang="en-US" sz="1400" dirty="0"/>
              <a:t>Formula 1 for column A: </a:t>
            </a:r>
            <a:r>
              <a:rPr lang="pt-BR" sz="1400" dirty="0"/>
              <a:t>=XLOOKUP(F2,AO!$T$3:$T$11,AO!$C$3:$C$11,"!Missing--")</a:t>
            </a:r>
            <a:endParaRPr lang="en-US" dirty="0"/>
          </a:p>
        </p:txBody>
      </p:sp>
      <p:sp>
        <p:nvSpPr>
          <p:cNvPr id="13" name="TextBox 12">
            <a:extLst>
              <a:ext uri="{FF2B5EF4-FFF2-40B4-BE49-F238E27FC236}">
                <a16:creationId xmlns:a16="http://schemas.microsoft.com/office/drawing/2014/main" id="{A085E446-EE67-8236-1E10-78EBED83A721}"/>
              </a:ext>
            </a:extLst>
          </p:cNvPr>
          <p:cNvSpPr txBox="1"/>
          <p:nvPr/>
        </p:nvSpPr>
        <p:spPr>
          <a:xfrm>
            <a:off x="671206" y="2685409"/>
            <a:ext cx="8229600" cy="307777"/>
          </a:xfrm>
          <a:prstGeom prst="rect">
            <a:avLst/>
          </a:prstGeom>
          <a:noFill/>
        </p:spPr>
        <p:txBody>
          <a:bodyPr wrap="square" rtlCol="0">
            <a:spAutoFit/>
          </a:bodyPr>
          <a:lstStyle/>
          <a:p>
            <a:r>
              <a:rPr lang="en-US" sz="1400" i="1" dirty="0"/>
              <a:t>If you see “!Missing--” no account for the individual exists in Access Online.</a:t>
            </a:r>
          </a:p>
        </p:txBody>
      </p:sp>
      <p:sp>
        <p:nvSpPr>
          <p:cNvPr id="5" name="TextBox 4">
            <a:extLst>
              <a:ext uri="{FF2B5EF4-FFF2-40B4-BE49-F238E27FC236}">
                <a16:creationId xmlns:a16="http://schemas.microsoft.com/office/drawing/2014/main" id="{BC353042-A1C8-4F29-A4E6-4FB873372746}"/>
              </a:ext>
            </a:extLst>
          </p:cNvPr>
          <p:cNvSpPr txBox="1"/>
          <p:nvPr/>
        </p:nvSpPr>
        <p:spPr>
          <a:xfrm>
            <a:off x="471010" y="3127945"/>
            <a:ext cx="8229600" cy="307777"/>
          </a:xfrm>
          <a:prstGeom prst="rect">
            <a:avLst/>
          </a:prstGeom>
          <a:noFill/>
        </p:spPr>
        <p:txBody>
          <a:bodyPr wrap="square" rtlCol="0">
            <a:spAutoFit/>
          </a:bodyPr>
          <a:lstStyle/>
          <a:p>
            <a:r>
              <a:rPr lang="en-US" sz="1400" dirty="0"/>
              <a:t>Formula 2 for column B: =IF(MAX(IF((F:F=F2)*(V:V=V2),Z:Z))&lt;TODAY(),"!Overdue--","No")</a:t>
            </a:r>
          </a:p>
        </p:txBody>
      </p:sp>
      <p:sp>
        <p:nvSpPr>
          <p:cNvPr id="14" name="TextBox 13">
            <a:extLst>
              <a:ext uri="{FF2B5EF4-FFF2-40B4-BE49-F238E27FC236}">
                <a16:creationId xmlns:a16="http://schemas.microsoft.com/office/drawing/2014/main" id="{85179D8D-7561-F516-2058-5E21D7480647}"/>
              </a:ext>
            </a:extLst>
          </p:cNvPr>
          <p:cNvSpPr txBox="1"/>
          <p:nvPr/>
        </p:nvSpPr>
        <p:spPr>
          <a:xfrm>
            <a:off x="671206" y="3371914"/>
            <a:ext cx="8229600" cy="523220"/>
          </a:xfrm>
          <a:prstGeom prst="rect">
            <a:avLst/>
          </a:prstGeom>
          <a:noFill/>
        </p:spPr>
        <p:txBody>
          <a:bodyPr wrap="square" rtlCol="0">
            <a:spAutoFit/>
          </a:bodyPr>
          <a:lstStyle/>
          <a:p>
            <a:r>
              <a:rPr lang="en-US" sz="1400" i="1" dirty="0"/>
              <a:t>If you see “!Overdue--” the individual’s training is overdue for a given course.  Otherwise, the training is not overdue.  </a:t>
            </a:r>
            <a:r>
              <a:rPr lang="en-US" sz="1400" b="1" i="1" dirty="0"/>
              <a:t>Note: </a:t>
            </a:r>
            <a:r>
              <a:rPr lang="en-US" sz="1400" i="1" dirty="0"/>
              <a:t>CLG001 is not the same as CLG0010.</a:t>
            </a:r>
          </a:p>
        </p:txBody>
      </p:sp>
      <p:sp>
        <p:nvSpPr>
          <p:cNvPr id="8" name="TextBox 7">
            <a:extLst>
              <a:ext uri="{FF2B5EF4-FFF2-40B4-BE49-F238E27FC236}">
                <a16:creationId xmlns:a16="http://schemas.microsoft.com/office/drawing/2014/main" id="{668F5BBE-232C-84E0-9D41-491E26149253}"/>
              </a:ext>
            </a:extLst>
          </p:cNvPr>
          <p:cNvSpPr txBox="1"/>
          <p:nvPr/>
        </p:nvSpPr>
        <p:spPr>
          <a:xfrm>
            <a:off x="457200" y="4000256"/>
            <a:ext cx="8229600" cy="307777"/>
          </a:xfrm>
          <a:prstGeom prst="rect">
            <a:avLst/>
          </a:prstGeom>
          <a:noFill/>
        </p:spPr>
        <p:txBody>
          <a:bodyPr wrap="square" rtlCol="0">
            <a:spAutoFit/>
          </a:bodyPr>
          <a:lstStyle/>
          <a:p>
            <a:r>
              <a:rPr lang="en-US" sz="1400" dirty="0"/>
              <a:t>Formula 3 for column C: =MAX(IF((F:F=F2)*(V:V=V2),Z:Z))</a:t>
            </a:r>
          </a:p>
        </p:txBody>
      </p:sp>
      <p:sp>
        <p:nvSpPr>
          <p:cNvPr id="15" name="TextBox 14">
            <a:extLst>
              <a:ext uri="{FF2B5EF4-FFF2-40B4-BE49-F238E27FC236}">
                <a16:creationId xmlns:a16="http://schemas.microsoft.com/office/drawing/2014/main" id="{27C722E3-9267-FA2A-01A9-DC4EBB6042B2}"/>
              </a:ext>
            </a:extLst>
          </p:cNvPr>
          <p:cNvSpPr txBox="1"/>
          <p:nvPr/>
        </p:nvSpPr>
        <p:spPr>
          <a:xfrm>
            <a:off x="671206" y="4259106"/>
            <a:ext cx="8229600" cy="738664"/>
          </a:xfrm>
          <a:prstGeom prst="rect">
            <a:avLst/>
          </a:prstGeom>
          <a:noFill/>
        </p:spPr>
        <p:txBody>
          <a:bodyPr wrap="square" rtlCol="0">
            <a:spAutoFit/>
          </a:bodyPr>
          <a:lstStyle/>
          <a:p>
            <a:r>
              <a:rPr lang="en-US" sz="1400" i="1" dirty="0"/>
              <a:t>Identifies the date of the course that is overdue.</a:t>
            </a:r>
          </a:p>
          <a:p>
            <a:r>
              <a:rPr lang="en-US" sz="1400" i="1" dirty="0"/>
              <a:t>Note: If the date is not displayed as seen above, please select the column and change the cell format to Date by right clicking the highlighted column and selecting format cells.</a:t>
            </a:r>
          </a:p>
        </p:txBody>
      </p:sp>
    </p:spTree>
    <p:extLst>
      <p:ext uri="{BB962C8B-B14F-4D97-AF65-F5344CB8AC3E}">
        <p14:creationId xmlns:p14="http://schemas.microsoft.com/office/powerpoint/2010/main" val="397169885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E73703F-A286-9351-86B0-C7DEF04FAA49}"/>
              </a:ext>
            </a:extLst>
          </p:cNvPr>
          <p:cNvSpPr>
            <a:spLocks noGrp="1"/>
          </p:cNvSpPr>
          <p:nvPr>
            <p:ph type="title"/>
          </p:nvPr>
        </p:nvSpPr>
        <p:spPr>
          <a:xfrm>
            <a:off x="457200" y="179085"/>
            <a:ext cx="8229600" cy="857250"/>
          </a:xfrm>
        </p:spPr>
        <p:txBody>
          <a:bodyPr>
            <a:noAutofit/>
          </a:bodyPr>
          <a:lstStyle/>
          <a:p>
            <a:r>
              <a:rPr lang="en-US" sz="2800" dirty="0">
                <a:cs typeface="Times New Roman" panose="02020603050405020304" pitchFamily="18" charset="0"/>
              </a:rPr>
              <a:t>How to Compare the Data to Answer Questions, </a:t>
            </a:r>
            <a:r>
              <a:rPr lang="en-US" sz="2800" dirty="0">
                <a:effectLst/>
                <a:ea typeface="Calibri" panose="020F0502020204030204" pitchFamily="34" charset="0"/>
                <a:cs typeface="Times New Roman" panose="02020603050405020304" pitchFamily="18" charset="0"/>
              </a:rPr>
              <a:t>Cont.</a:t>
            </a:r>
            <a:endParaRPr lang="en-US" sz="2800" dirty="0">
              <a:solidFill>
                <a:srgbClr val="FF0000"/>
              </a:solidFill>
            </a:endParaRPr>
          </a:p>
        </p:txBody>
      </p:sp>
      <p:sp>
        <p:nvSpPr>
          <p:cNvPr id="5" name="Content Placeholder 2">
            <a:extLst>
              <a:ext uri="{FF2B5EF4-FFF2-40B4-BE49-F238E27FC236}">
                <a16:creationId xmlns:a16="http://schemas.microsoft.com/office/drawing/2014/main" id="{0E83F193-CD69-F200-EC09-8E587DE6E533}"/>
              </a:ext>
            </a:extLst>
          </p:cNvPr>
          <p:cNvSpPr>
            <a:spLocks noGrp="1"/>
          </p:cNvSpPr>
          <p:nvPr>
            <p:ph idx="1"/>
          </p:nvPr>
        </p:nvSpPr>
        <p:spPr>
          <a:xfrm>
            <a:off x="457200" y="1038786"/>
            <a:ext cx="8229600" cy="3652317"/>
          </a:xfrm>
        </p:spPr>
        <p:txBody>
          <a:bodyPr>
            <a:normAutofit/>
          </a:bodyPr>
          <a:lstStyle/>
          <a:p>
            <a:pPr marL="57150" indent="0">
              <a:lnSpc>
                <a:spcPct val="125000"/>
              </a:lnSpc>
              <a:buNone/>
              <a:defRPr/>
            </a:pPr>
            <a:r>
              <a:rPr lang="en-US" sz="1400" dirty="0"/>
              <a:t>Steps to determine a) whether all individuals with an Access Online account have an appointment and b) whether their training is current:</a:t>
            </a:r>
          </a:p>
          <a:p>
            <a:pPr marL="284163" indent="-284163">
              <a:lnSpc>
                <a:spcPct val="125000"/>
              </a:lnSpc>
              <a:defRPr/>
            </a:pPr>
            <a:r>
              <a:rPr lang="en-US" sz="1400" dirty="0"/>
              <a:t>On the AO tab of the </a:t>
            </a:r>
            <a:r>
              <a:rPr lang="en-US" sz="1400" i="1" dirty="0"/>
              <a:t>JAM GPC Training Report </a:t>
            </a:r>
            <a:r>
              <a:rPr lang="en-US" sz="1400" dirty="0"/>
              <a:t>workbook you created previously, insert 1 column to the very left of the existing data by highlighting existing column A, right-clicking, and selecting “Insert.”</a:t>
            </a:r>
          </a:p>
          <a:p>
            <a:pPr marL="57150" indent="0">
              <a:lnSpc>
                <a:spcPct val="125000"/>
              </a:lnSpc>
              <a:buNone/>
              <a:defRPr/>
            </a:pPr>
            <a:endParaRPr lang="en-US" sz="1400" dirty="0"/>
          </a:p>
          <a:p>
            <a:pPr marL="57150" indent="0">
              <a:lnSpc>
                <a:spcPct val="125000"/>
              </a:lnSpc>
              <a:buNone/>
              <a:defRPr/>
            </a:pPr>
            <a:endParaRPr lang="en-US" sz="1400" dirty="0"/>
          </a:p>
          <a:p>
            <a:pPr marL="57150" indent="0">
              <a:lnSpc>
                <a:spcPct val="125000"/>
              </a:lnSpc>
              <a:buNone/>
              <a:defRPr/>
            </a:pPr>
            <a:endParaRPr lang="en-US" sz="1400" dirty="0"/>
          </a:p>
          <a:p>
            <a:pPr marL="57150" indent="0">
              <a:lnSpc>
                <a:spcPct val="125000"/>
              </a:lnSpc>
              <a:buNone/>
              <a:defRPr/>
            </a:pPr>
            <a:endParaRPr lang="en-US" sz="1400" dirty="0"/>
          </a:p>
          <a:p>
            <a:pPr marL="57150" indent="0">
              <a:lnSpc>
                <a:spcPct val="125000"/>
              </a:lnSpc>
              <a:buNone/>
              <a:defRPr/>
            </a:pPr>
            <a:endParaRPr lang="en-US" sz="1400" dirty="0"/>
          </a:p>
          <a:p>
            <a:pPr marL="284163" indent="-284163">
              <a:lnSpc>
                <a:spcPct val="125000"/>
              </a:lnSpc>
              <a:spcBef>
                <a:spcPts val="1200"/>
              </a:spcBef>
              <a:defRPr/>
            </a:pPr>
            <a:r>
              <a:rPr lang="en-US" sz="1400" dirty="0"/>
              <a:t>Be sure to apply the formulas all the way down your dataset.  You can do this by dragging the small black box that appears on the bottom right of the cell in which you entered the first formula.</a:t>
            </a:r>
          </a:p>
        </p:txBody>
      </p:sp>
      <p:sp>
        <p:nvSpPr>
          <p:cNvPr id="6" name="TextBox 5">
            <a:extLst>
              <a:ext uri="{FF2B5EF4-FFF2-40B4-BE49-F238E27FC236}">
                <a16:creationId xmlns:a16="http://schemas.microsoft.com/office/drawing/2014/main" id="{0F50A2AC-FAD0-8583-CE2C-B1879426C426}"/>
              </a:ext>
            </a:extLst>
          </p:cNvPr>
          <p:cNvSpPr txBox="1"/>
          <p:nvPr/>
        </p:nvSpPr>
        <p:spPr>
          <a:xfrm>
            <a:off x="522132" y="2311978"/>
            <a:ext cx="8573176" cy="341697"/>
          </a:xfrm>
          <a:prstGeom prst="rect">
            <a:avLst/>
          </a:prstGeom>
          <a:noFill/>
        </p:spPr>
        <p:txBody>
          <a:bodyPr wrap="square">
            <a:spAutoFit/>
          </a:bodyPr>
          <a:lstStyle/>
          <a:p>
            <a:pPr>
              <a:lnSpc>
                <a:spcPct val="125000"/>
              </a:lnSpc>
              <a:defRPr/>
            </a:pPr>
            <a:r>
              <a:rPr lang="en-US" sz="1400" dirty="0"/>
              <a:t>Formula for column A: =IF(XLOOKUP(T2,JAM!F:F,JAM!B:B)="!Overdue--","!Overdue--","Current")</a:t>
            </a:r>
            <a:endParaRPr lang="en-US" sz="1400" i="1" dirty="0"/>
          </a:p>
        </p:txBody>
      </p:sp>
      <p:sp>
        <p:nvSpPr>
          <p:cNvPr id="7" name="TextBox 6">
            <a:extLst>
              <a:ext uri="{FF2B5EF4-FFF2-40B4-BE49-F238E27FC236}">
                <a16:creationId xmlns:a16="http://schemas.microsoft.com/office/drawing/2014/main" id="{FC938753-2B83-147D-E66D-FE8402055C6E}"/>
              </a:ext>
            </a:extLst>
          </p:cNvPr>
          <p:cNvSpPr txBox="1"/>
          <p:nvPr/>
        </p:nvSpPr>
        <p:spPr>
          <a:xfrm>
            <a:off x="796423" y="2606779"/>
            <a:ext cx="8229600" cy="1149610"/>
          </a:xfrm>
          <a:prstGeom prst="rect">
            <a:avLst/>
          </a:prstGeom>
          <a:noFill/>
        </p:spPr>
        <p:txBody>
          <a:bodyPr wrap="square" rtlCol="0">
            <a:spAutoFit/>
          </a:bodyPr>
          <a:lstStyle/>
          <a:p>
            <a:pPr>
              <a:lnSpc>
                <a:spcPct val="125000"/>
              </a:lnSpc>
            </a:pPr>
            <a:r>
              <a:rPr lang="en-US" sz="1400" i="1" dirty="0"/>
              <a:t>If you see “!Overdue--” then at least one training is overdue.  “Current” indicates that all training for the user is current.</a:t>
            </a:r>
          </a:p>
          <a:p>
            <a:pPr>
              <a:lnSpc>
                <a:spcPct val="125000"/>
              </a:lnSpc>
            </a:pPr>
            <a:r>
              <a:rPr lang="en-US" sz="1400" i="1" dirty="0">
                <a:solidFill>
                  <a:schemeClr val="dk1"/>
                </a:solidFill>
              </a:rPr>
              <a:t>If you see “#N/A” the appointment for the user, based on the email address in Access Online, was not found in the JAM data.</a:t>
            </a:r>
            <a:endParaRPr lang="en-US" sz="1400" i="1" dirty="0"/>
          </a:p>
        </p:txBody>
      </p:sp>
    </p:spTree>
    <p:extLst>
      <p:ext uri="{BB962C8B-B14F-4D97-AF65-F5344CB8AC3E}">
        <p14:creationId xmlns:p14="http://schemas.microsoft.com/office/powerpoint/2010/main" val="45701426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descr="&#10;">
            <a:extLst>
              <a:ext uri="{FF2B5EF4-FFF2-40B4-BE49-F238E27FC236}">
                <a16:creationId xmlns:a16="http://schemas.microsoft.com/office/drawing/2014/main" id="{20886E96-744F-CE34-2214-EFE14EE04D9C}"/>
              </a:ext>
            </a:extLst>
          </p:cNvPr>
          <p:cNvSpPr>
            <a:spLocks noGrp="1"/>
          </p:cNvSpPr>
          <p:nvPr>
            <p:ph type="title"/>
          </p:nvPr>
        </p:nvSpPr>
        <p:spPr>
          <a:xfrm>
            <a:off x="457200" y="-217155"/>
            <a:ext cx="8229600" cy="857250"/>
          </a:xfrm>
        </p:spPr>
        <p:txBody>
          <a:bodyPr>
            <a:normAutofit/>
          </a:bodyPr>
          <a:lstStyle/>
          <a:p>
            <a:r>
              <a:rPr lang="en-US" dirty="0"/>
              <a:t>JAM Enhancement Summary</a:t>
            </a:r>
          </a:p>
        </p:txBody>
      </p:sp>
      <p:graphicFrame>
        <p:nvGraphicFramePr>
          <p:cNvPr id="2" name="Table 10">
            <a:extLst>
              <a:ext uri="{FF2B5EF4-FFF2-40B4-BE49-F238E27FC236}">
                <a16:creationId xmlns:a16="http://schemas.microsoft.com/office/drawing/2014/main" id="{83DA1BCC-05CF-0505-F8AE-96B6CF6EA264}"/>
              </a:ext>
            </a:extLst>
          </p:cNvPr>
          <p:cNvGraphicFramePr>
            <a:graphicFrameLocks noGrp="1"/>
          </p:cNvGraphicFramePr>
          <p:nvPr>
            <p:extLst>
              <p:ext uri="{D42A27DB-BD31-4B8C-83A1-F6EECF244321}">
                <p14:modId xmlns:p14="http://schemas.microsoft.com/office/powerpoint/2010/main" val="3229317698"/>
              </p:ext>
            </p:extLst>
          </p:nvPr>
        </p:nvGraphicFramePr>
        <p:xfrm>
          <a:off x="457200" y="655438"/>
          <a:ext cx="8590935" cy="4109720"/>
        </p:xfrm>
        <a:graphic>
          <a:graphicData uri="http://schemas.openxmlformats.org/drawingml/2006/table">
            <a:tbl>
              <a:tblPr firstRow="1" bandRow="1">
                <a:tableStyleId>{BC89EF96-8CEA-46FF-86C4-4CE0E7609802}</a:tableStyleId>
              </a:tblPr>
              <a:tblGrid>
                <a:gridCol w="1570541">
                  <a:extLst>
                    <a:ext uri="{9D8B030D-6E8A-4147-A177-3AD203B41FA5}">
                      <a16:colId xmlns:a16="http://schemas.microsoft.com/office/drawing/2014/main" val="2494660196"/>
                    </a:ext>
                  </a:extLst>
                </a:gridCol>
                <a:gridCol w="7020394">
                  <a:extLst>
                    <a:ext uri="{9D8B030D-6E8A-4147-A177-3AD203B41FA5}">
                      <a16:colId xmlns:a16="http://schemas.microsoft.com/office/drawing/2014/main" val="2427558619"/>
                    </a:ext>
                  </a:extLst>
                </a:gridCol>
              </a:tblGrid>
              <a:tr h="228855">
                <a:tc>
                  <a:txBody>
                    <a:bodyPr/>
                    <a:lstStyle/>
                    <a:p>
                      <a:pPr marL="0" marR="0" algn="ctr">
                        <a:spcBef>
                          <a:spcPts val="0"/>
                        </a:spcBef>
                        <a:spcAft>
                          <a:spcPts val="0"/>
                        </a:spcAft>
                      </a:pPr>
                      <a:r>
                        <a:rPr lang="en-US" sz="1200" b="1" dirty="0">
                          <a:solidFill>
                            <a:schemeClr val="tx1"/>
                          </a:solidFill>
                          <a:effectLst/>
                          <a:latin typeface="+mn-lt"/>
                          <a:ea typeface="Times New Roman" panose="02020603050405020304" pitchFamily="18" charset="0"/>
                          <a:cs typeface="Times New Roman" panose="02020603050405020304" pitchFamily="18" charset="0"/>
                        </a:rPr>
                        <a:t>Enhancement</a:t>
                      </a:r>
                    </a:p>
                  </a:txBody>
                  <a:tcPr/>
                </a:tc>
                <a:tc>
                  <a:txBody>
                    <a:bodyPr/>
                    <a:lstStyle/>
                    <a:p>
                      <a:pPr marL="0" marR="0" lvl="0" indent="0" algn="ctr">
                        <a:spcBef>
                          <a:spcPts val="0"/>
                        </a:spcBef>
                        <a:spcAft>
                          <a:spcPts val="0"/>
                        </a:spcAft>
                        <a:buFont typeface="Arial" panose="020B0604020202020204" pitchFamily="34" charset="0"/>
                        <a:buNone/>
                      </a:pPr>
                      <a:r>
                        <a:rPr lang="en-US" sz="1200" b="1" dirty="0">
                          <a:effectLst/>
                        </a:rPr>
                        <a:t>Summary</a:t>
                      </a:r>
                    </a:p>
                  </a:txBody>
                  <a:tcPr/>
                </a:tc>
                <a:extLst>
                  <a:ext uri="{0D108BD9-81ED-4DB2-BD59-A6C34878D82A}">
                    <a16:rowId xmlns:a16="http://schemas.microsoft.com/office/drawing/2014/main" val="3284651648"/>
                  </a:ext>
                </a:extLst>
              </a:tr>
              <a:tr h="358622">
                <a:tc>
                  <a:txBody>
                    <a:bodyPr/>
                    <a:lstStyle/>
                    <a:p>
                      <a:pPr marL="0" marR="0" algn="l">
                        <a:spcBef>
                          <a:spcPts val="0"/>
                        </a:spcBef>
                        <a:spcAft>
                          <a:spcPts val="200"/>
                        </a:spcAft>
                      </a:pPr>
                      <a:r>
                        <a:rPr lang="en-US" sz="1200" b="1" dirty="0">
                          <a:solidFill>
                            <a:schemeClr val="tx1"/>
                          </a:solidFill>
                          <a:effectLst/>
                        </a:rPr>
                        <a:t>Reuse Appointment Data or Expand Access </a:t>
                      </a:r>
                      <a:endParaRPr lang="en-US" sz="1200" b="1" dirty="0">
                        <a:solidFill>
                          <a:schemeClr val="tx1"/>
                        </a:solidFill>
                        <a:effectLst/>
                        <a:latin typeface="+mn-lt"/>
                        <a:ea typeface="Times New Roman" panose="02020603050405020304" pitchFamily="18" charset="0"/>
                        <a:cs typeface="Times New Roman" panose="02020603050405020304" pitchFamily="18" charset="0"/>
                      </a:endParaRPr>
                    </a:p>
                  </a:txBody>
                  <a:tcPr/>
                </a:tc>
                <a:tc>
                  <a:txBody>
                    <a:bodyPr/>
                    <a:lstStyle/>
                    <a:p>
                      <a:pPr marL="230188" marR="0" lvl="0" indent="-230188">
                        <a:spcBef>
                          <a:spcPts val="200"/>
                        </a:spcBef>
                        <a:spcAft>
                          <a:spcPts val="200"/>
                        </a:spcAft>
                        <a:buFont typeface="Arial" panose="020B0604020202020204" pitchFamily="34" charset="0"/>
                        <a:buChar char="•"/>
                      </a:pPr>
                      <a:r>
                        <a:rPr lang="en-US" sz="1200" dirty="0">
                          <a:effectLst/>
                        </a:rPr>
                        <a:t>Allow original initiator, other O A/OPCs, and A/OPCs at the same role location DoDAAC or Group to re-initiate an appointment using details from an appointment that was initiated but never fully approved.</a:t>
                      </a:r>
                    </a:p>
                    <a:p>
                      <a:pPr marL="230188" marR="0" lvl="0" indent="-230188">
                        <a:spcBef>
                          <a:spcPts val="200"/>
                        </a:spcBef>
                        <a:spcAft>
                          <a:spcPts val="200"/>
                        </a:spcAft>
                        <a:buFont typeface="Arial" panose="020B0604020202020204" pitchFamily="34" charset="0"/>
                        <a:buChar char="•"/>
                      </a:pPr>
                      <a:r>
                        <a:rPr lang="en-US" sz="1200" dirty="0">
                          <a:effectLst/>
                        </a:rPr>
                        <a:t>Allow O A/OPCs and A/OPCs to delete nominations within their span of control.  Only restriction would be if nomination resulted in an active appointment.</a:t>
                      </a:r>
                    </a:p>
                  </a:txBody>
                  <a:tcPr/>
                </a:tc>
                <a:extLst>
                  <a:ext uri="{0D108BD9-81ED-4DB2-BD59-A6C34878D82A}">
                    <a16:rowId xmlns:a16="http://schemas.microsoft.com/office/drawing/2014/main" val="1845638538"/>
                  </a:ext>
                </a:extLst>
              </a:tr>
              <a:tr h="162013">
                <a:tc>
                  <a:txBody>
                    <a:bodyPr/>
                    <a:lstStyle/>
                    <a:p>
                      <a:pPr marL="0" marR="0" algn="l">
                        <a:spcBef>
                          <a:spcPts val="0"/>
                        </a:spcBef>
                        <a:spcAft>
                          <a:spcPts val="200"/>
                        </a:spcAft>
                      </a:pPr>
                      <a:r>
                        <a:rPr lang="en-US" sz="1200" b="1" dirty="0">
                          <a:solidFill>
                            <a:schemeClr val="tx1"/>
                          </a:solidFill>
                          <a:effectLst/>
                        </a:rPr>
                        <a:t>Automatic Access Granted Based on GPC Role</a:t>
                      </a:r>
                      <a:endParaRPr lang="en-US" sz="1200" b="1" dirty="0">
                        <a:solidFill>
                          <a:schemeClr val="tx1"/>
                        </a:solidFill>
                        <a:effectLst/>
                        <a:latin typeface="+mn-lt"/>
                        <a:ea typeface="Times New Roman" panose="02020603050405020304" pitchFamily="18" charset="0"/>
                        <a:cs typeface="Times New Roman" panose="02020603050405020304" pitchFamily="18" charset="0"/>
                      </a:endParaRPr>
                    </a:p>
                  </a:txBody>
                  <a:tcPr/>
                </a:tc>
                <a:tc>
                  <a:txBody>
                    <a:bodyPr/>
                    <a:lstStyle/>
                    <a:p>
                      <a:pPr marL="230188" marR="0" lvl="0" indent="-230188" algn="l" defTabSz="457200" rtl="0" eaLnBrk="1" fontAlgn="auto" latinLnBrk="0" hangingPunct="1">
                        <a:lnSpc>
                          <a:spcPct val="100000"/>
                        </a:lnSpc>
                        <a:spcBef>
                          <a:spcPts val="0"/>
                        </a:spcBef>
                        <a:spcAft>
                          <a:spcPts val="200"/>
                        </a:spcAft>
                        <a:buClrTx/>
                        <a:buSzTx/>
                        <a:buFont typeface="Arial" panose="020B0604020202020204" pitchFamily="34" charset="0"/>
                        <a:buChar char="•"/>
                        <a:tabLst/>
                        <a:defRPr/>
                      </a:pPr>
                      <a:r>
                        <a:rPr lang="en-US" sz="1200" u="none" strike="noStrike" cap="none" dirty="0">
                          <a:effectLst/>
                          <a:sym typeface="Arial"/>
                        </a:rPr>
                        <a:t>Automatically grant the EDA Advance Reporting role to all current and new CPMs, O A/OPCs</a:t>
                      </a:r>
                      <a:r>
                        <a:rPr lang="en-US" sz="1200" u="none" strike="noStrike" kern="1200" cap="none" dirty="0">
                          <a:solidFill>
                            <a:schemeClr val="tx1"/>
                          </a:solidFill>
                          <a:effectLst/>
                          <a:latin typeface="+mn-lt"/>
                          <a:ea typeface="+mn-ea"/>
                          <a:cs typeface="+mn-cs"/>
                          <a:sym typeface="Arial"/>
                        </a:rPr>
                        <a:t>, A/OPCs, </a:t>
                      </a:r>
                      <a:r>
                        <a:rPr lang="en-US" sz="1200" u="none" strike="noStrike" kern="1200" cap="none" dirty="0">
                          <a:solidFill>
                            <a:schemeClr val="tx1"/>
                          </a:solidFill>
                          <a:effectLst/>
                          <a:latin typeface="+mn-lt"/>
                          <a:ea typeface="+mn-ea"/>
                          <a:cs typeface="+mn-cs"/>
                        </a:rPr>
                        <a:t>Delegating/Appointing Authorities (DAAs)</a:t>
                      </a:r>
                      <a:r>
                        <a:rPr lang="en-US" sz="1200" u="none" strike="noStrike" kern="1200" cap="none" dirty="0">
                          <a:solidFill>
                            <a:schemeClr val="tx1"/>
                          </a:solidFill>
                          <a:effectLst/>
                          <a:latin typeface="+mn-lt"/>
                          <a:ea typeface="+mn-ea"/>
                          <a:cs typeface="+mn-cs"/>
                          <a:sym typeface="Arial"/>
                        </a:rPr>
                        <a:t>, Appointing Authorities (AAs), Component Resource Managers (RMs), and Oversight RMs.</a:t>
                      </a:r>
                    </a:p>
                  </a:txBody>
                  <a:tcPr/>
                </a:tc>
                <a:extLst>
                  <a:ext uri="{0D108BD9-81ED-4DB2-BD59-A6C34878D82A}">
                    <a16:rowId xmlns:a16="http://schemas.microsoft.com/office/drawing/2014/main" val="174217270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solidFill>
                            <a:schemeClr val="tx1"/>
                          </a:solidFill>
                          <a:effectLst/>
                        </a:rPr>
                        <a:t>Training Data</a:t>
                      </a:r>
                      <a:endParaRPr lang="en-US" sz="1200" b="1" dirty="0">
                        <a:solidFill>
                          <a:schemeClr val="tx1"/>
                        </a:solidFill>
                        <a:effectLst/>
                        <a:latin typeface="+mn-lt"/>
                        <a:ea typeface="Times New Roman" panose="02020603050405020304" pitchFamily="18" charset="0"/>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mn-lt"/>
                      </a:endParaRPr>
                    </a:p>
                  </a:txBody>
                  <a:tcPr/>
                </a:tc>
                <a:tc>
                  <a:txBody>
                    <a:bodyPr/>
                    <a:lstStyle/>
                    <a:p>
                      <a:pPr marL="230188" marR="0" lvl="0" indent="-230188"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u="none" strike="noStrike" cap="none" dirty="0">
                          <a:effectLst/>
                          <a:sym typeface="Arial"/>
                        </a:rPr>
                        <a:t>If refresher training has not been taken timely, allow the O A/OPC and A/OPC who can see the appointment to archive the role. </a:t>
                      </a:r>
                      <a:endParaRPr lang="en-US" sz="1200" dirty="0">
                        <a:latin typeface="+mn-lt"/>
                      </a:endParaRPr>
                    </a:p>
                  </a:txBody>
                  <a:tcPr/>
                </a:tc>
                <a:extLst>
                  <a:ext uri="{0D108BD9-81ED-4DB2-BD59-A6C34878D82A}">
                    <a16:rowId xmlns:a16="http://schemas.microsoft.com/office/drawing/2014/main" val="315464344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solidFill>
                            <a:schemeClr val="tx1"/>
                          </a:solidFill>
                          <a:effectLst/>
                          <a:latin typeface="+mn-lt"/>
                          <a:ea typeface="Times New Roman" panose="02020603050405020304" pitchFamily="18" charset="0"/>
                          <a:cs typeface="Times New Roman" panose="02020603050405020304" pitchFamily="18" charset="0"/>
                        </a:rPr>
                        <a:t>Reporting</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mn-lt"/>
                      </a:endParaRPr>
                    </a:p>
                  </a:txBody>
                  <a:tcPr/>
                </a:tc>
                <a:tc>
                  <a:txBody>
                    <a:bodyPr/>
                    <a:lstStyle/>
                    <a:p>
                      <a:pPr marL="230188" marR="0" lvl="0" indent="-230188"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u="none" strike="noStrike" cap="none" dirty="0">
                          <a:effectLst/>
                          <a:sym typeface="Arial"/>
                        </a:rPr>
                        <a:t>Display the reason for inactivation in EDA reporting.</a:t>
                      </a:r>
                    </a:p>
                    <a:p>
                      <a:pPr marL="230188" marR="0" lvl="0" indent="-230188"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u="none" strike="noStrike" cap="none" dirty="0">
                          <a:effectLst/>
                          <a:sym typeface="Arial"/>
                        </a:rPr>
                        <a:t>Electronic signatures to include Electronic Data Interchange (EDI) appointments and DD Form 577s.</a:t>
                      </a:r>
                      <a:endParaRPr lang="en-US" sz="1200" dirty="0">
                        <a:latin typeface="+mn-lt"/>
                      </a:endParaRPr>
                    </a:p>
                  </a:txBody>
                  <a:tcPr/>
                </a:tc>
                <a:extLst>
                  <a:ext uri="{0D108BD9-81ED-4DB2-BD59-A6C34878D82A}">
                    <a16:rowId xmlns:a16="http://schemas.microsoft.com/office/drawing/2014/main" val="50839684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solidFill>
                            <a:schemeClr val="tx1"/>
                          </a:solidFill>
                          <a:effectLst/>
                        </a:rPr>
                        <a:t>Bulk Appointment Updates</a:t>
                      </a:r>
                      <a:endParaRPr lang="en-US" sz="1200" b="1" dirty="0">
                        <a:solidFill>
                          <a:schemeClr val="tx1"/>
                        </a:solidFill>
                        <a:effectLst/>
                        <a:latin typeface="+mn-lt"/>
                        <a:ea typeface="Times New Roman" panose="02020603050405020304" pitchFamily="18" charset="0"/>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mn-lt"/>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u="none" strike="noStrike" cap="none" dirty="0">
                          <a:effectLst/>
                          <a:sym typeface="Arial"/>
                        </a:rPr>
                        <a:t>Create an area in JAM for CPMs, O A/OPCs, and A/OPCs to enter role specific text for use in all appointments:</a:t>
                      </a:r>
                    </a:p>
                    <a:p>
                      <a:pPr marL="228600" marR="0" lvl="0" indent="-228600" algn="l" defTabSz="914400" rtl="0" eaLnBrk="1" fontAlgn="auto" latinLnBrk="0" hangingPunct="1">
                        <a:lnSpc>
                          <a:spcPct val="100000"/>
                        </a:lnSpc>
                        <a:spcBef>
                          <a:spcPts val="200"/>
                        </a:spcBef>
                        <a:spcAft>
                          <a:spcPts val="200"/>
                        </a:spcAft>
                        <a:buClr>
                          <a:srgbClr val="000000"/>
                        </a:buClr>
                        <a:buSzTx/>
                        <a:buFont typeface="Arial" panose="020B0604020202020204" pitchFamily="34" charset="0"/>
                        <a:buChar char="•"/>
                        <a:tabLst/>
                        <a:defRPr/>
                      </a:pPr>
                      <a:r>
                        <a:rPr lang="en-US" sz="1200" u="none" strike="noStrike" cap="none" dirty="0">
                          <a:effectLst/>
                          <a:sym typeface="Arial"/>
                        </a:rPr>
                        <a:t>Allow the O A/OPC and A/OPC to make bulk changes by Appointment type.</a:t>
                      </a:r>
                    </a:p>
                    <a:p>
                      <a:pPr marL="228600" marR="0" lvl="0" indent="-228600" algn="l" defTabSz="914400" rtl="0" eaLnBrk="1" fontAlgn="auto" latinLnBrk="0" hangingPunct="1">
                        <a:lnSpc>
                          <a:spcPct val="100000"/>
                        </a:lnSpc>
                        <a:spcBef>
                          <a:spcPts val="200"/>
                        </a:spcBef>
                        <a:spcAft>
                          <a:spcPts val="200"/>
                        </a:spcAft>
                        <a:buClr>
                          <a:srgbClr val="000000"/>
                        </a:buClr>
                        <a:buSzTx/>
                        <a:buFont typeface="Arial" panose="020B0604020202020204" pitchFamily="34" charset="0"/>
                        <a:buChar char="•"/>
                        <a:tabLst/>
                        <a:defRPr/>
                      </a:pPr>
                      <a:r>
                        <a:rPr lang="en-US" sz="1200" u="none" strike="noStrike" cap="none" dirty="0">
                          <a:effectLst/>
                          <a:sym typeface="Arial"/>
                        </a:rPr>
                        <a:t>Allow Mass Update of Appointments.</a:t>
                      </a:r>
                      <a:endParaRPr lang="en-US" sz="1200" b="1" u="none" strike="noStrike" cap="none" dirty="0">
                        <a:effectLst/>
                        <a:sym typeface="Arial"/>
                      </a:endParaRPr>
                    </a:p>
                  </a:txBody>
                  <a:tcPr/>
                </a:tc>
                <a:extLst>
                  <a:ext uri="{0D108BD9-81ED-4DB2-BD59-A6C34878D82A}">
                    <a16:rowId xmlns:a16="http://schemas.microsoft.com/office/drawing/2014/main" val="175625729"/>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latin typeface="+mn-lt"/>
                        </a:rPr>
                        <a:t>Other</a:t>
                      </a:r>
                    </a:p>
                  </a:txBody>
                  <a:tcPr/>
                </a:tc>
                <a:tc>
                  <a:txBody>
                    <a:bodyPr/>
                    <a:lstStyle/>
                    <a:p>
                      <a:pPr marL="228600" marR="0" lvl="0" indent="-228600" algn="l" defTabSz="914400" rtl="0" eaLnBrk="1" fontAlgn="auto" latinLnBrk="0" hangingPunct="1">
                        <a:lnSpc>
                          <a:spcPct val="100000"/>
                        </a:lnSpc>
                        <a:spcBef>
                          <a:spcPts val="200"/>
                        </a:spcBef>
                        <a:spcAft>
                          <a:spcPts val="200"/>
                        </a:spcAft>
                        <a:buClr>
                          <a:srgbClr val="000000"/>
                        </a:buClr>
                        <a:buSzTx/>
                        <a:buFont typeface="Arial" panose="020B0604020202020204" pitchFamily="34" charset="0"/>
                        <a:buChar char="•"/>
                        <a:tabLst/>
                        <a:defRPr/>
                      </a:pPr>
                      <a:r>
                        <a:rPr lang="en-US" sz="1200" u="none" strike="noStrike" cap="none" dirty="0">
                          <a:effectLst/>
                          <a:sym typeface="Arial"/>
                        </a:rPr>
                        <a:t>Allow O A/OPCs to make administrative changes to appointments without requiring the full workflow.</a:t>
                      </a:r>
                    </a:p>
                    <a:p>
                      <a:pPr marL="228600" marR="0" lvl="0" indent="-228600" algn="l" defTabSz="914400" rtl="0" eaLnBrk="1" fontAlgn="auto" latinLnBrk="0" hangingPunct="1">
                        <a:lnSpc>
                          <a:spcPct val="100000"/>
                        </a:lnSpc>
                        <a:spcBef>
                          <a:spcPts val="200"/>
                        </a:spcBef>
                        <a:spcAft>
                          <a:spcPts val="200"/>
                        </a:spcAft>
                        <a:buClr>
                          <a:srgbClr val="000000"/>
                        </a:buClr>
                        <a:buSzTx/>
                        <a:buFont typeface="Arial" panose="020B0604020202020204" pitchFamily="34" charset="0"/>
                        <a:buChar char="•"/>
                        <a:tabLst/>
                        <a:defRPr/>
                      </a:pPr>
                      <a:r>
                        <a:rPr lang="en-US" sz="1200" u="none" strike="noStrike" cap="none" dirty="0">
                          <a:effectLst/>
                          <a:sym typeface="Arial"/>
                        </a:rPr>
                        <a:t>Add a full Appointment History section to the appointment and letter; create a new section on the appointment that captures all changes for the appointment. </a:t>
                      </a:r>
                      <a:endParaRPr lang="en-US" sz="1200" dirty="0">
                        <a:latin typeface="+mn-lt"/>
                      </a:endParaRPr>
                    </a:p>
                  </a:txBody>
                  <a:tcPr/>
                </a:tc>
                <a:extLst>
                  <a:ext uri="{0D108BD9-81ED-4DB2-BD59-A6C34878D82A}">
                    <a16:rowId xmlns:a16="http://schemas.microsoft.com/office/drawing/2014/main" val="3005708076"/>
                  </a:ext>
                </a:extLst>
              </a:tr>
            </a:tbl>
          </a:graphicData>
        </a:graphic>
      </p:graphicFrame>
    </p:spTree>
    <p:extLst>
      <p:ext uri="{BB962C8B-B14F-4D97-AF65-F5344CB8AC3E}">
        <p14:creationId xmlns:p14="http://schemas.microsoft.com/office/powerpoint/2010/main" val="15903902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Autofit/>
          </a:bodyPr>
          <a:lstStyle/>
          <a:p>
            <a:r>
              <a:rPr lang="en-US" dirty="0"/>
              <a:t>JAM Detailed GPC Appointment Status Report </a:t>
            </a:r>
          </a:p>
        </p:txBody>
      </p:sp>
      <p:pic>
        <p:nvPicPr>
          <p:cNvPr id="2" name="Picture 1" descr="Screen capture of JAM Detailed GPC Appointment Status Report&#10;">
            <a:extLst>
              <a:ext uri="{FF2B5EF4-FFF2-40B4-BE49-F238E27FC236}">
                <a16:creationId xmlns:a16="http://schemas.microsoft.com/office/drawing/2014/main" id="{3E886E95-37D2-E60C-27CE-80F8B2D4F77B}"/>
              </a:ext>
            </a:extLst>
          </p:cNvPr>
          <p:cNvPicPr>
            <a:picLocks noChangeAspect="1"/>
          </p:cNvPicPr>
          <p:nvPr/>
        </p:nvPicPr>
        <p:blipFill rotWithShape="1">
          <a:blip r:embed="rId3"/>
          <a:srcRect l="2541" t="16312" r="3051" b="19039"/>
          <a:stretch/>
        </p:blipFill>
        <p:spPr>
          <a:xfrm>
            <a:off x="1378389" y="1317778"/>
            <a:ext cx="6495795" cy="2502136"/>
          </a:xfrm>
          <a:prstGeom prst="rect">
            <a:avLst/>
          </a:prstGeom>
        </p:spPr>
      </p:pic>
      <p:graphicFrame>
        <p:nvGraphicFramePr>
          <p:cNvPr id="6" name="Table 7">
            <a:extLst>
              <a:ext uri="{FF2B5EF4-FFF2-40B4-BE49-F238E27FC236}">
                <a16:creationId xmlns:a16="http://schemas.microsoft.com/office/drawing/2014/main" id="{E7F0DA2E-E37A-BE33-80EF-25830D89F33E}"/>
              </a:ext>
            </a:extLst>
          </p:cNvPr>
          <p:cNvGraphicFramePr>
            <a:graphicFrameLocks noGrp="1"/>
          </p:cNvGraphicFramePr>
          <p:nvPr/>
        </p:nvGraphicFramePr>
        <p:xfrm>
          <a:off x="1377302" y="3772821"/>
          <a:ext cx="6950908" cy="1341120"/>
        </p:xfrm>
        <a:graphic>
          <a:graphicData uri="http://schemas.openxmlformats.org/drawingml/2006/table">
            <a:tbl>
              <a:tblPr firstRow="1" bandRow="1">
                <a:tableStyleId>{2D5ABB26-0587-4C30-8999-92F81FD0307C}</a:tableStyleId>
              </a:tblPr>
              <a:tblGrid>
                <a:gridCol w="4488873">
                  <a:extLst>
                    <a:ext uri="{9D8B030D-6E8A-4147-A177-3AD203B41FA5}">
                      <a16:colId xmlns:a16="http://schemas.microsoft.com/office/drawing/2014/main" val="2059372838"/>
                    </a:ext>
                  </a:extLst>
                </a:gridCol>
                <a:gridCol w="2462035">
                  <a:extLst>
                    <a:ext uri="{9D8B030D-6E8A-4147-A177-3AD203B41FA5}">
                      <a16:colId xmlns:a16="http://schemas.microsoft.com/office/drawing/2014/main" val="1100794534"/>
                    </a:ext>
                  </a:extLst>
                </a:gridCol>
              </a:tblGrid>
              <a:tr h="320040">
                <a:tc gridSpan="2">
                  <a:txBody>
                    <a:bodyPr/>
                    <a:lstStyle/>
                    <a:p>
                      <a:r>
                        <a:rPr lang="en-US" sz="1600" dirty="0"/>
                        <a:t>Can search on:</a:t>
                      </a:r>
                    </a:p>
                  </a:txBody>
                  <a:tcPr/>
                </a:tc>
                <a:tc hMerge="1">
                  <a:txBody>
                    <a:bodyPr/>
                    <a:lstStyle/>
                    <a:p>
                      <a:endParaRPr lang="en-US"/>
                    </a:p>
                  </a:txBody>
                  <a:tcPr/>
                </a:tc>
                <a:extLst>
                  <a:ext uri="{0D108BD9-81ED-4DB2-BD59-A6C34878D82A}">
                    <a16:rowId xmlns:a16="http://schemas.microsoft.com/office/drawing/2014/main" val="1160076585"/>
                  </a:ext>
                </a:extLst>
              </a:tr>
              <a:tr h="320040">
                <a:tc>
                  <a:txBody>
                    <a:bodyPr/>
                    <a:lstStyle/>
                    <a:p>
                      <a:pPr marL="285750" indent="-285750">
                        <a:buFont typeface="Arial" panose="020B0604020202020204" pitchFamily="34" charset="0"/>
                        <a:buChar char="•"/>
                      </a:pPr>
                      <a:r>
                        <a:rPr lang="en-US" sz="1600" dirty="0"/>
                        <a:t>Appointment Type</a:t>
                      </a:r>
                    </a:p>
                  </a:txBody>
                  <a:tcPr/>
                </a:tc>
                <a:tc>
                  <a:txBody>
                    <a:bodyPr/>
                    <a:lstStyle/>
                    <a:p>
                      <a:pPr marL="285750" indent="-285750">
                        <a:buFont typeface="Arial" panose="020B0604020202020204" pitchFamily="34" charset="0"/>
                        <a:buChar char="•"/>
                      </a:pPr>
                      <a:r>
                        <a:rPr lang="en-US" sz="1600" dirty="0"/>
                        <a:t>Dates</a:t>
                      </a:r>
                    </a:p>
                  </a:txBody>
                  <a:tcPr/>
                </a:tc>
                <a:extLst>
                  <a:ext uri="{0D108BD9-81ED-4DB2-BD59-A6C34878D82A}">
                    <a16:rowId xmlns:a16="http://schemas.microsoft.com/office/drawing/2014/main" val="3807364267"/>
                  </a:ext>
                </a:extLst>
              </a:tr>
              <a:tr h="320040">
                <a:tc>
                  <a:txBody>
                    <a:bodyPr/>
                    <a:lstStyle/>
                    <a:p>
                      <a:pPr marL="285750" indent="-285750">
                        <a:buFont typeface="Arial" panose="020B0604020202020204" pitchFamily="34" charset="0"/>
                        <a:buChar char="•"/>
                      </a:pPr>
                      <a:r>
                        <a:rPr lang="en-US" sz="1600" dirty="0"/>
                        <a:t>Appointment Sub-Type = Special Delegation</a:t>
                      </a:r>
                    </a:p>
                  </a:txBody>
                  <a:tcPr/>
                </a:tc>
                <a:tc>
                  <a:txBody>
                    <a:bodyPr/>
                    <a:lstStyle/>
                    <a:p>
                      <a:pPr marL="285750" indent="-285750">
                        <a:buFont typeface="Arial" panose="020B0604020202020204" pitchFamily="34" charset="0"/>
                        <a:buChar char="•"/>
                      </a:pPr>
                      <a:r>
                        <a:rPr lang="en-US" sz="1600" dirty="0"/>
                        <a:t>Organization</a:t>
                      </a:r>
                    </a:p>
                  </a:txBody>
                  <a:tcPr/>
                </a:tc>
                <a:extLst>
                  <a:ext uri="{0D108BD9-81ED-4DB2-BD59-A6C34878D82A}">
                    <a16:rowId xmlns:a16="http://schemas.microsoft.com/office/drawing/2014/main" val="2590856130"/>
                  </a:ext>
                </a:extLst>
              </a:tr>
              <a:tr h="320040">
                <a:tc>
                  <a:txBody>
                    <a:bodyPr/>
                    <a:lstStyle/>
                    <a:p>
                      <a:pPr marL="285750" indent="-285750">
                        <a:buFont typeface="Arial" panose="020B0604020202020204" pitchFamily="34" charset="0"/>
                        <a:buChar char="•"/>
                      </a:pPr>
                      <a:r>
                        <a:rPr lang="en-US" sz="1600" dirty="0"/>
                        <a:t>Appointment Status</a:t>
                      </a:r>
                    </a:p>
                  </a:txBody>
                  <a:tcPr/>
                </a:tc>
                <a:tc>
                  <a:txBody>
                    <a:bodyPr/>
                    <a:lstStyle/>
                    <a:p>
                      <a:endParaRPr lang="en-US" sz="1600" dirty="0"/>
                    </a:p>
                  </a:txBody>
                  <a:tcPr/>
                </a:tc>
                <a:extLst>
                  <a:ext uri="{0D108BD9-81ED-4DB2-BD59-A6C34878D82A}">
                    <a16:rowId xmlns:a16="http://schemas.microsoft.com/office/drawing/2014/main" val="2009860145"/>
                  </a:ext>
                </a:extLst>
              </a:tr>
            </a:tbl>
          </a:graphicData>
        </a:graphic>
      </p:graphicFrame>
    </p:spTree>
    <p:extLst>
      <p:ext uri="{BB962C8B-B14F-4D97-AF65-F5344CB8AC3E}">
        <p14:creationId xmlns:p14="http://schemas.microsoft.com/office/powerpoint/2010/main" val="17075965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77505" y="205979"/>
            <a:ext cx="8766495" cy="857250"/>
          </a:xfrm>
        </p:spPr>
        <p:txBody>
          <a:bodyPr>
            <a:noAutofit/>
          </a:bodyPr>
          <a:lstStyle/>
          <a:p>
            <a:r>
              <a:rPr lang="en-US" sz="4200" dirty="0"/>
              <a:t>Automated JAM Appointment Clean Up</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1200150"/>
            <a:ext cx="8229600" cy="3943349"/>
          </a:xfrm>
        </p:spPr>
        <p:txBody>
          <a:bodyPr>
            <a:normAutofit fontScale="40000" lnSpcReduction="20000"/>
          </a:bodyPr>
          <a:lstStyle/>
          <a:p>
            <a:pPr marL="0" indent="0">
              <a:lnSpc>
                <a:spcPct val="145000"/>
              </a:lnSpc>
              <a:spcBef>
                <a:spcPts val="0"/>
              </a:spcBef>
              <a:buNone/>
            </a:pPr>
            <a:r>
              <a:rPr lang="en-US" sz="3400" b="1" u="sng" dirty="0">
                <a:latin typeface="+mn-lt"/>
                <a:ea typeface="Calibri" panose="020F0502020204030204" pitchFamily="34" charset="0"/>
              </a:rPr>
              <a:t>ACTION</a:t>
            </a:r>
            <a:r>
              <a:rPr lang="en-US" sz="3400" dirty="0">
                <a:latin typeface="+mn-lt"/>
                <a:ea typeface="Calibri" panose="020F0502020204030204" pitchFamily="34" charset="0"/>
              </a:rPr>
              <a:t>:  To prevent auto-termination of necessary appointments when the process is run, A/OPCs must ensure all individuals in their program who need to retain their JAM appointments: a) work with their GAMs to reactivate their PIEE account, and b) keep their PIEE accounts ACTIVE (e.g., use the PIEE Access Online Single Sign On).  The following resources and procedures may be used:  </a:t>
            </a:r>
          </a:p>
          <a:p>
            <a:pPr marL="344488" lvl="0" indent="-344488">
              <a:lnSpc>
                <a:spcPct val="145000"/>
              </a:lnSpc>
              <a:spcBef>
                <a:spcPts val="0"/>
              </a:spcBef>
              <a:buFont typeface="+mj-lt"/>
              <a:buAutoNum type="arabicPeriod"/>
            </a:pPr>
            <a:r>
              <a:rPr lang="en-US" sz="3400" dirty="0">
                <a:latin typeface="+mn-lt"/>
                <a:ea typeface="Calibri" panose="020F0502020204030204" pitchFamily="34" charset="0"/>
              </a:rPr>
              <a:t>Review the attached PIEE </a:t>
            </a:r>
            <a:r>
              <a:rPr lang="en-US" sz="3400" i="1" dirty="0">
                <a:latin typeface="+mn-lt"/>
                <a:ea typeface="Calibri" panose="020F0502020204030204" pitchFamily="34" charset="0"/>
              </a:rPr>
              <a:t>Auto-terminated Appointments List</a:t>
            </a:r>
          </a:p>
          <a:p>
            <a:pPr lvl="1">
              <a:lnSpc>
                <a:spcPct val="145000"/>
              </a:lnSpc>
              <a:spcBef>
                <a:spcPts val="0"/>
              </a:spcBef>
            </a:pPr>
            <a:r>
              <a:rPr lang="en-US" sz="3400" dirty="0"/>
              <a:t>A/OPCs can use the Appointment Initiator Details, Group and Role Location (DoDAAC) columns to find appointments for their span of control. </a:t>
            </a:r>
          </a:p>
          <a:p>
            <a:pPr lvl="1">
              <a:lnSpc>
                <a:spcPct val="145000"/>
              </a:lnSpc>
              <a:spcBef>
                <a:spcPts val="0"/>
              </a:spcBef>
            </a:pPr>
            <a:r>
              <a:rPr lang="en-US" sz="3400" dirty="0"/>
              <a:t>The GAM’s email address is also provided to allow for viewing the data by GAM. </a:t>
            </a:r>
          </a:p>
          <a:p>
            <a:pPr marL="344488" lvl="0" indent="-344488">
              <a:lnSpc>
                <a:spcPct val="145000"/>
              </a:lnSpc>
              <a:spcBef>
                <a:spcPts val="0"/>
              </a:spcBef>
              <a:buFont typeface="+mj-lt"/>
              <a:buAutoNum type="arabicPeriod"/>
            </a:pPr>
            <a:r>
              <a:rPr lang="en-US" sz="3400" dirty="0">
                <a:latin typeface="+mn-lt"/>
                <a:ea typeface="Calibri" panose="020F0502020204030204" pitchFamily="34" charset="0"/>
              </a:rPr>
              <a:t>Run an Access Online </a:t>
            </a:r>
            <a:r>
              <a:rPr lang="en-US" sz="3400" i="1" dirty="0">
                <a:latin typeface="+mn-lt"/>
                <a:ea typeface="Calibri" panose="020F0502020204030204" pitchFamily="34" charset="0"/>
              </a:rPr>
              <a:t>System User List Report</a:t>
            </a:r>
          </a:p>
          <a:p>
            <a:pPr marL="344488" lvl="0" indent="-344488">
              <a:lnSpc>
                <a:spcPct val="145000"/>
              </a:lnSpc>
              <a:spcBef>
                <a:spcPts val="0"/>
              </a:spcBef>
              <a:buFont typeface="+mj-lt"/>
              <a:buAutoNum type="arabicPeriod"/>
            </a:pPr>
            <a:r>
              <a:rPr lang="en-US" sz="3400" dirty="0">
                <a:latin typeface="+mn-lt"/>
                <a:ea typeface="Calibri" panose="020F0502020204030204" pitchFamily="34" charset="0"/>
              </a:rPr>
              <a:t>Compare the reports to identify active Access Online users whose appointments were terminated</a:t>
            </a:r>
          </a:p>
          <a:p>
            <a:pPr marL="344488" lvl="0" indent="-344488">
              <a:lnSpc>
                <a:spcPct val="145000"/>
              </a:lnSpc>
              <a:spcBef>
                <a:spcPts val="0"/>
              </a:spcBef>
              <a:buFont typeface="+mj-lt"/>
              <a:buAutoNum type="arabicPeriod"/>
            </a:pPr>
            <a:r>
              <a:rPr lang="en-US" sz="3400" dirty="0">
                <a:latin typeface="+mn-lt"/>
                <a:ea typeface="Calibri" panose="020F0502020204030204" pitchFamily="34" charset="0"/>
              </a:rPr>
              <a:t>Direct those users (email addresses included on PIEE report) to </a:t>
            </a:r>
            <a:r>
              <a:rPr lang="en-US" sz="3400" dirty="0">
                <a:ea typeface="Calibri" panose="020F0502020204030204" pitchFamily="34" charset="0"/>
              </a:rPr>
              <a:t>follow</a:t>
            </a:r>
            <a:r>
              <a:rPr lang="en-US" sz="3400" dirty="0">
                <a:latin typeface="+mn-lt"/>
                <a:ea typeface="Calibri" panose="020F0502020204030204" pitchFamily="34" charset="0"/>
              </a:rPr>
              <a:t> the steps on the next slide and in the </a:t>
            </a:r>
            <a:r>
              <a:rPr lang="en-US" sz="3400" i="1" dirty="0">
                <a:latin typeface="+mn-lt"/>
                <a:ea typeface="Calibri" panose="020F0502020204030204" pitchFamily="34" charset="0"/>
              </a:rPr>
              <a:t>PIEE User Account Reactivation Process Reference Guide </a:t>
            </a:r>
            <a:r>
              <a:rPr lang="en-US" sz="3400" dirty="0">
                <a:latin typeface="+mn-lt"/>
                <a:ea typeface="Calibri" panose="020F0502020204030204" pitchFamily="34" charset="0"/>
              </a:rPr>
              <a:t>at  </a:t>
            </a:r>
            <a:r>
              <a:rPr lang="en-US" sz="3400" dirty="0">
                <a:solidFill>
                  <a:schemeClr val="accent4">
                    <a:lumMod val="75000"/>
                  </a:schemeClr>
                </a:solidFill>
                <a:latin typeface="+mn-lt"/>
                <a:ea typeface="Calibri" panose="020F0502020204030204" pitchFamily="34" charset="0"/>
                <a:hlinkClick r:id="rId3">
                  <a:extLst>
                    <a:ext uri="{A12FA001-AC4F-418D-AE19-62706E023703}">
                      <ahyp:hlinkClr xmlns:ahyp="http://schemas.microsoft.com/office/drawing/2018/hyperlinkcolor" val="tx"/>
                    </a:ext>
                  </a:extLst>
                </a:hlinkClick>
              </a:rPr>
              <a:t>https://pieetraining.eb.mil/wbt/portal/documents/User_Account_Reactivation_Process.pdf</a:t>
            </a:r>
            <a:r>
              <a:rPr lang="en-US" sz="3400" dirty="0">
                <a:solidFill>
                  <a:schemeClr val="accent4">
                    <a:lumMod val="75000"/>
                  </a:schemeClr>
                </a:solidFill>
                <a:latin typeface="+mn-lt"/>
                <a:ea typeface="Calibri" panose="020F0502020204030204" pitchFamily="34" charset="0"/>
              </a:rPr>
              <a:t> </a:t>
            </a:r>
            <a:r>
              <a:rPr lang="en-US" sz="3400" dirty="0">
                <a:latin typeface="+mn-lt"/>
                <a:ea typeface="Calibri" panose="020F0502020204030204" pitchFamily="34" charset="0"/>
              </a:rPr>
              <a:t>to reactivate their PIEE account.</a:t>
            </a:r>
          </a:p>
          <a:p>
            <a:pPr marL="12700" lvl="1" indent="0">
              <a:spcAft>
                <a:spcPts val="200"/>
              </a:spcAft>
              <a:buClr>
                <a:srgbClr val="00B050"/>
              </a:buClr>
              <a:buSzPct val="200000"/>
              <a:buNone/>
              <a:tabLst>
                <a:tab pos="457200" algn="l"/>
              </a:tabLst>
            </a:pPr>
            <a:endParaRPr lang="en-US" sz="3200" dirty="0">
              <a:solidFill>
                <a:schemeClr val="dk1"/>
              </a:solidFill>
            </a:endParaRPr>
          </a:p>
        </p:txBody>
      </p:sp>
    </p:spTree>
    <p:extLst>
      <p:ext uri="{BB962C8B-B14F-4D97-AF65-F5344CB8AC3E}">
        <p14:creationId xmlns:p14="http://schemas.microsoft.com/office/powerpoint/2010/main" val="228115586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205979"/>
            <a:ext cx="8686800" cy="857250"/>
          </a:xfrm>
        </p:spPr>
        <p:txBody>
          <a:bodyPr>
            <a:noAutofit/>
          </a:bodyPr>
          <a:lstStyle/>
          <a:p>
            <a:r>
              <a:rPr lang="en-US" sz="4200" dirty="0"/>
              <a:t>Automated JAM Appointment Clean Up, Cont.</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p:txBody>
          <a:bodyPr>
            <a:noAutofit/>
          </a:bodyPr>
          <a:lstStyle/>
          <a:p>
            <a:pPr>
              <a:lnSpc>
                <a:spcPct val="125000"/>
              </a:lnSpc>
              <a:spcBef>
                <a:spcPts val="0"/>
              </a:spcBef>
            </a:pPr>
            <a:r>
              <a:rPr lang="en-US" sz="1400" dirty="0">
                <a:latin typeface="+mn-lt"/>
                <a:ea typeface="Calibri" panose="020F0502020204030204" pitchFamily="34" charset="0"/>
              </a:rPr>
              <a:t>FAQ: Some of my PIEE user roles have been systemically set to inactive or archived.  How can I have my roles reactivated?</a:t>
            </a:r>
          </a:p>
          <a:p>
            <a:pPr lvl="1">
              <a:lnSpc>
                <a:spcPct val="125000"/>
              </a:lnSpc>
              <a:spcBef>
                <a:spcPts val="0"/>
              </a:spcBef>
            </a:pPr>
            <a:r>
              <a:rPr lang="en-US" sz="1400" dirty="0"/>
              <a:t>Answer:  Logon to PIEE (</a:t>
            </a:r>
            <a:r>
              <a:rPr lang="en-US" sz="1400" dirty="0">
                <a:solidFill>
                  <a:schemeClr val="accent4">
                    <a:lumMod val="75000"/>
                  </a:schemeClr>
                </a:solidFill>
                <a:hlinkClick r:id="rId3">
                  <a:extLst>
                    <a:ext uri="{A12FA001-AC4F-418D-AE19-62706E023703}">
                      <ahyp:hlinkClr xmlns:ahyp="http://schemas.microsoft.com/office/drawing/2018/hyperlinkcolor" val="tx"/>
                    </a:ext>
                  </a:extLst>
                </a:hlinkClick>
              </a:rPr>
              <a:t>https://piee.eb.mil</a:t>
            </a:r>
            <a:r>
              <a:rPr lang="en-US" sz="1400" dirty="0"/>
              <a:t>).  If you do not have any active roles, you will be required to click the “Reactivate or Add Roles” button and follow the screens until you successfully complete the reactivation process. </a:t>
            </a:r>
          </a:p>
          <a:p>
            <a:pPr lvl="1">
              <a:lnSpc>
                <a:spcPct val="125000"/>
              </a:lnSpc>
              <a:spcBef>
                <a:spcPts val="0"/>
              </a:spcBef>
            </a:pPr>
            <a:r>
              <a:rPr lang="en-US" sz="1400" dirty="0"/>
              <a:t>If you have some active roles and wish to reactive a role that is currently inactive / archived, click the “My Account” button, then click on the “Manage Roles” section, select the checkbox of each role, click the “Request Activation” button, and complete the reactivation process.</a:t>
            </a:r>
          </a:p>
          <a:p>
            <a:pPr lvl="1">
              <a:lnSpc>
                <a:spcPct val="125000"/>
              </a:lnSpc>
              <a:spcBef>
                <a:spcPts val="0"/>
              </a:spcBef>
            </a:pPr>
            <a:r>
              <a:rPr lang="en-US" sz="1400" dirty="0"/>
              <a:t>Once the “Request Activation” process is completed, an approval email will be sent to the Supervisor/Sponsor identified on your Profile.  After Supervisor/Sponsor approval, the PIEE GAM will activate the role(s).  Additional information is available in the attached power point presentation.</a:t>
            </a:r>
          </a:p>
          <a:p>
            <a:pPr>
              <a:lnSpc>
                <a:spcPct val="125000"/>
              </a:lnSpc>
              <a:spcBef>
                <a:spcPts val="0"/>
              </a:spcBef>
            </a:pPr>
            <a:r>
              <a:rPr lang="en-US" sz="1400" dirty="0">
                <a:latin typeface="+mn-lt"/>
                <a:ea typeface="Calibri" panose="020F0502020204030204" pitchFamily="34" charset="0"/>
              </a:rPr>
              <a:t> Please email any questions to:  </a:t>
            </a:r>
            <a:r>
              <a:rPr lang="en-US" sz="1400" u="sng" dirty="0">
                <a:solidFill>
                  <a:schemeClr val="accent4">
                    <a:lumMod val="75000"/>
                  </a:schemeClr>
                </a:solidFill>
                <a:latin typeface="+mn-lt"/>
                <a:ea typeface="Calibri" panose="020F0502020204030204" pitchFamily="34" charset="0"/>
                <a:hlinkClick r:id="rId4">
                  <a:extLst>
                    <a:ext uri="{A12FA001-AC4F-418D-AE19-62706E023703}">
                      <ahyp:hlinkClr xmlns:ahyp="http://schemas.microsoft.com/office/drawing/2018/hyperlinkcolor" val="tx"/>
                    </a:ext>
                  </a:extLst>
                </a:hlinkClick>
              </a:rPr>
              <a:t>DODPCPO@sterlingheritage.com</a:t>
            </a:r>
            <a:r>
              <a:rPr lang="en-US" sz="1400" dirty="0">
                <a:solidFill>
                  <a:schemeClr val="accent4">
                    <a:lumMod val="75000"/>
                  </a:schemeClr>
                </a:solidFill>
                <a:latin typeface="+mn-lt"/>
                <a:ea typeface="Calibri" panose="020F0502020204030204" pitchFamily="34" charset="0"/>
              </a:rPr>
              <a:t>  </a:t>
            </a:r>
            <a:endParaRPr lang="en-US" sz="1400" dirty="0">
              <a:solidFill>
                <a:schemeClr val="accent4">
                  <a:lumMod val="75000"/>
                </a:schemeClr>
              </a:solidFill>
              <a:effectLst/>
              <a:latin typeface="+mn-lt"/>
              <a:ea typeface="Calibri" panose="020F0502020204030204" pitchFamily="34" charset="0"/>
            </a:endParaRPr>
          </a:p>
        </p:txBody>
      </p:sp>
    </p:spTree>
    <p:extLst>
      <p:ext uri="{BB962C8B-B14F-4D97-AF65-F5344CB8AC3E}">
        <p14:creationId xmlns:p14="http://schemas.microsoft.com/office/powerpoint/2010/main" val="179094503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Other PIEE Enhancements</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p:txBody>
          <a:bodyPr>
            <a:normAutofit fontScale="55000" lnSpcReduction="20000"/>
          </a:bodyPr>
          <a:lstStyle/>
          <a:p>
            <a:pPr marL="285750" lvl="1" indent="-285750">
              <a:spcAft>
                <a:spcPts val="600"/>
              </a:spcAft>
              <a:buClr>
                <a:schemeClr val="dk1"/>
              </a:buClr>
              <a:buSzPts val="1800"/>
              <a:buFont typeface="Arial" panose="020B0604020202020204" pitchFamily="34" charset="0"/>
              <a:buChar char="•"/>
              <a:tabLst>
                <a:tab pos="1828800" algn="l"/>
              </a:tabLst>
              <a:defRPr/>
            </a:pPr>
            <a:r>
              <a:rPr lang="en-US" sz="3200" dirty="0">
                <a:solidFill>
                  <a:schemeClr val="dk1"/>
                </a:solidFill>
              </a:rPr>
              <a:t>Enhancements were deployed to streamline the PIEE Account Reactivation process</a:t>
            </a:r>
          </a:p>
          <a:p>
            <a:pPr marL="742950" lvl="1" indent="-273050">
              <a:spcBef>
                <a:spcPts val="400"/>
              </a:spcBef>
              <a:spcAft>
                <a:spcPts val="600"/>
              </a:spcAft>
              <a:buClr>
                <a:schemeClr val="dk1"/>
              </a:buClr>
              <a:buSzPts val="1800"/>
              <a:buFont typeface="Arial"/>
              <a:buChar char="–"/>
              <a:tabLst>
                <a:tab pos="914400" algn="l"/>
              </a:tabLst>
              <a:defRPr/>
            </a:pPr>
            <a:r>
              <a:rPr lang="en-US" sz="3200" dirty="0">
                <a:solidFill>
                  <a:schemeClr val="tx1"/>
                </a:solidFill>
              </a:rPr>
              <a:t>In a single workflow, a user can request reactivation of archived roles and/or addition of new roles</a:t>
            </a:r>
          </a:p>
          <a:p>
            <a:pPr marL="285750" lvl="1" indent="-285750">
              <a:spcAft>
                <a:spcPts val="600"/>
              </a:spcAft>
              <a:buClr>
                <a:schemeClr val="dk1"/>
              </a:buClr>
              <a:buSzPts val="1800"/>
              <a:buFont typeface="Arial" panose="020B0604020202020204" pitchFamily="34" charset="0"/>
              <a:buChar char="•"/>
              <a:tabLst>
                <a:tab pos="1828800" algn="l"/>
              </a:tabLst>
              <a:defRPr/>
            </a:pPr>
            <a:r>
              <a:rPr lang="en-US" sz="3200" dirty="0">
                <a:solidFill>
                  <a:schemeClr val="dk1"/>
                </a:solidFill>
              </a:rPr>
              <a:t>GAMs can tailor their account notifications to areas of responsibility</a:t>
            </a:r>
          </a:p>
          <a:p>
            <a:pPr marL="285750" lvl="1" indent="-285750">
              <a:spcAft>
                <a:spcPts val="600"/>
              </a:spcAft>
              <a:buClr>
                <a:schemeClr val="dk1"/>
              </a:buClr>
              <a:buSzPts val="1800"/>
              <a:buFont typeface="Arial" panose="020B0604020202020204" pitchFamily="34" charset="0"/>
              <a:buChar char="•"/>
              <a:tabLst>
                <a:tab pos="1828800" algn="l"/>
              </a:tabLst>
              <a:defRPr/>
            </a:pPr>
            <a:r>
              <a:rPr lang="en-US" sz="3200" dirty="0">
                <a:solidFill>
                  <a:schemeClr val="dk1"/>
                </a:solidFill>
              </a:rPr>
              <a:t>PIEE / FedMall SSO was deployed  </a:t>
            </a:r>
          </a:p>
          <a:p>
            <a:pPr marL="742950" lvl="1" indent="-273050">
              <a:spcBef>
                <a:spcPts val="400"/>
              </a:spcBef>
              <a:spcAft>
                <a:spcPts val="600"/>
              </a:spcAft>
              <a:buClr>
                <a:schemeClr val="dk1"/>
              </a:buClr>
              <a:buSzPts val="1800"/>
              <a:buFont typeface="Arial"/>
              <a:buChar char="–"/>
              <a:tabLst>
                <a:tab pos="914400" algn="l"/>
              </a:tabLst>
              <a:defRPr/>
            </a:pPr>
            <a:r>
              <a:rPr lang="en-US" sz="3200" dirty="0">
                <a:solidFill>
                  <a:schemeClr val="tx1"/>
                </a:solidFill>
              </a:rPr>
              <a:t>The FedMall icon was enabled for all JAM appointed CHs</a:t>
            </a:r>
          </a:p>
          <a:p>
            <a:pPr marL="742950" lvl="1" indent="-273050">
              <a:spcBef>
                <a:spcPts val="400"/>
              </a:spcBef>
              <a:spcAft>
                <a:spcPts val="600"/>
              </a:spcAft>
              <a:buClr>
                <a:schemeClr val="dk1"/>
              </a:buClr>
              <a:buSzPts val="1800"/>
              <a:buFont typeface="Arial"/>
              <a:buChar char="–"/>
              <a:tabLst>
                <a:tab pos="914400" algn="l"/>
              </a:tabLst>
              <a:defRPr/>
            </a:pPr>
            <a:r>
              <a:rPr lang="en-US" sz="3200" dirty="0">
                <a:solidFill>
                  <a:schemeClr val="tx1"/>
                </a:solidFill>
              </a:rPr>
              <a:t>Existing FedMall users’ information was migrated</a:t>
            </a:r>
          </a:p>
          <a:p>
            <a:pPr marL="742950" lvl="1" indent="-273050">
              <a:spcBef>
                <a:spcPts val="400"/>
              </a:spcBef>
              <a:spcAft>
                <a:spcPts val="600"/>
              </a:spcAft>
              <a:buClr>
                <a:schemeClr val="dk1"/>
              </a:buClr>
              <a:buSzPts val="1800"/>
              <a:buFont typeface="Arial"/>
              <a:buChar char="–"/>
              <a:tabLst>
                <a:tab pos="914400" algn="l"/>
              </a:tabLst>
              <a:defRPr/>
            </a:pPr>
            <a:r>
              <a:rPr lang="en-US" sz="3200" dirty="0">
                <a:solidFill>
                  <a:schemeClr val="tx1"/>
                </a:solidFill>
              </a:rPr>
              <a:t>PIEE data is used to streamline FedMall Account Set Up for new users</a:t>
            </a:r>
          </a:p>
          <a:p>
            <a:pPr marL="285750" lvl="1" indent="-285750">
              <a:spcAft>
                <a:spcPts val="600"/>
              </a:spcAft>
              <a:buClr>
                <a:schemeClr val="dk1"/>
              </a:buClr>
              <a:buSzPts val="1800"/>
              <a:buFont typeface="Arial" panose="020B0604020202020204" pitchFamily="34" charset="0"/>
              <a:buChar char="•"/>
              <a:tabLst>
                <a:tab pos="1828800" algn="l"/>
              </a:tabLst>
              <a:defRPr/>
            </a:pPr>
            <a:r>
              <a:rPr lang="en-US" sz="3200" dirty="0">
                <a:solidFill>
                  <a:schemeClr val="dk1"/>
                </a:solidFill>
              </a:rPr>
              <a:t>The JAM Detailed GPC Appointment Status Report was enhanced</a:t>
            </a:r>
          </a:p>
          <a:p>
            <a:pPr marL="742950" lvl="1" indent="-273050">
              <a:spcBef>
                <a:spcPts val="400"/>
              </a:spcBef>
              <a:spcAft>
                <a:spcPts val="600"/>
              </a:spcAft>
              <a:buClr>
                <a:schemeClr val="dk1"/>
              </a:buClr>
              <a:buSzPts val="1800"/>
              <a:buFont typeface="Arial"/>
              <a:buChar char="–"/>
              <a:tabLst>
                <a:tab pos="914400" algn="l"/>
              </a:tabLst>
              <a:defRPr/>
            </a:pPr>
            <a:r>
              <a:rPr lang="en-US" sz="3200" dirty="0">
                <a:solidFill>
                  <a:schemeClr val="tx1"/>
                </a:solidFill>
              </a:rPr>
              <a:t>The ability to search by nominator’s Location/Group was added</a:t>
            </a:r>
          </a:p>
          <a:p>
            <a:pPr marL="12700" lvl="1" indent="0">
              <a:spcAft>
                <a:spcPts val="200"/>
              </a:spcAft>
              <a:buClr>
                <a:srgbClr val="00B050"/>
              </a:buClr>
              <a:buSzPct val="200000"/>
              <a:buNone/>
              <a:tabLst>
                <a:tab pos="457200" algn="l"/>
              </a:tabLst>
            </a:pPr>
            <a:endParaRPr lang="en-US" sz="3200" dirty="0">
              <a:solidFill>
                <a:schemeClr val="dk1"/>
              </a:solidFill>
            </a:endParaRPr>
          </a:p>
        </p:txBody>
      </p:sp>
    </p:spTree>
    <p:extLst>
      <p:ext uri="{BB962C8B-B14F-4D97-AF65-F5344CB8AC3E}">
        <p14:creationId xmlns:p14="http://schemas.microsoft.com/office/powerpoint/2010/main" val="287527614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2">
            <a:extLst>
              <a:ext uri="{FF2B5EF4-FFF2-40B4-BE49-F238E27FC236}">
                <a16:creationId xmlns:a16="http://schemas.microsoft.com/office/drawing/2014/main" id="{4D3BD7F3-D299-9FBD-9693-464ADA598322}"/>
              </a:ext>
            </a:extLst>
          </p:cNvPr>
          <p:cNvSpPr txBox="1">
            <a:spLocks noGrp="1"/>
          </p:cNvSpPr>
          <p:nvPr>
            <p:ph type="title" idx="4294967295"/>
          </p:nvPr>
        </p:nvSpPr>
        <p:spPr>
          <a:xfrm>
            <a:off x="457200" y="205979"/>
            <a:ext cx="8564336" cy="85725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90000"/>
          </a:bodyPr>
          <a:lstStyle>
            <a:lvl1pPr algn="ctr" defTabSz="457200" rtl="0" eaLnBrk="1" latinLnBrk="0" hangingPunct="1">
              <a:spcBef>
                <a:spcPct val="0"/>
              </a:spcBef>
              <a:buNone/>
              <a:defRPr sz="4400" kern="1200">
                <a:solidFill>
                  <a:schemeClr val="accent4">
                    <a:lumMod val="75000"/>
                  </a:schemeClr>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4400" b="0" i="0" u="none" strike="noStrike" kern="1200" cap="none" spc="0" normalizeH="0" baseline="0" noProof="0" dirty="0">
                <a:ln>
                  <a:noFill/>
                </a:ln>
                <a:solidFill>
                  <a:schemeClr val="accent4">
                    <a:lumMod val="75000"/>
                  </a:schemeClr>
                </a:solidFill>
                <a:effectLst/>
                <a:uLnTx/>
                <a:uFillTx/>
                <a:latin typeface="+mj-lt"/>
                <a:ea typeface="+mj-ea"/>
                <a:cs typeface="+mj-cs"/>
              </a:rPr>
              <a:t>Best Practice from a SAHAR Submission</a:t>
            </a:r>
          </a:p>
        </p:txBody>
      </p:sp>
      <p:sp>
        <p:nvSpPr>
          <p:cNvPr id="8" name="Google Shape;79;p15">
            <a:extLst>
              <a:ext uri="{FF2B5EF4-FFF2-40B4-BE49-F238E27FC236}">
                <a16:creationId xmlns:a16="http://schemas.microsoft.com/office/drawing/2014/main" id="{2348B5B1-1244-459D-80B7-F54A4CC665AE}"/>
              </a:ext>
            </a:extLst>
          </p:cNvPr>
          <p:cNvSpPr>
            <a:spLocks noGrp="1"/>
          </p:cNvSpPr>
          <p:nvPr>
            <p:ph idx="1"/>
          </p:nvPr>
        </p:nvSpPr>
        <p:spPr>
          <a:xfrm>
            <a:off x="457200" y="1200151"/>
            <a:ext cx="8229600" cy="857250"/>
          </a:xfrm>
          <a:prstGeom prst="rect">
            <a:avLst/>
          </a:prstGeom>
          <a:noFill/>
          <a:ln>
            <a:noFill/>
          </a:ln>
        </p:spPr>
        <p:txBody>
          <a:bodyPr spcFirstLastPara="1" wrap="square" lIns="91425" tIns="45700" rIns="91425" bIns="45700" anchor="t" anchorCtr="0">
            <a:noAutofit/>
          </a:bodyPr>
          <a:lstStyle/>
          <a:p>
            <a:pPr marL="0" lvl="1" indent="0">
              <a:buClr>
                <a:schemeClr val="dk1"/>
              </a:buClr>
              <a:buSzPts val="1800"/>
              <a:buNone/>
              <a:tabLst>
                <a:tab pos="1828800" algn="l"/>
              </a:tabLst>
              <a:defRPr/>
            </a:pPr>
            <a:r>
              <a:rPr lang="en-US" sz="1500" dirty="0">
                <a:solidFill>
                  <a:schemeClr val="dk1"/>
                </a:solidFill>
                <a:latin typeface="+mn-lt"/>
              </a:rPr>
              <a:t>The detailed notes show the CPM is tracking important </a:t>
            </a:r>
            <a:r>
              <a:rPr lang="en-US" sz="1500" dirty="0">
                <a:solidFill>
                  <a:schemeClr val="tx1"/>
                </a:solidFill>
                <a:latin typeface="+mn-lt"/>
              </a:rPr>
              <a:t>metrics and </a:t>
            </a:r>
            <a:r>
              <a:rPr lang="en-US" sz="1500" dirty="0">
                <a:solidFill>
                  <a:schemeClr val="dk1"/>
                </a:solidFill>
                <a:latin typeface="+mn-lt"/>
              </a:rPr>
              <a:t>internal </a:t>
            </a:r>
            <a:r>
              <a:rPr lang="en-US" sz="1500" dirty="0">
                <a:solidFill>
                  <a:schemeClr val="tx1"/>
                </a:solidFill>
                <a:latin typeface="+mn-lt"/>
              </a:rPr>
              <a:t>controls related to refunds, delinquencies, </a:t>
            </a:r>
            <a:r>
              <a:rPr lang="en-US" sz="1500" dirty="0">
                <a:solidFill>
                  <a:schemeClr val="dk1"/>
                </a:solidFill>
                <a:latin typeface="+mn-lt"/>
              </a:rPr>
              <a:t>and number of folks in each role and whether they are trained, even though this information does not auto-populate.</a:t>
            </a:r>
          </a:p>
        </p:txBody>
      </p:sp>
      <p:pic>
        <p:nvPicPr>
          <p:cNvPr id="9" name="Picture 8" descr="Screen capture illustrating a best practice from a Semi-Annual Head of Activity Review (SAHAR) submission.">
            <a:extLst>
              <a:ext uri="{FF2B5EF4-FFF2-40B4-BE49-F238E27FC236}">
                <a16:creationId xmlns:a16="http://schemas.microsoft.com/office/drawing/2014/main" id="{13F9FB29-3205-424F-CF85-50ADD9AEB7C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57200" y="2045977"/>
            <a:ext cx="8678636" cy="2840688"/>
          </a:xfrm>
          <a:prstGeom prst="rect">
            <a:avLst/>
          </a:prstGeom>
        </p:spPr>
      </p:pic>
    </p:spTree>
    <p:extLst>
      <p:ext uri="{BB962C8B-B14F-4D97-AF65-F5344CB8AC3E}">
        <p14:creationId xmlns:p14="http://schemas.microsoft.com/office/powerpoint/2010/main" val="85599402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2D9F6D0-76BC-DD90-8ECF-C229FD234B51}"/>
              </a:ext>
            </a:extLst>
          </p:cNvPr>
          <p:cNvSpPr>
            <a:spLocks noGrp="1"/>
          </p:cNvSpPr>
          <p:nvPr>
            <p:ph type="title"/>
          </p:nvPr>
        </p:nvSpPr>
        <p:spPr/>
        <p:txBody>
          <a:bodyPr/>
          <a:lstStyle/>
          <a:p>
            <a:r>
              <a:rPr lang="en-US" dirty="0"/>
              <a:t>GSA Starmark Logo</a:t>
            </a:r>
          </a:p>
        </p:txBody>
      </p:sp>
      <p:pic>
        <p:nvPicPr>
          <p:cNvPr id="2" name="Picture 1" descr="GSA Logo&#10;"/>
          <p:cNvPicPr>
            <a:picLocks noChangeAspect="1"/>
          </p:cNvPicPr>
          <p:nvPr/>
        </p:nvPicPr>
        <p:blipFill>
          <a:blip r:embed="rId3" cstate="print"/>
          <a:stretch>
            <a:fillRect/>
          </a:stretch>
        </p:blipFill>
        <p:spPr>
          <a:xfrm>
            <a:off x="3482640" y="1607344"/>
            <a:ext cx="2146258" cy="1928813"/>
          </a:xfrm>
          <a:prstGeom prst="rect">
            <a:avLst/>
          </a:prstGeom>
        </p:spPr>
      </p:pic>
    </p:spTree>
    <p:extLst>
      <p:ext uri="{BB962C8B-B14F-4D97-AF65-F5344CB8AC3E}">
        <p14:creationId xmlns:p14="http://schemas.microsoft.com/office/powerpoint/2010/main" val="1355361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79518"/>
            <a:ext cx="8579796" cy="857250"/>
          </a:xfrm>
        </p:spPr>
        <p:txBody>
          <a:bodyPr>
            <a:normAutofit/>
          </a:bodyPr>
          <a:lstStyle/>
          <a:p>
            <a:r>
              <a:rPr lang="en-US" sz="3600" dirty="0"/>
              <a:t>IOD - True Positive Rate (TPR) Across DoD</a:t>
            </a:r>
          </a:p>
        </p:txBody>
      </p:sp>
      <p:sp>
        <p:nvSpPr>
          <p:cNvPr id="8" name="TextBox 7">
            <a:extLst>
              <a:ext uri="{FF2B5EF4-FFF2-40B4-BE49-F238E27FC236}">
                <a16:creationId xmlns:a16="http://schemas.microsoft.com/office/drawing/2014/main" id="{FA1BD6EC-DBDF-2E00-35F4-704182D8A3F8}"/>
              </a:ext>
              <a:ext uri="{C183D7F6-B498-43B3-948B-1728B52AA6E4}">
                <adec:decorative xmlns:adec="http://schemas.microsoft.com/office/drawing/2017/decorative" val="1"/>
              </a:ext>
            </a:extLst>
          </p:cNvPr>
          <p:cNvSpPr txBox="1"/>
          <p:nvPr/>
        </p:nvSpPr>
        <p:spPr>
          <a:xfrm>
            <a:off x="8517242" y="4824581"/>
            <a:ext cx="577516" cy="276999"/>
          </a:xfrm>
          <a:prstGeom prst="rect">
            <a:avLst/>
          </a:prstGeom>
          <a:noFill/>
        </p:spPr>
        <p:txBody>
          <a:bodyPr wrap="square">
            <a:spAutoFit/>
          </a:bodyPr>
          <a:lstStyle/>
          <a:p>
            <a:pPr algn="r"/>
            <a:fld id="{CBD67680-453B-40BA-A10A-EF90ECB2D828}" type="slidenum">
              <a:rPr lang="en-US" sz="1200" smtClean="0">
                <a:solidFill>
                  <a:schemeClr val="bg1">
                    <a:lumMod val="50000"/>
                  </a:schemeClr>
                </a:solidFill>
              </a:rPr>
              <a:pPr algn="r"/>
              <a:t>11</a:t>
            </a:fld>
            <a:endParaRPr lang="en-US" sz="1200" dirty="0">
              <a:solidFill>
                <a:schemeClr val="bg1">
                  <a:lumMod val="50000"/>
                </a:schemeClr>
              </a:solidFill>
            </a:endParaRPr>
          </a:p>
        </p:txBody>
      </p:sp>
      <p:graphicFrame>
        <p:nvGraphicFramePr>
          <p:cNvPr id="9" name="Table 3" descr="Chart showing True Positive Rate across Services/agencies and DoD for FY22 compared to FY21">
            <a:extLst>
              <a:ext uri="{FF2B5EF4-FFF2-40B4-BE49-F238E27FC236}">
                <a16:creationId xmlns:a16="http://schemas.microsoft.com/office/drawing/2014/main" id="{097459F9-36E6-0732-9CE4-38098C623543}"/>
              </a:ext>
            </a:extLst>
          </p:cNvPr>
          <p:cNvGraphicFramePr>
            <a:graphicFrameLocks noGrp="1"/>
          </p:cNvGraphicFramePr>
          <p:nvPr>
            <p:extLst>
              <p:ext uri="{D42A27DB-BD31-4B8C-83A1-F6EECF244321}">
                <p14:modId xmlns:p14="http://schemas.microsoft.com/office/powerpoint/2010/main" val="1090130983"/>
              </p:ext>
            </p:extLst>
          </p:nvPr>
        </p:nvGraphicFramePr>
        <p:xfrm>
          <a:off x="399008" y="798252"/>
          <a:ext cx="8695750" cy="1431080"/>
        </p:xfrm>
        <a:graphic>
          <a:graphicData uri="http://schemas.openxmlformats.org/drawingml/2006/table">
            <a:tbl>
              <a:tblPr firstRow="1" bandRow="1">
                <a:tableStyleId>{5C22544A-7EE6-4342-B048-85BDC9FD1C3A}</a:tableStyleId>
              </a:tblPr>
              <a:tblGrid>
                <a:gridCol w="4118959">
                  <a:extLst>
                    <a:ext uri="{9D8B030D-6E8A-4147-A177-3AD203B41FA5}">
                      <a16:colId xmlns:a16="http://schemas.microsoft.com/office/drawing/2014/main" val="3318610399"/>
                    </a:ext>
                  </a:extLst>
                </a:gridCol>
                <a:gridCol w="1068186">
                  <a:extLst>
                    <a:ext uri="{9D8B030D-6E8A-4147-A177-3AD203B41FA5}">
                      <a16:colId xmlns:a16="http://schemas.microsoft.com/office/drawing/2014/main" val="315048878"/>
                    </a:ext>
                  </a:extLst>
                </a:gridCol>
                <a:gridCol w="968432">
                  <a:extLst>
                    <a:ext uri="{9D8B030D-6E8A-4147-A177-3AD203B41FA5}">
                      <a16:colId xmlns:a16="http://schemas.microsoft.com/office/drawing/2014/main" val="3340146494"/>
                    </a:ext>
                  </a:extLst>
                </a:gridCol>
                <a:gridCol w="931026">
                  <a:extLst>
                    <a:ext uri="{9D8B030D-6E8A-4147-A177-3AD203B41FA5}">
                      <a16:colId xmlns:a16="http://schemas.microsoft.com/office/drawing/2014/main" val="3482481018"/>
                    </a:ext>
                  </a:extLst>
                </a:gridCol>
                <a:gridCol w="872836">
                  <a:extLst>
                    <a:ext uri="{9D8B030D-6E8A-4147-A177-3AD203B41FA5}">
                      <a16:colId xmlns:a16="http://schemas.microsoft.com/office/drawing/2014/main" val="3266178534"/>
                    </a:ext>
                  </a:extLst>
                </a:gridCol>
                <a:gridCol w="736311">
                  <a:extLst>
                    <a:ext uri="{9D8B030D-6E8A-4147-A177-3AD203B41FA5}">
                      <a16:colId xmlns:a16="http://schemas.microsoft.com/office/drawing/2014/main" val="1358601190"/>
                    </a:ext>
                  </a:extLst>
                </a:gridCol>
              </a:tblGrid>
              <a:tr h="271791">
                <a:tc>
                  <a:txBody>
                    <a:bodyPr/>
                    <a:lstStyle/>
                    <a:p>
                      <a:pPr algn="ctr"/>
                      <a:r>
                        <a:rPr lang="en-US" sz="1300" b="1" dirty="0">
                          <a:solidFill>
                            <a:schemeClr val="tx1"/>
                          </a:solidFill>
                        </a:rPr>
                        <a:t>Fiscal Year</a:t>
                      </a:r>
                    </a:p>
                  </a:txBody>
                  <a:tcPr marL="88096" marR="88096" marT="44048" marB="44048"/>
                </a:tc>
                <a:tc>
                  <a:txBody>
                    <a:bodyPr/>
                    <a:lstStyle/>
                    <a:p>
                      <a:pPr algn="ctr"/>
                      <a:r>
                        <a:rPr lang="en-US" sz="1300" b="1" dirty="0">
                          <a:solidFill>
                            <a:schemeClr val="tx1"/>
                          </a:solidFill>
                        </a:rPr>
                        <a:t>Army</a:t>
                      </a:r>
                    </a:p>
                  </a:txBody>
                  <a:tcPr marL="88096" marR="88096" marT="44048" marB="44048"/>
                </a:tc>
                <a:tc>
                  <a:txBody>
                    <a:bodyPr/>
                    <a:lstStyle/>
                    <a:p>
                      <a:pPr algn="ctr"/>
                      <a:r>
                        <a:rPr lang="en-US" sz="1300" b="1" dirty="0">
                          <a:solidFill>
                            <a:schemeClr val="tx1"/>
                          </a:solidFill>
                        </a:rPr>
                        <a:t>DAF*</a:t>
                      </a:r>
                    </a:p>
                  </a:txBody>
                  <a:tcPr marL="88096" marR="88096" marT="44048" marB="44048"/>
                </a:tc>
                <a:tc>
                  <a:txBody>
                    <a:bodyPr/>
                    <a:lstStyle/>
                    <a:p>
                      <a:pPr algn="ctr"/>
                      <a:r>
                        <a:rPr lang="en-US" sz="1300" b="1" dirty="0">
                          <a:solidFill>
                            <a:schemeClr val="tx1"/>
                          </a:solidFill>
                        </a:rPr>
                        <a:t>DON*</a:t>
                      </a:r>
                    </a:p>
                  </a:txBody>
                  <a:tcPr marL="88096" marR="88096" marT="44048" marB="44048"/>
                </a:tc>
                <a:tc>
                  <a:txBody>
                    <a:bodyPr/>
                    <a:lstStyle/>
                    <a:p>
                      <a:pPr algn="ctr"/>
                      <a:r>
                        <a:rPr lang="en-US" sz="1300" b="1" dirty="0">
                          <a:solidFill>
                            <a:schemeClr val="tx1"/>
                          </a:solidFill>
                        </a:rPr>
                        <a:t>ODAs</a:t>
                      </a:r>
                    </a:p>
                  </a:txBody>
                  <a:tcPr marL="88096" marR="88096" marT="44048" marB="44048"/>
                </a:tc>
                <a:tc>
                  <a:txBody>
                    <a:bodyPr/>
                    <a:lstStyle/>
                    <a:p>
                      <a:pPr algn="ctr"/>
                      <a:r>
                        <a:rPr lang="en-US" sz="1300" b="1" dirty="0">
                          <a:solidFill>
                            <a:schemeClr val="tx1"/>
                          </a:solidFill>
                        </a:rPr>
                        <a:t>DoD</a:t>
                      </a:r>
                    </a:p>
                  </a:txBody>
                  <a:tcPr marL="88096" marR="88096" marT="44048" marB="44048"/>
                </a:tc>
                <a:extLst>
                  <a:ext uri="{0D108BD9-81ED-4DB2-BD59-A6C34878D82A}">
                    <a16:rowId xmlns:a16="http://schemas.microsoft.com/office/drawing/2014/main" val="421509093"/>
                  </a:ext>
                </a:extLst>
              </a:tr>
              <a:tr h="283135">
                <a:tc>
                  <a:txBody>
                    <a:bodyPr/>
                    <a:lstStyle/>
                    <a:p>
                      <a:pPr algn="l"/>
                      <a:r>
                        <a:rPr lang="en-US" sz="1300" dirty="0"/>
                        <a:t>FY21 – Numbers</a:t>
                      </a:r>
                      <a:r>
                        <a:rPr lang="en-US" sz="1300" baseline="0" dirty="0"/>
                        <a:t> provided by the Bank Team last year</a:t>
                      </a:r>
                      <a:endParaRPr lang="en-US" sz="1300" dirty="0"/>
                    </a:p>
                  </a:txBody>
                  <a:tcPr marL="88096" marR="88096" marT="44048" marB="44048"/>
                </a:tc>
                <a:tc>
                  <a:txBody>
                    <a:bodyPr/>
                    <a:lstStyle/>
                    <a:p>
                      <a:pPr algn="ctr"/>
                      <a:r>
                        <a:rPr lang="en-US" sz="1300" dirty="0"/>
                        <a:t>14.50%</a:t>
                      </a:r>
                    </a:p>
                  </a:txBody>
                  <a:tcPr marL="88096" marR="88096" marT="44048" marB="44048"/>
                </a:tc>
                <a:tc>
                  <a:txBody>
                    <a:bodyPr/>
                    <a:lstStyle/>
                    <a:p>
                      <a:pPr algn="ctr"/>
                      <a:r>
                        <a:rPr lang="en-US" sz="1300" dirty="0"/>
                        <a:t>7.82%</a:t>
                      </a:r>
                    </a:p>
                  </a:txBody>
                  <a:tcPr marL="88096" marR="88096" marT="44048" marB="44048"/>
                </a:tc>
                <a:tc>
                  <a:txBody>
                    <a:bodyPr/>
                    <a:lstStyle/>
                    <a:p>
                      <a:pPr algn="ctr"/>
                      <a:r>
                        <a:rPr lang="en-US" sz="1300" dirty="0"/>
                        <a:t>3.81%</a:t>
                      </a:r>
                    </a:p>
                  </a:txBody>
                  <a:tcPr marL="88096" marR="88096" marT="44048" marB="44048"/>
                </a:tc>
                <a:tc>
                  <a:txBody>
                    <a:bodyPr/>
                    <a:lstStyle/>
                    <a:p>
                      <a:pPr algn="ctr"/>
                      <a:r>
                        <a:rPr lang="en-US" sz="1300" dirty="0"/>
                        <a:t>27.78%</a:t>
                      </a:r>
                    </a:p>
                  </a:txBody>
                  <a:tcPr marL="88096" marR="88096" marT="44048" marB="44048"/>
                </a:tc>
                <a:tc>
                  <a:txBody>
                    <a:bodyPr/>
                    <a:lstStyle/>
                    <a:p>
                      <a:pPr algn="ctr"/>
                      <a:r>
                        <a:rPr lang="en-US" sz="1300" dirty="0"/>
                        <a:t>- - </a:t>
                      </a:r>
                    </a:p>
                  </a:txBody>
                  <a:tcPr marL="88096" marR="88096" marT="44048" marB="44048"/>
                </a:tc>
                <a:extLst>
                  <a:ext uri="{0D108BD9-81ED-4DB2-BD59-A6C34878D82A}">
                    <a16:rowId xmlns:a16="http://schemas.microsoft.com/office/drawing/2014/main" val="2017443653"/>
                  </a:ext>
                </a:extLst>
              </a:tr>
              <a:tr h="283135">
                <a:tc>
                  <a:txBody>
                    <a:bodyPr/>
                    <a:lstStyle/>
                    <a:p>
                      <a:pPr algn="l"/>
                      <a:r>
                        <a:rPr lang="en-US" sz="1300" dirty="0"/>
                        <a:t>**FY21 – Numbers corrected by the</a:t>
                      </a:r>
                      <a:r>
                        <a:rPr lang="en-US" sz="1300" baseline="0" dirty="0"/>
                        <a:t> Bank Team</a:t>
                      </a:r>
                      <a:endParaRPr lang="en-US" sz="1300" dirty="0"/>
                    </a:p>
                  </a:txBody>
                  <a:tcPr marL="88096" marR="88096" marT="44048" marB="44048"/>
                </a:tc>
                <a:tc>
                  <a:txBody>
                    <a:bodyPr/>
                    <a:lstStyle/>
                    <a:p>
                      <a:pPr algn="ctr"/>
                      <a:r>
                        <a:rPr lang="en-US" sz="1300" dirty="0"/>
                        <a:t>11.13%</a:t>
                      </a:r>
                    </a:p>
                  </a:txBody>
                  <a:tcPr marL="88096" marR="88096" marT="44048" marB="44048"/>
                </a:tc>
                <a:tc>
                  <a:txBody>
                    <a:bodyPr/>
                    <a:lstStyle/>
                    <a:p>
                      <a:pPr algn="ctr"/>
                      <a:r>
                        <a:rPr lang="en-US" sz="1300" dirty="0"/>
                        <a:t>5.91%</a:t>
                      </a:r>
                    </a:p>
                  </a:txBody>
                  <a:tcPr marL="88096" marR="88096" marT="44048" marB="44048"/>
                </a:tc>
                <a:tc>
                  <a:txBody>
                    <a:bodyPr/>
                    <a:lstStyle/>
                    <a:p>
                      <a:pPr algn="ctr"/>
                      <a:r>
                        <a:rPr lang="en-US" sz="1300" dirty="0"/>
                        <a:t>2.67%</a:t>
                      </a:r>
                    </a:p>
                  </a:txBody>
                  <a:tcPr marL="88096" marR="88096" marT="44048" marB="44048"/>
                </a:tc>
                <a:tc>
                  <a:txBody>
                    <a:bodyPr/>
                    <a:lstStyle/>
                    <a:p>
                      <a:pPr algn="ctr"/>
                      <a:r>
                        <a:rPr lang="en-US" sz="1300" dirty="0"/>
                        <a:t>21.45%</a:t>
                      </a:r>
                    </a:p>
                  </a:txBody>
                  <a:tcPr marL="88096" marR="88096" marT="44048" marB="44048"/>
                </a:tc>
                <a:tc>
                  <a:txBody>
                    <a:bodyPr/>
                    <a:lstStyle/>
                    <a:p>
                      <a:pPr algn="ctr"/>
                      <a:r>
                        <a:rPr lang="en-US" sz="1300" dirty="0"/>
                        <a:t>8.24%</a:t>
                      </a:r>
                    </a:p>
                  </a:txBody>
                  <a:tcPr marL="88096" marR="88096" marT="44048" marB="44048"/>
                </a:tc>
                <a:extLst>
                  <a:ext uri="{0D108BD9-81ED-4DB2-BD59-A6C34878D82A}">
                    <a16:rowId xmlns:a16="http://schemas.microsoft.com/office/drawing/2014/main" val="4180733017"/>
                  </a:ext>
                </a:extLst>
              </a:tr>
              <a:tr h="28313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300" dirty="0"/>
                        <a:t>FY22</a:t>
                      </a:r>
                    </a:p>
                  </a:txBody>
                  <a:tcPr marL="88096" marR="88096" marT="44048" marB="44048"/>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300" dirty="0"/>
                        <a:t>9.66%</a:t>
                      </a:r>
                    </a:p>
                  </a:txBody>
                  <a:tcPr marL="88096" marR="88096" marT="44048" marB="44048"/>
                </a:tc>
                <a:tc>
                  <a:txBody>
                    <a:bodyPr/>
                    <a:lstStyle/>
                    <a:p>
                      <a:pPr algn="ctr"/>
                      <a:r>
                        <a:rPr lang="en-US" sz="1300" dirty="0"/>
                        <a:t>6.84%</a:t>
                      </a:r>
                    </a:p>
                  </a:txBody>
                  <a:tcPr marL="88096" marR="88096" marT="44048" marB="44048"/>
                </a:tc>
                <a:tc>
                  <a:txBody>
                    <a:bodyPr/>
                    <a:lstStyle/>
                    <a:p>
                      <a:pPr algn="ctr"/>
                      <a:r>
                        <a:rPr lang="en-US" sz="1300" dirty="0"/>
                        <a:t>2.82%</a:t>
                      </a:r>
                    </a:p>
                  </a:txBody>
                  <a:tcPr marL="88096" marR="88096" marT="44048" marB="44048"/>
                </a:tc>
                <a:tc>
                  <a:txBody>
                    <a:bodyPr/>
                    <a:lstStyle/>
                    <a:p>
                      <a:pPr algn="ctr"/>
                      <a:r>
                        <a:rPr lang="en-US" sz="1300" dirty="0"/>
                        <a:t>20.14%</a:t>
                      </a:r>
                    </a:p>
                  </a:txBody>
                  <a:tcPr marL="88096" marR="88096" marT="44048" marB="44048"/>
                </a:tc>
                <a:tc>
                  <a:txBody>
                    <a:bodyPr/>
                    <a:lstStyle/>
                    <a:p>
                      <a:pPr algn="ctr"/>
                      <a:r>
                        <a:rPr lang="en-US" sz="1300" dirty="0"/>
                        <a:t>8.09%</a:t>
                      </a:r>
                    </a:p>
                  </a:txBody>
                  <a:tcPr marL="88096" marR="88096" marT="44048" marB="44048"/>
                </a:tc>
                <a:extLst>
                  <a:ext uri="{0D108BD9-81ED-4DB2-BD59-A6C34878D82A}">
                    <a16:rowId xmlns:a16="http://schemas.microsoft.com/office/drawing/2014/main" val="843202819"/>
                  </a:ext>
                </a:extLst>
              </a:tr>
              <a:tr h="28313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300" dirty="0"/>
                        <a:t>Change (using</a:t>
                      </a:r>
                      <a:r>
                        <a:rPr lang="en-US" sz="1300" baseline="0" dirty="0"/>
                        <a:t> corrected FY21 numbers)</a:t>
                      </a:r>
                      <a:endParaRPr lang="en-US" sz="1300" dirty="0"/>
                    </a:p>
                  </a:txBody>
                  <a:tcPr marL="88096" marR="88096" marT="44048" marB="44048"/>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300" dirty="0"/>
                        <a:t>-1.47%</a:t>
                      </a:r>
                    </a:p>
                  </a:txBody>
                  <a:tcPr marL="88096" marR="88096" marT="44048" marB="44048"/>
                </a:tc>
                <a:tc>
                  <a:txBody>
                    <a:bodyPr/>
                    <a:lstStyle/>
                    <a:p>
                      <a:pPr algn="ctr"/>
                      <a:r>
                        <a:rPr lang="en-US" sz="1300" dirty="0"/>
                        <a:t>+.93%</a:t>
                      </a:r>
                    </a:p>
                  </a:txBody>
                  <a:tcPr marL="88096" marR="88096" marT="44048" marB="44048"/>
                </a:tc>
                <a:tc>
                  <a:txBody>
                    <a:bodyPr/>
                    <a:lstStyle/>
                    <a:p>
                      <a:pPr algn="ctr"/>
                      <a:r>
                        <a:rPr lang="en-US" sz="1300" dirty="0"/>
                        <a:t>+.15%</a:t>
                      </a:r>
                    </a:p>
                  </a:txBody>
                  <a:tcPr marL="88096" marR="88096" marT="44048" marB="44048"/>
                </a:tc>
                <a:tc>
                  <a:txBody>
                    <a:bodyPr/>
                    <a:lstStyle/>
                    <a:p>
                      <a:pPr algn="ctr"/>
                      <a:r>
                        <a:rPr lang="en-US" sz="1300" dirty="0"/>
                        <a:t>-1.31%</a:t>
                      </a:r>
                    </a:p>
                  </a:txBody>
                  <a:tcPr marL="88096" marR="88096" marT="44048" marB="44048"/>
                </a:tc>
                <a:tc>
                  <a:txBody>
                    <a:bodyPr/>
                    <a:lstStyle/>
                    <a:p>
                      <a:pPr algn="ctr"/>
                      <a:r>
                        <a:rPr lang="en-US" sz="1300" dirty="0"/>
                        <a:t>-.14%</a:t>
                      </a:r>
                    </a:p>
                  </a:txBody>
                  <a:tcPr marL="88096" marR="88096" marT="44048" marB="44048"/>
                </a:tc>
                <a:extLst>
                  <a:ext uri="{0D108BD9-81ED-4DB2-BD59-A6C34878D82A}">
                    <a16:rowId xmlns:a16="http://schemas.microsoft.com/office/drawing/2014/main" val="4148823545"/>
                  </a:ext>
                </a:extLst>
              </a:tr>
            </a:tbl>
          </a:graphicData>
        </a:graphic>
      </p:graphicFrame>
      <p:sp>
        <p:nvSpPr>
          <p:cNvPr id="10"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15640" y="2232554"/>
            <a:ext cx="8732520" cy="2042185"/>
          </a:xfrm>
        </p:spPr>
        <p:txBody>
          <a:bodyPr>
            <a:noAutofit/>
          </a:bodyPr>
          <a:lstStyle/>
          <a:p>
            <a:pPr marL="285750" lvl="1" indent="-273050">
              <a:spcAft>
                <a:spcPts val="400"/>
              </a:spcAft>
              <a:buClr>
                <a:srgbClr val="00B050"/>
              </a:buClr>
              <a:buSzPct val="100000"/>
              <a:buFont typeface="Wingdings" panose="05000000000000000000" pitchFamily="2" charset="2"/>
              <a:buChar char="ü"/>
              <a:tabLst>
                <a:tab pos="457200" algn="l"/>
              </a:tabLst>
              <a:defRPr/>
            </a:pPr>
            <a:r>
              <a:rPr lang="en-US" sz="1200" dirty="0">
                <a:solidFill>
                  <a:schemeClr val="tx1"/>
                </a:solidFill>
              </a:rPr>
              <a:t>DoD’s TPR held relatively steady from FY21 to FY22 with </a:t>
            </a:r>
            <a:r>
              <a:rPr lang="en-US" sz="1200" dirty="0"/>
              <a:t>a slight decrease from 8.24% for FY21 to </a:t>
            </a:r>
            <a:r>
              <a:rPr lang="en-US" sz="1200" dirty="0">
                <a:solidFill>
                  <a:schemeClr val="tx1"/>
                </a:solidFill>
              </a:rPr>
              <a:t>8.09% for FY22</a:t>
            </a:r>
            <a:r>
              <a:rPr lang="en-US" sz="1200" dirty="0"/>
              <a:t>.</a:t>
            </a:r>
            <a:r>
              <a:rPr lang="en-US" sz="800" dirty="0">
                <a:solidFill>
                  <a:schemeClr val="tx1"/>
                </a:solidFill>
              </a:rPr>
              <a:t>    </a:t>
            </a:r>
          </a:p>
          <a:p>
            <a:pPr marL="285750" lvl="1" indent="-273050">
              <a:spcAft>
                <a:spcPts val="400"/>
              </a:spcAft>
              <a:buClr>
                <a:srgbClr val="00B050"/>
              </a:buClr>
              <a:buSzPct val="100000"/>
              <a:buFont typeface="Wingdings" panose="05000000000000000000" pitchFamily="2" charset="2"/>
              <a:buChar char="ü"/>
              <a:tabLst>
                <a:tab pos="457200" algn="l"/>
              </a:tabLst>
              <a:defRPr/>
            </a:pPr>
            <a:r>
              <a:rPr lang="en-US" sz="1200" dirty="0"/>
              <a:t>Higher </a:t>
            </a:r>
            <a:r>
              <a:rPr lang="en-US" sz="1200" dirty="0">
                <a:solidFill>
                  <a:schemeClr val="tx1"/>
                </a:solidFill>
              </a:rPr>
              <a:t>TPRs indicate reviewers are finding program non-compliances at a higher rate when reviewing and closing cases. </a:t>
            </a:r>
          </a:p>
          <a:p>
            <a:pPr lvl="1" indent="-273050">
              <a:spcAft>
                <a:spcPts val="400"/>
              </a:spcAft>
              <a:buClr>
                <a:schemeClr val="dk1"/>
              </a:buClr>
              <a:buSzPts val="1800"/>
              <a:tabLst>
                <a:tab pos="457200" algn="l"/>
              </a:tabLst>
              <a:defRPr/>
            </a:pPr>
            <a:r>
              <a:rPr lang="en-US" sz="1200" dirty="0">
                <a:solidFill>
                  <a:schemeClr val="dk1"/>
                </a:solidFill>
              </a:rPr>
              <a:t>This increases the likelihood that reviewers will be more attentive when conducting reviews.</a:t>
            </a:r>
          </a:p>
          <a:p>
            <a:pPr lvl="1" indent="-273050">
              <a:spcAft>
                <a:spcPts val="400"/>
              </a:spcAft>
              <a:buClr>
                <a:schemeClr val="dk1"/>
              </a:buClr>
              <a:buSzPts val="1800"/>
              <a:tabLst>
                <a:tab pos="457200" algn="l"/>
              </a:tabLst>
              <a:defRPr/>
            </a:pPr>
            <a:r>
              <a:rPr lang="en-US" sz="1200" dirty="0">
                <a:solidFill>
                  <a:schemeClr val="dk1"/>
                </a:solidFill>
              </a:rPr>
              <a:t>Results in better use of reviewers’ time.</a:t>
            </a:r>
          </a:p>
          <a:p>
            <a:pPr marL="285750" lvl="1" indent="-273050">
              <a:spcAft>
                <a:spcPts val="400"/>
              </a:spcAft>
              <a:buClr>
                <a:srgbClr val="00B050"/>
              </a:buClr>
              <a:buSzPct val="100000"/>
              <a:buFont typeface="Wingdings" panose="05000000000000000000" pitchFamily="2" charset="2"/>
              <a:buChar char="ü"/>
              <a:tabLst>
                <a:tab pos="457200" algn="l"/>
              </a:tabLst>
              <a:defRPr/>
            </a:pPr>
            <a:r>
              <a:rPr lang="en-US" sz="1200" dirty="0">
                <a:solidFill>
                  <a:schemeClr val="tx1"/>
                </a:solidFill>
              </a:rPr>
              <a:t>Proactive actions are being taken to improve the TPR:</a:t>
            </a:r>
          </a:p>
          <a:p>
            <a:pPr lvl="1" indent="-273050">
              <a:spcAft>
                <a:spcPts val="400"/>
              </a:spcAft>
              <a:buClr>
                <a:schemeClr val="dk1"/>
              </a:buClr>
              <a:buSzPts val="1800"/>
              <a:tabLst>
                <a:tab pos="457200" algn="l"/>
              </a:tabLst>
              <a:defRPr/>
            </a:pPr>
            <a:r>
              <a:rPr lang="en-US" sz="1200" dirty="0">
                <a:solidFill>
                  <a:schemeClr val="dk1"/>
                </a:solidFill>
              </a:rPr>
              <a:t>IST actively manages the DM rules and process to focus adjudicators’ attention on high-risk cases. </a:t>
            </a:r>
          </a:p>
          <a:p>
            <a:pPr lvl="1" indent="-273050">
              <a:spcAft>
                <a:spcPts val="400"/>
              </a:spcAft>
              <a:buClr>
                <a:schemeClr val="dk1"/>
              </a:buClr>
              <a:buSzPts val="1800"/>
              <a:tabLst>
                <a:tab pos="457200" algn="l"/>
              </a:tabLst>
              <a:defRPr/>
            </a:pPr>
            <a:r>
              <a:rPr lang="en-US" sz="1200" dirty="0">
                <a:solidFill>
                  <a:schemeClr val="dk1"/>
                </a:solidFill>
              </a:rPr>
              <a:t>Agency Program Management Office (PMO) performs analysis, makes recommendations, and provides additional active management and oversight.</a:t>
            </a:r>
          </a:p>
        </p:txBody>
      </p:sp>
      <p:sp>
        <p:nvSpPr>
          <p:cNvPr id="11" name="TextBox 10">
            <a:extLst>
              <a:ext uri="{FF2B5EF4-FFF2-40B4-BE49-F238E27FC236}">
                <a16:creationId xmlns:a16="http://schemas.microsoft.com/office/drawing/2014/main" id="{78051C37-6077-DAFA-1D51-6ACDD5CB1A90}"/>
              </a:ext>
            </a:extLst>
          </p:cNvPr>
          <p:cNvSpPr txBox="1"/>
          <p:nvPr/>
        </p:nvSpPr>
        <p:spPr>
          <a:xfrm>
            <a:off x="399009" y="4303559"/>
            <a:ext cx="8720051" cy="830997"/>
          </a:xfrm>
          <a:prstGeom prst="rect">
            <a:avLst/>
          </a:prstGeom>
          <a:solidFill>
            <a:srgbClr val="FFFFCC"/>
          </a:solidFill>
          <a:ln w="12700">
            <a:solidFill>
              <a:srgbClr val="005087"/>
            </a:solidFill>
          </a:ln>
        </p:spPr>
        <p:txBody>
          <a:bodyPr wrap="square" rtlCol="0">
            <a:spAutoFit/>
          </a:bodyPr>
          <a:lstStyle/>
          <a:p>
            <a:pPr marL="12700">
              <a:buClr>
                <a:schemeClr val="dk1"/>
              </a:buClr>
              <a:buSzPts val="1800"/>
            </a:pPr>
            <a:r>
              <a:rPr lang="en-US" sz="1200" dirty="0">
                <a:solidFill>
                  <a:schemeClr val="tx1"/>
                </a:solidFill>
                <a:latin typeface="+mn-lt"/>
              </a:rPr>
              <a:t>*DAF – Department of the Air Force; DON – Department of the Navy</a:t>
            </a:r>
          </a:p>
          <a:p>
            <a:pPr marL="12700">
              <a:buClr>
                <a:schemeClr val="dk1"/>
              </a:buClr>
              <a:buSzPts val="1800"/>
            </a:pPr>
            <a:r>
              <a:rPr lang="en-US" sz="1200" dirty="0">
                <a:solidFill>
                  <a:schemeClr val="tx1"/>
                </a:solidFill>
                <a:latin typeface="+mn-lt"/>
              </a:rPr>
              <a:t>**FY21 TPR depicted in DPC’s 2022 Directives brief contained inaccuracies based on Bank Team-provided data.  The FY21 TPRs have been adjusted to accurately depict this data.  Oversight Systems attributes last year’s inaccuracies to manual errors associated with the data pull and “to cases reopened or manually created and different account of transactions on the managing account.” </a:t>
            </a:r>
          </a:p>
        </p:txBody>
      </p:sp>
      <p:sp>
        <p:nvSpPr>
          <p:cNvPr id="7" name="TextBox 6">
            <a:extLst>
              <a:ext uri="{FF2B5EF4-FFF2-40B4-BE49-F238E27FC236}">
                <a16:creationId xmlns:a16="http://schemas.microsoft.com/office/drawing/2014/main" id="{6AF1ABAD-EC66-4837-B61A-5C79979D60F1}"/>
              </a:ext>
            </a:extLst>
          </p:cNvPr>
          <p:cNvSpPr txBox="1"/>
          <p:nvPr/>
        </p:nvSpPr>
        <p:spPr>
          <a:xfrm>
            <a:off x="8605205" y="4798556"/>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11</a:t>
            </a:fld>
            <a:endParaRPr lang="en-US" sz="1200" dirty="0">
              <a:solidFill>
                <a:schemeClr val="bg1">
                  <a:lumMod val="50000"/>
                </a:schemeClr>
              </a:solidFill>
            </a:endParaRPr>
          </a:p>
        </p:txBody>
      </p:sp>
    </p:spTree>
    <p:extLst>
      <p:ext uri="{BB962C8B-B14F-4D97-AF65-F5344CB8AC3E}">
        <p14:creationId xmlns:p14="http://schemas.microsoft.com/office/powerpoint/2010/main" val="2866928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Streamlining Communications</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723568" y="1044752"/>
            <a:ext cx="7963231" cy="3516974"/>
          </a:xfrm>
        </p:spPr>
        <p:txBody>
          <a:bodyPr vert="horz" lIns="91440" tIns="45720" rIns="91440" bIns="45720" rtlCol="0" anchor="t">
            <a:noAutofit/>
          </a:bodyPr>
          <a:lstStyle/>
          <a:p>
            <a:pPr marL="0" lvl="1" indent="0">
              <a:lnSpc>
                <a:spcPct val="125000"/>
              </a:lnSpc>
              <a:spcBef>
                <a:spcPts val="0"/>
              </a:spcBef>
              <a:buNone/>
            </a:pPr>
            <a:r>
              <a:rPr lang="en-US" sz="1600" dirty="0">
                <a:solidFill>
                  <a:schemeClr val="dk1"/>
                </a:solidFill>
                <a:cs typeface="Calibri"/>
              </a:rPr>
              <a:t>Using email streamlines communications.  In Access Online, there are three areas where a CH email address may be entered.  An email address may be entered by the:</a:t>
            </a:r>
          </a:p>
          <a:p>
            <a:pPr marL="341313" lvl="1" indent="-341313">
              <a:lnSpc>
                <a:spcPct val="125000"/>
              </a:lnSpc>
              <a:spcBef>
                <a:spcPts val="0"/>
              </a:spcBef>
              <a:buAutoNum type="arabicPeriod"/>
            </a:pPr>
            <a:r>
              <a:rPr lang="en-US" sz="1600" dirty="0">
                <a:solidFill>
                  <a:schemeClr val="dk1"/>
                </a:solidFill>
                <a:cs typeface="Calibri"/>
              </a:rPr>
              <a:t>A/OPC when the user ID, password, and hierarchy assignments are established. </a:t>
            </a:r>
          </a:p>
          <a:p>
            <a:pPr marL="341313" lvl="1" indent="-341313">
              <a:lnSpc>
                <a:spcPct val="125000"/>
              </a:lnSpc>
              <a:spcBef>
                <a:spcPts val="0"/>
              </a:spcBef>
              <a:buAutoNum type="arabicPeriod"/>
            </a:pPr>
            <a:r>
              <a:rPr lang="en-US" sz="1600" dirty="0">
                <a:solidFill>
                  <a:schemeClr val="dk1"/>
                </a:solidFill>
                <a:cs typeface="Calibri"/>
              </a:rPr>
              <a:t>A/OPC when the CH Account is created/edited in "Account Administration."  </a:t>
            </a:r>
            <a:r>
              <a:rPr lang="en-US" sz="1600" dirty="0">
                <a:solidFill>
                  <a:schemeClr val="dk1"/>
                </a:solidFill>
                <a:highlight>
                  <a:srgbClr val="FFFF00"/>
                </a:highlight>
                <a:cs typeface="Calibri"/>
              </a:rPr>
              <a:t>This is the </a:t>
            </a:r>
            <a:r>
              <a:rPr lang="en-US" sz="1600" b="1" dirty="0">
                <a:solidFill>
                  <a:schemeClr val="dk1"/>
                </a:solidFill>
                <a:highlight>
                  <a:srgbClr val="FFFF00"/>
                </a:highlight>
                <a:cs typeface="Calibri"/>
              </a:rPr>
              <a:t>only</a:t>
            </a:r>
            <a:r>
              <a:rPr lang="en-US" sz="1600" dirty="0">
                <a:solidFill>
                  <a:schemeClr val="dk1"/>
                </a:solidFill>
                <a:highlight>
                  <a:srgbClr val="FFFF00"/>
                </a:highlight>
                <a:cs typeface="Calibri"/>
              </a:rPr>
              <a:t> email address the Bank will use to request CH documentation for a dispute.</a:t>
            </a:r>
            <a:r>
              <a:rPr lang="en-US" sz="1600" dirty="0">
                <a:solidFill>
                  <a:schemeClr val="dk1"/>
                </a:solidFill>
                <a:cs typeface="Calibri"/>
              </a:rPr>
              <a:t>  </a:t>
            </a:r>
          </a:p>
          <a:p>
            <a:pPr marL="741363" lvl="1" indent="-274638">
              <a:lnSpc>
                <a:spcPct val="125000"/>
              </a:lnSpc>
              <a:spcBef>
                <a:spcPts val="0"/>
              </a:spcBef>
              <a:buClr>
                <a:schemeClr val="dk1"/>
              </a:buClr>
              <a:buSzPts val="1800"/>
              <a:tabLst>
                <a:tab pos="914400" algn="l"/>
              </a:tabLst>
            </a:pPr>
            <a:r>
              <a:rPr lang="en-US" sz="1600" dirty="0">
                <a:solidFill>
                  <a:schemeClr val="dk1"/>
                </a:solidFill>
              </a:rPr>
              <a:t>Note:  The CH email in the Procurement Integrated Enterprise Environment (PIEE) Task Queue (PTQ) transfers to Account Administration only if the A/OPC takes action on the task in the PTQ by accessing each associated account.</a:t>
            </a:r>
            <a:endParaRPr lang="en-US" sz="1600" dirty="0">
              <a:solidFill>
                <a:schemeClr val="dk1"/>
              </a:solidFill>
              <a:cs typeface="Calibri"/>
            </a:endParaRPr>
          </a:p>
          <a:p>
            <a:pPr marL="342900" lvl="1" indent="-342900">
              <a:lnSpc>
                <a:spcPct val="125000"/>
              </a:lnSpc>
              <a:spcBef>
                <a:spcPts val="0"/>
              </a:spcBef>
              <a:buFont typeface="+mj-lt"/>
              <a:buAutoNum type="arabicPeriod" startAt="3"/>
            </a:pPr>
            <a:r>
              <a:rPr lang="en-US" sz="1600" dirty="0">
                <a:solidFill>
                  <a:schemeClr val="dk1"/>
                </a:solidFill>
                <a:cs typeface="Calibri"/>
              </a:rPr>
              <a:t>CH in the "My Personal Information" area of their account in Access Online.  CHs can ensure they are notified when the status of an existing dispute changes by updating "My Personal Information" in Access Online.  Details are provided in the Dispute Management slides that follow.</a:t>
            </a:r>
          </a:p>
        </p:txBody>
      </p:sp>
    </p:spTree>
    <p:extLst>
      <p:ext uri="{BB962C8B-B14F-4D97-AF65-F5344CB8AC3E}">
        <p14:creationId xmlns:p14="http://schemas.microsoft.com/office/powerpoint/2010/main" val="883267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5861447-436C-605E-43DD-3E5D303C5EFD}"/>
              </a:ext>
            </a:extLst>
          </p:cNvPr>
          <p:cNvSpPr>
            <a:spLocks noGrp="1"/>
          </p:cNvSpPr>
          <p:nvPr>
            <p:ph type="title"/>
          </p:nvPr>
        </p:nvSpPr>
        <p:spPr>
          <a:xfrm>
            <a:off x="455625" y="1714650"/>
            <a:ext cx="8229600" cy="857100"/>
          </a:xfrm>
        </p:spPr>
        <p:txBody>
          <a:bodyPr>
            <a:normAutofit/>
          </a:bodyPr>
          <a:lstStyle/>
          <a:p>
            <a:pPr algn="ctr"/>
            <a:r>
              <a:rPr lang="en-US" sz="4400" dirty="0">
                <a:latin typeface="Calibri" panose="020F0502020204030204" pitchFamily="34" charset="0"/>
                <a:cs typeface="Calibri" panose="020F0502020204030204" pitchFamily="34" charset="0"/>
              </a:rPr>
              <a:t>Dispute Management Update</a:t>
            </a:r>
            <a:endParaRPr lang="en-US" dirty="0"/>
          </a:p>
        </p:txBody>
      </p:sp>
    </p:spTree>
    <p:extLst>
      <p:ext uri="{BB962C8B-B14F-4D97-AF65-F5344CB8AC3E}">
        <p14:creationId xmlns:p14="http://schemas.microsoft.com/office/powerpoint/2010/main" val="2356924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521937" y="0"/>
            <a:ext cx="8229600" cy="857250"/>
          </a:xfrm>
        </p:spPr>
        <p:txBody>
          <a:bodyPr>
            <a:normAutofit/>
          </a:bodyPr>
          <a:lstStyle/>
          <a:p>
            <a:r>
              <a:rPr lang="en-US" sz="4200" dirty="0"/>
              <a:t>Dispute Management Update</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705976"/>
            <a:ext cx="8515350" cy="4095395"/>
          </a:xfrm>
        </p:spPr>
        <p:txBody>
          <a:bodyPr>
            <a:noAutofit/>
          </a:bodyPr>
          <a:lstStyle/>
          <a:p>
            <a:pPr marL="339725" lvl="1" indent="-330200">
              <a:lnSpc>
                <a:spcPct val="125000"/>
              </a:lnSpc>
              <a:spcBef>
                <a:spcPts val="0"/>
              </a:spcBef>
              <a:buClr>
                <a:schemeClr val="dk1"/>
              </a:buClr>
              <a:buSzPts val="1800"/>
              <a:buFont typeface="Arial"/>
              <a:buChar char="•"/>
            </a:pPr>
            <a:r>
              <a:rPr lang="en-US" sz="1400" dirty="0">
                <a:cs typeface="Arial" panose="020B0604020202020204" pitchFamily="34" charset="0"/>
              </a:rPr>
              <a:t>Components reported increases in disputes ruled “In Favor of Merchant” when compared to SP2 data.</a:t>
            </a:r>
          </a:p>
          <a:p>
            <a:pPr marL="330200" lvl="1" indent="-330200">
              <a:lnSpc>
                <a:spcPct val="125000"/>
              </a:lnSpc>
              <a:spcBef>
                <a:spcPts val="0"/>
              </a:spcBef>
              <a:buClr>
                <a:schemeClr val="dk1"/>
              </a:buClr>
              <a:buSzPts val="1800"/>
              <a:buFont typeface="Arial"/>
              <a:buChar char="•"/>
            </a:pPr>
            <a:r>
              <a:rPr lang="en-US" sz="1400" dirty="0">
                <a:cs typeface="Arial" panose="020B0604020202020204" pitchFamily="34" charset="0"/>
              </a:rPr>
              <a:t>Review of SP3 dispute data for the period 4/01/2021 through 7/31/2022 revealed an unexpectedly high percent of cases determined in favor of the merchant:</a:t>
            </a:r>
          </a:p>
          <a:p>
            <a:pPr marL="854075" lvl="1" indent="-273050" defTabSz="685800">
              <a:lnSpc>
                <a:spcPct val="125000"/>
              </a:lnSpc>
              <a:spcBef>
                <a:spcPts val="0"/>
              </a:spcBef>
              <a:buClr>
                <a:schemeClr val="dk1"/>
              </a:buClr>
              <a:buSzPts val="1800"/>
              <a:tabLst>
                <a:tab pos="914400" algn="l"/>
              </a:tabLst>
            </a:pPr>
            <a:r>
              <a:rPr lang="en-US" sz="1400" dirty="0">
                <a:solidFill>
                  <a:schemeClr val="dk1"/>
                </a:solidFill>
                <a:cs typeface="Arial" panose="020B0604020202020204" pitchFamily="34" charset="0"/>
              </a:rPr>
              <a:t>38% in favor of CH (10% decrease from comparison period in SP2, excluding DON)</a:t>
            </a:r>
          </a:p>
          <a:p>
            <a:pPr marL="854075" lvl="1" indent="-273050" defTabSz="685800">
              <a:lnSpc>
                <a:spcPct val="125000"/>
              </a:lnSpc>
              <a:spcBef>
                <a:spcPts val="0"/>
              </a:spcBef>
              <a:buClr>
                <a:schemeClr val="dk1"/>
              </a:buClr>
              <a:buSzPts val="1800"/>
              <a:tabLst>
                <a:tab pos="914400" algn="l"/>
              </a:tabLst>
            </a:pPr>
            <a:r>
              <a:rPr lang="en-US" sz="1400" b="1" dirty="0">
                <a:solidFill>
                  <a:schemeClr val="dk1"/>
                </a:solidFill>
                <a:cs typeface="Arial" panose="020B0604020202020204" pitchFamily="34" charset="0"/>
              </a:rPr>
              <a:t>57% in favor of merchant (8% increase, excluding DON)</a:t>
            </a:r>
          </a:p>
          <a:p>
            <a:pPr marL="854075" lvl="1" indent="-273050" defTabSz="685800">
              <a:lnSpc>
                <a:spcPct val="125000"/>
              </a:lnSpc>
              <a:spcBef>
                <a:spcPts val="0"/>
              </a:spcBef>
              <a:buClr>
                <a:schemeClr val="dk1"/>
              </a:buClr>
              <a:buSzPts val="1800"/>
              <a:tabLst>
                <a:tab pos="914400" algn="l"/>
              </a:tabLst>
            </a:pPr>
            <a:r>
              <a:rPr lang="en-US" sz="1400" dirty="0">
                <a:solidFill>
                  <a:schemeClr val="dk1"/>
                </a:solidFill>
                <a:cs typeface="Arial" panose="020B0604020202020204" pitchFamily="34" charset="0"/>
              </a:rPr>
              <a:t>5% unresolved</a:t>
            </a:r>
          </a:p>
          <a:p>
            <a:pPr marL="454025" indent="-273050" defTabSz="685800">
              <a:lnSpc>
                <a:spcPct val="125000"/>
              </a:lnSpc>
              <a:spcBef>
                <a:spcPts val="0"/>
              </a:spcBef>
              <a:buClr>
                <a:schemeClr val="dk1"/>
              </a:buClr>
              <a:buSzPts val="1800"/>
              <a:tabLst>
                <a:tab pos="914400" algn="l"/>
              </a:tabLst>
            </a:pPr>
            <a:r>
              <a:rPr lang="en-US" sz="1400" dirty="0">
                <a:solidFill>
                  <a:schemeClr val="dk1"/>
                </a:solidFill>
                <a:cs typeface="Arial" panose="020B0604020202020204" pitchFamily="34" charset="0"/>
              </a:rPr>
              <a:t>Potential reasons for high dispute resolution in favor of merchant:</a:t>
            </a:r>
          </a:p>
          <a:p>
            <a:pPr marL="858838" lvl="1" indent="-277813" defTabSz="685800">
              <a:lnSpc>
                <a:spcPct val="125000"/>
              </a:lnSpc>
              <a:spcBef>
                <a:spcPts val="0"/>
              </a:spcBef>
              <a:buClr>
                <a:schemeClr val="dk1"/>
              </a:buClr>
              <a:buSzPct val="100000"/>
              <a:buFont typeface="+mj-lt"/>
              <a:buAutoNum type="arabicPeriod"/>
            </a:pPr>
            <a:r>
              <a:rPr lang="en-US" sz="1400" dirty="0">
                <a:solidFill>
                  <a:schemeClr val="dk1"/>
                </a:solidFill>
                <a:cs typeface="Arial" panose="020B0604020202020204" pitchFamily="34" charset="0"/>
              </a:rPr>
              <a:t>CHs dispute transactions inappropriately</a:t>
            </a:r>
          </a:p>
          <a:p>
            <a:pPr marL="858838" lvl="1" indent="-277813" defTabSz="685800">
              <a:lnSpc>
                <a:spcPct val="125000"/>
              </a:lnSpc>
              <a:spcBef>
                <a:spcPts val="0"/>
              </a:spcBef>
              <a:buClr>
                <a:schemeClr val="dk1"/>
              </a:buClr>
              <a:buSzPct val="100000"/>
              <a:buFont typeface="+mj-lt"/>
              <a:buAutoNum type="arabicPeriod"/>
            </a:pPr>
            <a:r>
              <a:rPr lang="en-US" sz="1400" dirty="0">
                <a:solidFill>
                  <a:schemeClr val="dk1"/>
                </a:solidFill>
                <a:cs typeface="Arial" panose="020B0604020202020204" pitchFamily="34" charset="0"/>
              </a:rPr>
              <a:t>CHs do not provide dispute supporting documentation to the Bank or do not provide it timely</a:t>
            </a:r>
          </a:p>
          <a:p>
            <a:pPr marL="858838" lvl="1" indent="-277813" defTabSz="685800">
              <a:lnSpc>
                <a:spcPct val="125000"/>
              </a:lnSpc>
              <a:spcBef>
                <a:spcPts val="0"/>
              </a:spcBef>
              <a:buClr>
                <a:schemeClr val="dk1"/>
              </a:buClr>
              <a:buSzPct val="100000"/>
              <a:buFont typeface="+mj-lt"/>
              <a:buAutoNum type="arabicPeriod"/>
            </a:pPr>
            <a:r>
              <a:rPr lang="en-US" sz="1400" dirty="0">
                <a:solidFill>
                  <a:schemeClr val="dk1"/>
                </a:solidFill>
                <a:cs typeface="Arial" panose="020B0604020202020204" pitchFamily="34" charset="0"/>
              </a:rPr>
              <a:t>CHs dispute transactions to cover up fraud and other suspect behavior</a:t>
            </a:r>
          </a:p>
          <a:p>
            <a:pPr marL="454025" lvl="1" indent="-273050" defTabSz="685800">
              <a:lnSpc>
                <a:spcPct val="125000"/>
              </a:lnSpc>
              <a:spcBef>
                <a:spcPts val="0"/>
              </a:spcBef>
              <a:buClr>
                <a:schemeClr val="dk1"/>
              </a:buClr>
              <a:buSzPts val="1800"/>
              <a:buFont typeface="Arial"/>
              <a:buChar char="•"/>
              <a:tabLst>
                <a:tab pos="914400" algn="l"/>
              </a:tabLst>
            </a:pPr>
            <a:r>
              <a:rPr lang="en-US" sz="1400" dirty="0">
                <a:solidFill>
                  <a:schemeClr val="dk1"/>
                </a:solidFill>
                <a:cs typeface="Arial" panose="020B0604020202020204" pitchFamily="34" charset="0"/>
              </a:rPr>
              <a:t>Items 1 and 2 require additional CH training.  They are addressed on the next slide and in Backup slides.</a:t>
            </a:r>
          </a:p>
          <a:p>
            <a:pPr marL="454025" lvl="1" indent="-273050" defTabSz="685800">
              <a:lnSpc>
                <a:spcPct val="125000"/>
              </a:lnSpc>
              <a:spcBef>
                <a:spcPts val="0"/>
              </a:spcBef>
              <a:buClr>
                <a:schemeClr val="dk1"/>
              </a:buClr>
              <a:buSzPts val="1800"/>
              <a:buFont typeface="Arial"/>
              <a:buChar char="•"/>
              <a:tabLst>
                <a:tab pos="914400" algn="l"/>
              </a:tabLst>
            </a:pPr>
            <a:r>
              <a:rPr lang="en-US" sz="1400" dirty="0">
                <a:solidFill>
                  <a:schemeClr val="dk1"/>
                </a:solidFill>
                <a:cs typeface="Arial" panose="020B0604020202020204" pitchFamily="34" charset="0"/>
              </a:rPr>
              <a:t>For Item 3, the IST governance board has approved updates to the DM questionnaire to better account for disputes, focusing on adjudication of the most risky disputes (those ruled in favor of the merchant). </a:t>
            </a:r>
          </a:p>
          <a:p>
            <a:pPr marL="454025" indent="-273050" defTabSz="685800">
              <a:lnSpc>
                <a:spcPct val="125000"/>
              </a:lnSpc>
              <a:spcBef>
                <a:spcPts val="0"/>
              </a:spcBef>
              <a:buClr>
                <a:schemeClr val="dk1"/>
              </a:buClr>
              <a:buSzPts val="1800"/>
              <a:tabLst>
                <a:tab pos="914400" algn="l"/>
              </a:tabLst>
            </a:pPr>
            <a:r>
              <a:rPr lang="en-US" sz="1400" dirty="0">
                <a:solidFill>
                  <a:schemeClr val="dk1"/>
                </a:solidFill>
                <a:cs typeface="Arial" panose="020B0604020202020204" pitchFamily="34" charset="0"/>
              </a:rPr>
              <a:t>Improvements to dispute management will likely result in financial and other benefits to both the Government and the Bank.</a:t>
            </a:r>
          </a:p>
        </p:txBody>
      </p:sp>
    </p:spTree>
    <p:extLst>
      <p:ext uri="{BB962C8B-B14F-4D97-AF65-F5344CB8AC3E}">
        <p14:creationId xmlns:p14="http://schemas.microsoft.com/office/powerpoint/2010/main" val="8318302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64736"/>
            <a:ext cx="8229600" cy="857250"/>
          </a:xfrm>
        </p:spPr>
        <p:txBody>
          <a:bodyPr>
            <a:normAutofit fontScale="90000"/>
          </a:bodyPr>
          <a:lstStyle/>
          <a:p>
            <a:r>
              <a:rPr lang="en-US" dirty="0"/>
              <a:t>Dispute Management Update, Cont.</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655455"/>
            <a:ext cx="8229600" cy="3718604"/>
          </a:xfrm>
        </p:spPr>
        <p:txBody>
          <a:bodyPr>
            <a:noAutofit/>
          </a:bodyPr>
          <a:lstStyle/>
          <a:p>
            <a:pPr marL="346075" lvl="1" indent="-330200">
              <a:lnSpc>
                <a:spcPct val="125000"/>
              </a:lnSpc>
              <a:spcBef>
                <a:spcPts val="0"/>
              </a:spcBef>
              <a:buClr>
                <a:schemeClr val="dk1"/>
              </a:buClr>
              <a:buSzPts val="1800"/>
              <a:buFont typeface="Arial"/>
              <a:buChar char="•"/>
            </a:pPr>
            <a:r>
              <a:rPr lang="en-US" sz="1600" dirty="0">
                <a:cs typeface="Arial" panose="020B0604020202020204" pitchFamily="34" charset="0"/>
              </a:rPr>
              <a:t>Most issues can be resolved if the CH contacts the vendor directly.  This contact usually results in the vendor providing a credit to correct the issue, or the CH remembering they did, in fact, authorize that transaction. </a:t>
            </a:r>
          </a:p>
          <a:p>
            <a:pPr marL="860425" lvl="1" indent="-273050">
              <a:lnSpc>
                <a:spcPct val="125000"/>
              </a:lnSpc>
              <a:spcBef>
                <a:spcPts val="0"/>
              </a:spcBef>
              <a:buClr>
                <a:schemeClr val="dk1"/>
              </a:buClr>
              <a:buSzPts val="1800"/>
              <a:tabLst>
                <a:tab pos="914400" algn="l"/>
              </a:tabLst>
            </a:pPr>
            <a:r>
              <a:rPr lang="en-US" sz="1600" dirty="0">
                <a:solidFill>
                  <a:schemeClr val="dk1"/>
                </a:solidFill>
              </a:rPr>
              <a:t>Any direct vendor contact resulting in a satisfactory outcome for the Government makes a dispute with the Bank unnecessary. </a:t>
            </a:r>
          </a:p>
          <a:p>
            <a:pPr marL="346075" lvl="1" indent="-330200">
              <a:lnSpc>
                <a:spcPct val="125000"/>
              </a:lnSpc>
              <a:spcBef>
                <a:spcPts val="0"/>
              </a:spcBef>
              <a:buClr>
                <a:schemeClr val="dk1"/>
              </a:buClr>
              <a:buSzPts val="1800"/>
              <a:buFont typeface="Arial"/>
              <a:buChar char="•"/>
            </a:pPr>
            <a:r>
              <a:rPr lang="en-US" sz="1600" dirty="0">
                <a:cs typeface="Arial" panose="020B0604020202020204" pitchFamily="34" charset="0"/>
              </a:rPr>
              <a:t>If the CH deals directly with the vendor and does not obtain a satisfactory outcome, a dispute with the Bank should be initiated as soon as possible after the transaction date, but no later than 90 days from the date of transaction.   </a:t>
            </a:r>
          </a:p>
        </p:txBody>
      </p:sp>
      <p:sp>
        <p:nvSpPr>
          <p:cNvPr id="2" name="TextBox 1">
            <a:extLst>
              <a:ext uri="{FF2B5EF4-FFF2-40B4-BE49-F238E27FC236}">
                <a16:creationId xmlns:a16="http://schemas.microsoft.com/office/drawing/2014/main" id="{2FB20242-9045-81CD-4BCD-0259C308A691}"/>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15</a:t>
            </a:fld>
            <a:endParaRPr lang="en-US" sz="1200" dirty="0">
              <a:solidFill>
                <a:schemeClr val="bg1">
                  <a:lumMod val="50000"/>
                </a:schemeClr>
              </a:solidFill>
            </a:endParaRPr>
          </a:p>
        </p:txBody>
      </p:sp>
    </p:spTree>
    <p:extLst>
      <p:ext uri="{BB962C8B-B14F-4D97-AF65-F5344CB8AC3E}">
        <p14:creationId xmlns:p14="http://schemas.microsoft.com/office/powerpoint/2010/main" val="17759186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64736"/>
            <a:ext cx="8229600" cy="857250"/>
          </a:xfrm>
        </p:spPr>
        <p:txBody>
          <a:bodyPr>
            <a:normAutofit fontScale="90000"/>
          </a:bodyPr>
          <a:lstStyle/>
          <a:p>
            <a:r>
              <a:rPr lang="en-US" dirty="0"/>
              <a:t>Dispute Management Update, Cont.</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653144"/>
            <a:ext cx="8327571" cy="3279624"/>
          </a:xfrm>
        </p:spPr>
        <p:txBody>
          <a:bodyPr>
            <a:noAutofit/>
          </a:bodyPr>
          <a:lstStyle/>
          <a:p>
            <a:pPr marL="346075" lvl="1" indent="-330200">
              <a:lnSpc>
                <a:spcPct val="125000"/>
              </a:lnSpc>
              <a:spcBef>
                <a:spcPts val="0"/>
              </a:spcBef>
              <a:buClr>
                <a:schemeClr val="dk1"/>
              </a:buClr>
              <a:buSzPts val="1800"/>
              <a:buFont typeface="Arial"/>
              <a:buChar char="•"/>
            </a:pPr>
            <a:r>
              <a:rPr lang="en-US" sz="1400" dirty="0">
                <a:cs typeface="Arial" panose="020B0604020202020204" pitchFamily="34" charset="0"/>
              </a:rPr>
              <a:t>The Bank will not send a communication to acknowledge receipt of a dispute.  </a:t>
            </a:r>
          </a:p>
          <a:p>
            <a:pPr marL="860425" lvl="1" indent="-273050">
              <a:lnSpc>
                <a:spcPct val="125000"/>
              </a:lnSpc>
              <a:spcBef>
                <a:spcPts val="0"/>
              </a:spcBef>
              <a:buClr>
                <a:schemeClr val="dk1"/>
              </a:buClr>
              <a:buSzPts val="1800"/>
              <a:tabLst>
                <a:tab pos="914400" algn="l"/>
              </a:tabLst>
            </a:pPr>
            <a:r>
              <a:rPr lang="en-US" sz="1400" dirty="0">
                <a:solidFill>
                  <a:schemeClr val="dk1"/>
                </a:solidFill>
              </a:rPr>
              <a:t>However, if supporting documentation is needed, the Bank will send a letter acknowledging the dispute and requesting documentation within a certain number of days from the letter date. </a:t>
            </a:r>
          </a:p>
          <a:p>
            <a:pPr marL="860425" lvl="1" indent="-273050">
              <a:lnSpc>
                <a:spcPct val="125000"/>
              </a:lnSpc>
              <a:spcBef>
                <a:spcPts val="0"/>
              </a:spcBef>
              <a:buClr>
                <a:schemeClr val="dk1"/>
              </a:buClr>
              <a:buSzPts val="1800"/>
              <a:tabLst>
                <a:tab pos="914400" algn="l"/>
              </a:tabLst>
              <a:defRPr/>
            </a:pPr>
            <a:r>
              <a:rPr lang="en-US" sz="1400" dirty="0">
                <a:solidFill>
                  <a:schemeClr val="dk1"/>
                </a:solidFill>
              </a:rPr>
              <a:t>During COVID, the Bank enabled use of email to request additional dispute documentation when required (</a:t>
            </a:r>
            <a:r>
              <a:rPr lang="en-US" sz="1400" i="1" dirty="0">
                <a:solidFill>
                  <a:schemeClr val="dk1"/>
                </a:solidFill>
              </a:rPr>
              <a:t>using the Account Administration email address in Access Online</a:t>
            </a:r>
            <a:r>
              <a:rPr lang="en-US" sz="1400" dirty="0">
                <a:solidFill>
                  <a:schemeClr val="dk1"/>
                </a:solidFill>
              </a:rPr>
              <a:t>) instead of paper communication.  The bank will typically use email, but only when a valid email address is available in Account Administration.  Otherwise, correspondence will be sent via USPS mail. </a:t>
            </a:r>
            <a:endParaRPr lang="en-US" sz="1400" dirty="0">
              <a:solidFill>
                <a:srgbClr val="000000"/>
              </a:solidFill>
            </a:endParaRPr>
          </a:p>
          <a:p>
            <a:pPr marL="330200" lvl="1" indent="-330200">
              <a:lnSpc>
                <a:spcPct val="125000"/>
              </a:lnSpc>
              <a:spcBef>
                <a:spcPts val="0"/>
              </a:spcBef>
              <a:buClr>
                <a:schemeClr val="dk1"/>
              </a:buClr>
              <a:buSzPts val="1800"/>
              <a:buFont typeface="Arial"/>
              <a:buChar char="•"/>
            </a:pPr>
            <a:r>
              <a:rPr lang="en-US" sz="1400" dirty="0">
                <a:cs typeface="Arial" panose="020B0604020202020204" pitchFamily="34" charset="0"/>
              </a:rPr>
              <a:t>CHs can enable email notification for Dispute Status Changes via My Personal Information in Access Online. </a:t>
            </a:r>
          </a:p>
          <a:p>
            <a:pPr marL="860425" lvl="1" indent="-273050">
              <a:lnSpc>
                <a:spcPct val="125000"/>
              </a:lnSpc>
              <a:spcBef>
                <a:spcPts val="0"/>
              </a:spcBef>
              <a:buClr>
                <a:schemeClr val="dk1"/>
              </a:buClr>
              <a:buSzPts val="1800"/>
              <a:tabLst>
                <a:tab pos="914400" algn="l"/>
              </a:tabLst>
            </a:pPr>
            <a:r>
              <a:rPr lang="en-US" sz="1400" dirty="0">
                <a:solidFill>
                  <a:schemeClr val="dk1"/>
                </a:solidFill>
              </a:rPr>
              <a:t> Would provide notifications when the status of an existing dispute changes.  This would help ensure the CH is aware of whether the dispute was found in favor of the vendor or the CH.  </a:t>
            </a:r>
          </a:p>
          <a:p>
            <a:pPr marL="860425" lvl="1" indent="-273050">
              <a:lnSpc>
                <a:spcPct val="125000"/>
              </a:lnSpc>
              <a:spcBef>
                <a:spcPts val="0"/>
              </a:spcBef>
              <a:buClr>
                <a:schemeClr val="dk1"/>
              </a:buClr>
              <a:buSzPts val="1800"/>
              <a:tabLst>
                <a:tab pos="914400" algn="l"/>
              </a:tabLst>
            </a:pPr>
            <a:r>
              <a:rPr lang="en-US" sz="1400" dirty="0">
                <a:solidFill>
                  <a:schemeClr val="dk1"/>
                </a:solidFill>
              </a:rPr>
              <a:t>The CH must access “My Personal Information,” enter their email address, navigate to “Email Notifications,” and select the radio button for “Dispute Status Email Notification.” </a:t>
            </a:r>
            <a:endParaRPr lang="en-US" sz="1400" dirty="0">
              <a:solidFill>
                <a:srgbClr val="000000"/>
              </a:solidFill>
            </a:endParaRPr>
          </a:p>
          <a:p>
            <a:pPr marL="180975" indent="0" defTabSz="685800">
              <a:lnSpc>
                <a:spcPct val="80000"/>
              </a:lnSpc>
              <a:spcBef>
                <a:spcPts val="400"/>
              </a:spcBef>
              <a:spcAft>
                <a:spcPts val="200"/>
              </a:spcAft>
              <a:buClr>
                <a:schemeClr val="dk1"/>
              </a:buClr>
              <a:buSzPts val="1800"/>
              <a:buNone/>
              <a:tabLst>
                <a:tab pos="914400" algn="l"/>
              </a:tabLst>
            </a:pPr>
            <a:endParaRPr lang="en-US" sz="1000" dirty="0">
              <a:solidFill>
                <a:schemeClr val="dk1"/>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2FB20242-9045-81CD-4BCD-0259C308A691}"/>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16</a:t>
            </a:fld>
            <a:endParaRPr lang="en-US" sz="1200" dirty="0">
              <a:solidFill>
                <a:schemeClr val="bg1">
                  <a:lumMod val="50000"/>
                </a:schemeClr>
              </a:solidFill>
            </a:endParaRPr>
          </a:p>
        </p:txBody>
      </p:sp>
      <p:sp>
        <p:nvSpPr>
          <p:cNvPr id="6" name="Rectangle 5">
            <a:extLst>
              <a:ext uri="{FF2B5EF4-FFF2-40B4-BE49-F238E27FC236}">
                <a16:creationId xmlns:a16="http://schemas.microsoft.com/office/drawing/2014/main" id="{D6BA0ACE-607E-4B84-BFE2-6375454C6399}"/>
              </a:ext>
            </a:extLst>
          </p:cNvPr>
          <p:cNvSpPr/>
          <p:nvPr/>
        </p:nvSpPr>
        <p:spPr>
          <a:xfrm>
            <a:off x="380245" y="4173594"/>
            <a:ext cx="8763755" cy="954107"/>
          </a:xfrm>
          <a:prstGeom prst="rect">
            <a:avLst/>
          </a:prstGeom>
          <a:solidFill>
            <a:srgbClr val="FFFFCC"/>
          </a:solidFill>
          <a:ln>
            <a:solidFill>
              <a:schemeClr val="accent2"/>
            </a:solidFill>
          </a:ln>
        </p:spPr>
        <p:txBody>
          <a:bodyPr wrap="square" rtlCol="0">
            <a:spAutoFit/>
          </a:bodyPr>
          <a:lstStyle/>
          <a:p>
            <a:pPr marL="228600" indent="-228600">
              <a:buFont typeface="Arial" panose="020B0604020202020204" pitchFamily="34" charset="0"/>
              <a:buChar char="•"/>
            </a:pPr>
            <a:r>
              <a:rPr lang="en-US" sz="1400" dirty="0">
                <a:solidFill>
                  <a:schemeClr val="dk1"/>
                </a:solidFill>
              </a:rPr>
              <a:t>CHs </a:t>
            </a:r>
            <a:r>
              <a:rPr lang="en-US" sz="1400" b="1" dirty="0">
                <a:solidFill>
                  <a:schemeClr val="dk1"/>
                </a:solidFill>
              </a:rPr>
              <a:t>must </a:t>
            </a:r>
            <a:r>
              <a:rPr lang="en-US" sz="1400" dirty="0">
                <a:solidFill>
                  <a:schemeClr val="dk1"/>
                </a:solidFill>
              </a:rPr>
              <a:t>have a valid email address in Access Online’s Account Administration to receive dispute documentation correspondence via email.</a:t>
            </a:r>
          </a:p>
          <a:p>
            <a:pPr marL="228600" indent="-228600">
              <a:buFont typeface="Arial" panose="020B0604020202020204" pitchFamily="34" charset="0"/>
              <a:buChar char="•"/>
            </a:pPr>
            <a:r>
              <a:rPr lang="en-US" sz="1400" dirty="0">
                <a:solidFill>
                  <a:schemeClr val="dk1"/>
                </a:solidFill>
              </a:rPr>
              <a:t>CHs </a:t>
            </a:r>
            <a:r>
              <a:rPr lang="en-US" sz="1400" b="1" dirty="0">
                <a:solidFill>
                  <a:schemeClr val="dk1"/>
                </a:solidFill>
              </a:rPr>
              <a:t>may</a:t>
            </a:r>
            <a:r>
              <a:rPr lang="en-US" sz="1400" dirty="0">
                <a:solidFill>
                  <a:schemeClr val="dk1"/>
                </a:solidFill>
              </a:rPr>
              <a:t> enable email notifications for Dispute Status Changes via Access Online’s My Personal Information</a:t>
            </a:r>
          </a:p>
          <a:p>
            <a:pPr marL="228600" indent="-228600">
              <a:buFont typeface="Arial" panose="020B0604020202020204" pitchFamily="34" charset="0"/>
              <a:buChar char="•"/>
            </a:pPr>
            <a:r>
              <a:rPr lang="en-US" sz="1400" dirty="0">
                <a:solidFill>
                  <a:schemeClr val="dk1"/>
                </a:solidFill>
              </a:rPr>
              <a:t>For details and a thorough review of the current dispute process, see Backup slides.</a:t>
            </a:r>
          </a:p>
        </p:txBody>
      </p:sp>
      <p:sp>
        <p:nvSpPr>
          <p:cNvPr id="7" name="TextBox 6">
            <a:extLst>
              <a:ext uri="{FF2B5EF4-FFF2-40B4-BE49-F238E27FC236}">
                <a16:creationId xmlns:a16="http://schemas.microsoft.com/office/drawing/2014/main" id="{6AF1ABAD-EC66-4837-B61A-5C79979D60F1}"/>
              </a:ext>
            </a:extLst>
          </p:cNvPr>
          <p:cNvSpPr txBox="1"/>
          <p:nvPr/>
        </p:nvSpPr>
        <p:spPr>
          <a:xfrm>
            <a:off x="8605205" y="4798556"/>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16</a:t>
            </a:fld>
            <a:endParaRPr lang="en-US" sz="1200" dirty="0">
              <a:solidFill>
                <a:schemeClr val="bg1">
                  <a:lumMod val="50000"/>
                </a:schemeClr>
              </a:solidFill>
            </a:endParaRPr>
          </a:p>
        </p:txBody>
      </p:sp>
    </p:spTree>
    <p:extLst>
      <p:ext uri="{BB962C8B-B14F-4D97-AF65-F5344CB8AC3E}">
        <p14:creationId xmlns:p14="http://schemas.microsoft.com/office/powerpoint/2010/main" val="841484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BEF47-BD3C-6580-BA7B-59E827F3AC98}"/>
              </a:ext>
            </a:extLst>
          </p:cNvPr>
          <p:cNvSpPr>
            <a:spLocks noGrp="1"/>
          </p:cNvSpPr>
          <p:nvPr>
            <p:ph type="title"/>
          </p:nvPr>
        </p:nvSpPr>
        <p:spPr>
          <a:xfrm>
            <a:off x="777240" y="1699401"/>
            <a:ext cx="7749540" cy="857100"/>
          </a:xfrm>
        </p:spPr>
        <p:txBody>
          <a:bodyPr>
            <a:normAutofit fontScale="90000"/>
          </a:bodyPr>
          <a:lstStyle/>
          <a:p>
            <a:pPr algn="ctr"/>
            <a:r>
              <a:rPr lang="en-US" i="1" dirty="0"/>
              <a:t>DoD Governmentwide Commercial Purchase Card Program Policy</a:t>
            </a:r>
            <a:br>
              <a:rPr lang="en-US" i="1" dirty="0"/>
            </a:br>
            <a:endParaRPr lang="en-US" dirty="0"/>
          </a:p>
        </p:txBody>
      </p:sp>
    </p:spTree>
    <p:extLst>
      <p:ext uri="{BB962C8B-B14F-4D97-AF65-F5344CB8AC3E}">
        <p14:creationId xmlns:p14="http://schemas.microsoft.com/office/powerpoint/2010/main" val="36955054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80507"/>
            <a:ext cx="8229600" cy="857250"/>
          </a:xfrm>
        </p:spPr>
        <p:txBody>
          <a:bodyPr/>
          <a:lstStyle/>
          <a:p>
            <a:r>
              <a:rPr lang="en-US" dirty="0"/>
              <a:t>DoD GPC Program Policy</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937757"/>
            <a:ext cx="8229600" cy="3840956"/>
          </a:xfrm>
        </p:spPr>
        <p:txBody>
          <a:bodyPr vert="horz" lIns="91440" tIns="45720" rIns="91440" bIns="45720" rtlCol="0" anchor="t">
            <a:normAutofit/>
          </a:bodyPr>
          <a:lstStyle/>
          <a:p>
            <a:pPr marL="233045" lvl="1" indent="-220345">
              <a:lnSpc>
                <a:spcPct val="145000"/>
              </a:lnSpc>
              <a:spcBef>
                <a:spcPts val="0"/>
              </a:spcBef>
              <a:buClr>
                <a:schemeClr val="dk1"/>
              </a:buClr>
              <a:buSzPts val="1800"/>
              <a:buFont typeface="Arial"/>
              <a:buChar char="•"/>
            </a:pPr>
            <a:r>
              <a:rPr lang="en-US" sz="1400" dirty="0"/>
              <a:t>Forthcoming GPC-unique guidebook titled </a:t>
            </a:r>
            <a:r>
              <a:rPr lang="en-US" sz="1400" i="1" dirty="0"/>
              <a:t>DoD Governmentwide Commercial Purchase Card Program Policy (DoD GPC Program Policy) </a:t>
            </a:r>
            <a:endParaRPr lang="en-US" sz="1400" dirty="0"/>
          </a:p>
          <a:p>
            <a:pPr marL="233045" lvl="1" indent="-220345">
              <a:lnSpc>
                <a:spcPct val="145000"/>
              </a:lnSpc>
              <a:spcBef>
                <a:spcPts val="0"/>
              </a:spcBef>
              <a:buClr>
                <a:schemeClr val="dk1"/>
              </a:buClr>
              <a:buSzPts val="1800"/>
              <a:buFont typeface="Arial"/>
              <a:buChar char="•"/>
            </a:pPr>
            <a:r>
              <a:rPr lang="en-US" sz="1400" dirty="0"/>
              <a:t>Targeting release in Calendar Year 2023 (CY23)</a:t>
            </a:r>
            <a:endParaRPr lang="en-US" sz="1400" dirty="0">
              <a:cs typeface="Calibri"/>
            </a:endParaRPr>
          </a:p>
          <a:p>
            <a:pPr marL="233045" lvl="1" indent="-220345">
              <a:lnSpc>
                <a:spcPct val="145000"/>
              </a:lnSpc>
              <a:spcBef>
                <a:spcPts val="0"/>
              </a:spcBef>
              <a:buClr>
                <a:schemeClr val="dk1"/>
              </a:buClr>
              <a:buSzPts val="1800"/>
              <a:buFont typeface="Arial"/>
              <a:buChar char="•"/>
            </a:pPr>
            <a:r>
              <a:rPr lang="en-US" sz="1400" dirty="0"/>
              <a:t>Goal is to help GPC program participants establish, manage, operate, </a:t>
            </a:r>
            <a:br>
              <a:rPr lang="en-US" sz="1400" dirty="0"/>
            </a:br>
            <a:r>
              <a:rPr lang="en-US" sz="1400" dirty="0"/>
              <a:t>and oversee DoD GPC programs </a:t>
            </a:r>
            <a:endParaRPr lang="en-US" sz="1400" dirty="0">
              <a:cs typeface="Calibri"/>
            </a:endParaRPr>
          </a:p>
          <a:p>
            <a:pPr marL="233045" lvl="1" indent="-220345">
              <a:lnSpc>
                <a:spcPct val="145000"/>
              </a:lnSpc>
              <a:spcBef>
                <a:spcPts val="0"/>
              </a:spcBef>
              <a:buClr>
                <a:schemeClr val="dk1"/>
              </a:buClr>
              <a:buSzPts val="1800"/>
              <a:buFont typeface="Arial"/>
              <a:buChar char="•"/>
            </a:pPr>
            <a:r>
              <a:rPr lang="en-US" sz="1400" dirty="0"/>
              <a:t>Will incorporate and codify all DPC GPC policy memoranda released since </a:t>
            </a:r>
            <a:br>
              <a:rPr lang="en-US" sz="1400" dirty="0"/>
            </a:br>
            <a:r>
              <a:rPr lang="en-US" sz="1400" dirty="0"/>
              <a:t>the last issuance, plus best practices</a:t>
            </a:r>
            <a:endParaRPr lang="en-US" sz="1400" dirty="0">
              <a:cs typeface="Calibri"/>
            </a:endParaRPr>
          </a:p>
          <a:p>
            <a:pPr marL="233045" lvl="1" indent="-220345">
              <a:lnSpc>
                <a:spcPct val="145000"/>
              </a:lnSpc>
              <a:spcBef>
                <a:spcPts val="0"/>
              </a:spcBef>
              <a:buClr>
                <a:schemeClr val="dk1"/>
              </a:buClr>
              <a:buSzPts val="1800"/>
              <a:buFont typeface="Arial"/>
              <a:buChar char="•"/>
            </a:pPr>
            <a:r>
              <a:rPr lang="en-US" sz="1400" dirty="0"/>
              <a:t>Other charge card programs (i.e., Defense Travel Management Office’s Government Travel Charge Card and the Defense Logistics Agency Energy’s Government Fuel Card Program), have their own separate policies and instructions</a:t>
            </a:r>
          </a:p>
        </p:txBody>
      </p:sp>
      <p:pic>
        <p:nvPicPr>
          <p:cNvPr id="2" name="Picture 1">
            <a:extLst>
              <a:ext uri="{FF2B5EF4-FFF2-40B4-BE49-F238E27FC236}">
                <a16:creationId xmlns:a16="http://schemas.microsoft.com/office/drawing/2014/main" id="{9F6EA75D-5DF0-6CFD-5632-34A67F446FC0}"/>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858000" y="1408362"/>
            <a:ext cx="2277835" cy="1464710"/>
          </a:xfrm>
          <a:prstGeom prst="rect">
            <a:avLst/>
          </a:prstGeom>
        </p:spPr>
      </p:pic>
    </p:spTree>
    <p:extLst>
      <p:ext uri="{BB962C8B-B14F-4D97-AF65-F5344CB8AC3E}">
        <p14:creationId xmlns:p14="http://schemas.microsoft.com/office/powerpoint/2010/main" val="13058968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158D76D0-EC82-45B0-876F-45950082E641}"/>
              </a:ext>
            </a:extLst>
          </p:cNvPr>
          <p:cNvSpPr>
            <a:spLocks noGrp="1"/>
          </p:cNvSpPr>
          <p:nvPr>
            <p:ph type="title"/>
          </p:nvPr>
        </p:nvSpPr>
        <p:spPr>
          <a:xfrm>
            <a:off x="1104901" y="1691090"/>
            <a:ext cx="7277100" cy="857100"/>
          </a:xfrm>
        </p:spPr>
        <p:txBody>
          <a:bodyPr>
            <a:normAutofit fontScale="90000"/>
          </a:bodyPr>
          <a:lstStyle/>
          <a:p>
            <a:r>
              <a:rPr lang="en-US" dirty="0"/>
              <a:t>DoD SP3 Recently Released Policies and Related Systems Information </a:t>
            </a:r>
          </a:p>
        </p:txBody>
      </p:sp>
    </p:spTree>
    <p:extLst>
      <p:ext uri="{BB962C8B-B14F-4D97-AF65-F5344CB8AC3E}">
        <p14:creationId xmlns:p14="http://schemas.microsoft.com/office/powerpoint/2010/main" val="3558073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9EF18D-5B43-74D7-FA56-DB323B65A174}"/>
              </a:ext>
            </a:extLst>
          </p:cNvPr>
          <p:cNvSpPr>
            <a:spLocks noGrp="1"/>
          </p:cNvSpPr>
          <p:nvPr>
            <p:ph type="title"/>
          </p:nvPr>
        </p:nvSpPr>
        <p:spPr>
          <a:xfrm>
            <a:off x="457200" y="8849"/>
            <a:ext cx="8229600" cy="857250"/>
          </a:xfrm>
        </p:spPr>
        <p:txBody>
          <a:bodyPr/>
          <a:lstStyle/>
          <a:p>
            <a:r>
              <a:rPr lang="en-US" dirty="0"/>
              <a:t>Agenda</a:t>
            </a:r>
          </a:p>
        </p:txBody>
      </p:sp>
      <p:sp>
        <p:nvSpPr>
          <p:cNvPr id="8" name="Content Placeholder 7">
            <a:extLst>
              <a:ext uri="{FF2B5EF4-FFF2-40B4-BE49-F238E27FC236}">
                <a16:creationId xmlns:a16="http://schemas.microsoft.com/office/drawing/2014/main" id="{B7F86FCC-4D2D-9E63-3108-FBF67CF24243}"/>
              </a:ext>
            </a:extLst>
          </p:cNvPr>
          <p:cNvSpPr>
            <a:spLocks noGrp="1"/>
          </p:cNvSpPr>
          <p:nvPr>
            <p:ph idx="1"/>
          </p:nvPr>
        </p:nvSpPr>
        <p:spPr>
          <a:xfrm>
            <a:off x="457200" y="788448"/>
            <a:ext cx="8583434" cy="4260629"/>
          </a:xfrm>
        </p:spPr>
        <p:txBody>
          <a:bodyPr>
            <a:noAutofit/>
          </a:bodyPr>
          <a:lstStyle/>
          <a:p>
            <a:pPr marL="233363" indent="-220663">
              <a:spcBef>
                <a:spcPts val="0"/>
              </a:spcBef>
              <a:buClr>
                <a:schemeClr val="dk1"/>
              </a:buClr>
              <a:buSzPts val="1800"/>
            </a:pPr>
            <a:r>
              <a:rPr lang="en-US" sz="1400" dirty="0">
                <a:solidFill>
                  <a:schemeClr val="dk1"/>
                </a:solidFill>
              </a:rPr>
              <a:t>Defense Pricing and Contracting (DPC) Website:  Governmentwide Commercial Purchase Card (GPC) Webpages and Training</a:t>
            </a:r>
          </a:p>
          <a:p>
            <a:pPr marL="233363" indent="-220663">
              <a:spcBef>
                <a:spcPts val="0"/>
              </a:spcBef>
              <a:buClr>
                <a:schemeClr val="dk1"/>
              </a:buClr>
              <a:buSzPts val="1800"/>
            </a:pPr>
            <a:r>
              <a:rPr lang="en-US" sz="1400" dirty="0"/>
              <a:t>DoD SmartPay® 3 (SP3) GPC Governance Update</a:t>
            </a:r>
          </a:p>
          <a:p>
            <a:pPr marL="233363" indent="-220663">
              <a:spcBef>
                <a:spcPts val="0"/>
              </a:spcBef>
              <a:buClr>
                <a:schemeClr val="dk1"/>
              </a:buClr>
              <a:buSzPts val="1800"/>
            </a:pPr>
            <a:r>
              <a:rPr lang="en-US" sz="1400" i="1" dirty="0"/>
              <a:t>DoD Governmentwide Commercial Purchase Card Program Policy</a:t>
            </a:r>
          </a:p>
          <a:p>
            <a:pPr marL="233363" lvl="0" indent="-220663">
              <a:spcBef>
                <a:spcPts val="0"/>
              </a:spcBef>
              <a:buClr>
                <a:schemeClr val="dk1"/>
              </a:buClr>
              <a:buSzPts val="1800"/>
            </a:pPr>
            <a:r>
              <a:rPr lang="en-US" sz="1400" dirty="0">
                <a:solidFill>
                  <a:schemeClr val="dk1"/>
                </a:solidFill>
              </a:rPr>
              <a:t>DoD SP3 Recently Released Policies and Related Systems Information</a:t>
            </a:r>
          </a:p>
          <a:p>
            <a:pPr marL="233363" lvl="0" indent="-220663">
              <a:spcBef>
                <a:spcPts val="0"/>
              </a:spcBef>
              <a:buClr>
                <a:schemeClr val="dk1"/>
              </a:buClr>
              <a:buSzPts val="1800"/>
            </a:pPr>
            <a:r>
              <a:rPr lang="en-US" sz="1400" dirty="0">
                <a:solidFill>
                  <a:schemeClr val="dk1"/>
                </a:solidFill>
              </a:rPr>
              <a:t>DPC SP3 Tools</a:t>
            </a:r>
          </a:p>
          <a:p>
            <a:pPr marL="233363" lvl="0" indent="-220663">
              <a:spcBef>
                <a:spcPts val="0"/>
              </a:spcBef>
              <a:buClr>
                <a:schemeClr val="dk1"/>
              </a:buClr>
              <a:buSzPts val="1800"/>
            </a:pPr>
            <a:r>
              <a:rPr lang="en-US" sz="1400" dirty="0">
                <a:solidFill>
                  <a:schemeClr val="dk1"/>
                </a:solidFill>
              </a:rPr>
              <a:t>DoD SP3 Oversight</a:t>
            </a:r>
          </a:p>
          <a:p>
            <a:pPr marL="233363" indent="-220663">
              <a:spcBef>
                <a:spcPts val="0"/>
              </a:spcBef>
              <a:buClr>
                <a:schemeClr val="dk1"/>
              </a:buClr>
              <a:buSzPts val="1800"/>
            </a:pPr>
            <a:r>
              <a:rPr lang="en-US" sz="1400" dirty="0">
                <a:solidFill>
                  <a:schemeClr val="dk1"/>
                </a:solidFill>
              </a:rPr>
              <a:t>What’s On the Horizon</a:t>
            </a:r>
          </a:p>
          <a:p>
            <a:pPr marL="233363" indent="-220663">
              <a:spcBef>
                <a:spcPts val="0"/>
              </a:spcBef>
              <a:buClr>
                <a:schemeClr val="dk1"/>
              </a:buClr>
              <a:buSzPts val="1800"/>
            </a:pPr>
            <a:r>
              <a:rPr lang="en-US" sz="1400" dirty="0">
                <a:solidFill>
                  <a:schemeClr val="dk1"/>
                </a:solidFill>
              </a:rPr>
              <a:t>Questions</a:t>
            </a:r>
          </a:p>
          <a:p>
            <a:pPr marL="233363" indent="-220663">
              <a:spcBef>
                <a:spcPts val="0"/>
              </a:spcBef>
              <a:buClr>
                <a:schemeClr val="dk1"/>
              </a:buClr>
              <a:buSzPts val="1800"/>
            </a:pPr>
            <a:r>
              <a:rPr lang="en-US" sz="1400" dirty="0">
                <a:solidFill>
                  <a:schemeClr val="dk1"/>
                </a:solidFill>
              </a:rPr>
              <a:t>Backup</a:t>
            </a:r>
          </a:p>
          <a:p>
            <a:pPr marL="690563" lvl="1" indent="-220663">
              <a:spcBef>
                <a:spcPts val="0"/>
              </a:spcBef>
              <a:buClr>
                <a:schemeClr val="dk1"/>
              </a:buClr>
              <a:buSzPts val="1800"/>
              <a:tabLst>
                <a:tab pos="457200" algn="l"/>
              </a:tabLst>
            </a:pPr>
            <a:r>
              <a:rPr lang="en-US" sz="1400" dirty="0">
                <a:solidFill>
                  <a:schemeClr val="dk1"/>
                </a:solidFill>
              </a:rPr>
              <a:t>Commercial Platforms Proof of Concept</a:t>
            </a:r>
          </a:p>
          <a:p>
            <a:pPr marL="690563" lvl="1" indent="-220663">
              <a:spcBef>
                <a:spcPts val="0"/>
              </a:spcBef>
              <a:buClr>
                <a:schemeClr val="dk1"/>
              </a:buClr>
              <a:buSzPts val="1800"/>
              <a:tabLst>
                <a:tab pos="457200" algn="l"/>
              </a:tabLst>
            </a:pPr>
            <a:r>
              <a:rPr lang="en-US" sz="1400" dirty="0">
                <a:solidFill>
                  <a:schemeClr val="dk1"/>
                </a:solidFill>
              </a:rPr>
              <a:t>Systems Website Page</a:t>
            </a:r>
          </a:p>
          <a:p>
            <a:pPr marL="690563" lvl="1" indent="-220663">
              <a:spcBef>
                <a:spcPts val="0"/>
              </a:spcBef>
              <a:buClr>
                <a:schemeClr val="dk1"/>
              </a:buClr>
              <a:buSzPts val="1800"/>
              <a:tabLst>
                <a:tab pos="457200" algn="l"/>
              </a:tabLst>
            </a:pPr>
            <a:r>
              <a:rPr lang="en-US" sz="1400" dirty="0">
                <a:solidFill>
                  <a:schemeClr val="dk1"/>
                </a:solidFill>
              </a:rPr>
              <a:t>SP3 Transition Information Website Page</a:t>
            </a:r>
          </a:p>
          <a:p>
            <a:pPr marL="690563" lvl="1" indent="-220663">
              <a:spcBef>
                <a:spcPts val="0"/>
              </a:spcBef>
              <a:buClr>
                <a:schemeClr val="dk1"/>
              </a:buClr>
              <a:buSzPts val="1800"/>
              <a:tabLst>
                <a:tab pos="457200" algn="l"/>
              </a:tabLst>
            </a:pPr>
            <a:r>
              <a:rPr lang="en-US" sz="1400" dirty="0">
                <a:solidFill>
                  <a:schemeClr val="dk1"/>
                </a:solidFill>
              </a:rPr>
              <a:t>Confirmation Bias</a:t>
            </a:r>
          </a:p>
          <a:p>
            <a:pPr marL="690563" lvl="1" indent="-220663">
              <a:spcBef>
                <a:spcPts val="0"/>
              </a:spcBef>
              <a:buClr>
                <a:schemeClr val="dk1"/>
              </a:buClr>
              <a:buSzPts val="1800"/>
              <a:tabLst>
                <a:tab pos="457200" algn="l"/>
              </a:tabLst>
            </a:pPr>
            <a:r>
              <a:rPr lang="en-US" sz="1400" dirty="0">
                <a:solidFill>
                  <a:schemeClr val="dk1"/>
                </a:solidFill>
              </a:rPr>
              <a:t>Dispute Management Update</a:t>
            </a:r>
          </a:p>
          <a:p>
            <a:pPr marL="690563" lvl="1" indent="-220663">
              <a:spcBef>
                <a:spcPts val="0"/>
              </a:spcBef>
              <a:buClr>
                <a:schemeClr val="dk1"/>
              </a:buClr>
              <a:buSzPts val="1800"/>
              <a:tabLst>
                <a:tab pos="457200" algn="l"/>
              </a:tabLst>
            </a:pPr>
            <a:r>
              <a:rPr lang="en-US" sz="1400" i="1" dirty="0">
                <a:solidFill>
                  <a:schemeClr val="dk1"/>
                </a:solidFill>
              </a:rPr>
              <a:t>DoD GPC Program Policy </a:t>
            </a:r>
            <a:r>
              <a:rPr lang="en-US" sz="1400" dirty="0">
                <a:solidFill>
                  <a:schemeClr val="dk1"/>
                </a:solidFill>
              </a:rPr>
              <a:t>– Best Practices</a:t>
            </a:r>
          </a:p>
          <a:p>
            <a:pPr marL="690563" lvl="1" indent="-220663">
              <a:spcBef>
                <a:spcPts val="0"/>
              </a:spcBef>
              <a:buClr>
                <a:schemeClr val="dk1"/>
              </a:buClr>
              <a:buSzPts val="1800"/>
              <a:tabLst>
                <a:tab pos="457200" algn="l"/>
              </a:tabLst>
            </a:pPr>
            <a:r>
              <a:rPr lang="en-US" sz="1400" dirty="0">
                <a:solidFill>
                  <a:schemeClr val="dk1"/>
                </a:solidFill>
              </a:rPr>
              <a:t>Policy Memorandums</a:t>
            </a:r>
          </a:p>
          <a:p>
            <a:pPr marL="690563" lvl="1" indent="-220663">
              <a:spcBef>
                <a:spcPts val="0"/>
              </a:spcBef>
              <a:buClr>
                <a:schemeClr val="dk1"/>
              </a:buClr>
              <a:buSzPts val="1800"/>
              <a:tabLst>
                <a:tab pos="457200" algn="l"/>
              </a:tabLst>
            </a:pPr>
            <a:r>
              <a:rPr lang="en-US" sz="1400" dirty="0">
                <a:solidFill>
                  <a:schemeClr val="dk1"/>
                </a:solidFill>
              </a:rPr>
              <a:t>eCommerce Platforms Pilot – Risk and Policy</a:t>
            </a:r>
          </a:p>
          <a:p>
            <a:pPr marL="690563" lvl="1" indent="-220663">
              <a:spcBef>
                <a:spcPts val="0"/>
              </a:spcBef>
              <a:buClr>
                <a:schemeClr val="dk1"/>
              </a:buClr>
              <a:buSzPts val="1800"/>
              <a:tabLst>
                <a:tab pos="457200" algn="l"/>
              </a:tabLst>
            </a:pPr>
            <a:r>
              <a:rPr lang="en-US" sz="1400" dirty="0">
                <a:solidFill>
                  <a:schemeClr val="dk1"/>
                </a:solidFill>
              </a:rPr>
              <a:t>889 and ETO Purchase Log Reporting Requirements</a:t>
            </a:r>
          </a:p>
          <a:p>
            <a:pPr marL="690563" lvl="1" indent="-220663">
              <a:spcBef>
                <a:spcPts val="0"/>
              </a:spcBef>
              <a:buClr>
                <a:schemeClr val="dk1"/>
              </a:buClr>
              <a:buSzPts val="1800"/>
              <a:tabLst>
                <a:tab pos="457200" algn="l"/>
              </a:tabLst>
            </a:pPr>
            <a:r>
              <a:rPr lang="en-US" sz="1400" dirty="0">
                <a:solidFill>
                  <a:schemeClr val="dk1"/>
                </a:solidFill>
              </a:rPr>
              <a:t>DPC SP3 Tools</a:t>
            </a:r>
          </a:p>
        </p:txBody>
      </p:sp>
    </p:spTree>
    <p:extLst>
      <p:ext uri="{BB962C8B-B14F-4D97-AF65-F5344CB8AC3E}">
        <p14:creationId xmlns:p14="http://schemas.microsoft.com/office/powerpoint/2010/main" val="27000725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0D389-B623-FD2D-C412-15B2C13CB793}"/>
              </a:ext>
            </a:extLst>
          </p:cNvPr>
          <p:cNvSpPr>
            <a:spLocks noGrp="1"/>
          </p:cNvSpPr>
          <p:nvPr>
            <p:ph type="title"/>
          </p:nvPr>
        </p:nvSpPr>
        <p:spPr>
          <a:xfrm>
            <a:off x="457200" y="-857250"/>
            <a:ext cx="8229600" cy="857250"/>
          </a:xfrm>
        </p:spPr>
        <p:txBody>
          <a:bodyPr vert="horz" lIns="91440" tIns="45720" rIns="91440" bIns="45720" rtlCol="0" anchor="b">
            <a:normAutofit/>
          </a:bodyPr>
          <a:lstStyle/>
          <a:p>
            <a:r>
              <a:rPr lang="en-US" dirty="0">
                <a:solidFill>
                  <a:schemeClr val="bg1"/>
                </a:solidFill>
              </a:rPr>
              <a:t>Recently Released Policies</a:t>
            </a:r>
          </a:p>
        </p:txBody>
      </p:sp>
      <p:sp>
        <p:nvSpPr>
          <p:cNvPr id="7" name="Title 6">
            <a:extLst>
              <a:ext uri="{FF2B5EF4-FFF2-40B4-BE49-F238E27FC236}">
                <a16:creationId xmlns:a16="http://schemas.microsoft.com/office/drawing/2014/main" id="{8509DEB6-DC24-3B6B-07E0-C7686E1B2EB2}"/>
              </a:ext>
            </a:extLst>
          </p:cNvPr>
          <p:cNvSpPr txBox="1">
            <a:spLocks/>
          </p:cNvSpPr>
          <p:nvPr/>
        </p:nvSpPr>
        <p:spPr>
          <a:xfrm>
            <a:off x="457200" y="1691090"/>
            <a:ext cx="8229600" cy="8571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accent4">
                    <a:lumMod val="75000"/>
                  </a:schemeClr>
                </a:solidFill>
                <a:latin typeface="+mj-lt"/>
                <a:ea typeface="+mj-ea"/>
                <a:cs typeface="+mj-cs"/>
              </a:defRPr>
            </a:lvl1pPr>
          </a:lstStyle>
          <a:p>
            <a:r>
              <a:rPr lang="en-US" dirty="0"/>
              <a:t>Recently Released Policies</a:t>
            </a:r>
          </a:p>
        </p:txBody>
      </p:sp>
      <p:sp>
        <p:nvSpPr>
          <p:cNvPr id="6" name="TextBox 5">
            <a:extLst>
              <a:ext uri="{FF2B5EF4-FFF2-40B4-BE49-F238E27FC236}">
                <a16:creationId xmlns:a16="http://schemas.microsoft.com/office/drawing/2014/main" id="{5475789C-E9BD-FCEE-A077-EBC5B33F5583}"/>
              </a:ext>
            </a:extLst>
          </p:cNvPr>
          <p:cNvSpPr txBox="1"/>
          <p:nvPr/>
        </p:nvSpPr>
        <p:spPr>
          <a:xfrm>
            <a:off x="363894" y="2394469"/>
            <a:ext cx="8780106" cy="1218026"/>
          </a:xfrm>
          <a:prstGeom prst="rect">
            <a:avLst/>
          </a:prstGeom>
          <a:noFill/>
        </p:spPr>
        <p:txBody>
          <a:bodyPr wrap="square">
            <a:spAutoFit/>
          </a:bodyPr>
          <a:lstStyle/>
          <a:p>
            <a:pPr marL="285750" indent="-285750" algn="ctr">
              <a:lnSpc>
                <a:spcPct val="125000"/>
              </a:lnSpc>
              <a:buFont typeface="Arial" panose="020B0604020202020204" pitchFamily="34" charset="0"/>
              <a:buChar char="•"/>
            </a:pPr>
            <a:r>
              <a:rPr lang="en-US" sz="2000" dirty="0">
                <a:solidFill>
                  <a:schemeClr val="tx1"/>
                </a:solidFill>
                <a:latin typeface="+mn-lt"/>
                <a:cs typeface="Calibri"/>
              </a:rPr>
              <a:t>All GPC policy memos are available at:</a:t>
            </a:r>
            <a:br>
              <a:rPr lang="en-US" sz="2000" dirty="0">
                <a:solidFill>
                  <a:schemeClr val="tx1"/>
                </a:solidFill>
                <a:latin typeface="+mn-lt"/>
                <a:cs typeface="Calibri"/>
              </a:rPr>
            </a:br>
            <a:r>
              <a:rPr lang="en-US" sz="2000" dirty="0">
                <a:solidFill>
                  <a:schemeClr val="accent4">
                    <a:lumMod val="75000"/>
                  </a:schemeClr>
                </a:solidFill>
                <a:latin typeface="+mn-lt"/>
                <a:cs typeface="Calibri"/>
                <a:hlinkClick r:id="rId3">
                  <a:extLst>
                    <a:ext uri="{A12FA001-AC4F-418D-AE19-62706E023703}">
                      <ahyp:hlinkClr xmlns:ahyp="http://schemas.microsoft.com/office/drawing/2018/hyperlinkcolor" val="tx"/>
                    </a:ext>
                  </a:extLst>
                </a:hlinkClick>
              </a:rPr>
              <a:t>https://www.acq.osd.mil/asda/dpc/ce/pc/docs-guides.html</a:t>
            </a:r>
            <a:endParaRPr lang="en-US" sz="2000" dirty="0">
              <a:solidFill>
                <a:schemeClr val="accent4">
                  <a:lumMod val="75000"/>
                </a:schemeClr>
              </a:solidFill>
              <a:cs typeface="Calibri"/>
            </a:endParaRPr>
          </a:p>
          <a:p>
            <a:pPr marL="285750" indent="-285750" algn="ctr">
              <a:lnSpc>
                <a:spcPct val="125000"/>
              </a:lnSpc>
              <a:buFont typeface="Arial" panose="020B0604020202020204" pitchFamily="34" charset="0"/>
              <a:buChar char="•"/>
            </a:pPr>
            <a:r>
              <a:rPr lang="en-US" sz="2000" dirty="0">
                <a:solidFill>
                  <a:srgbClr val="000000"/>
                </a:solidFill>
                <a:latin typeface="+mn-lt"/>
                <a:ea typeface="+mn-ea"/>
                <a:cs typeface="+mn-cs"/>
              </a:rPr>
              <a:t>Details are in Backup slides</a:t>
            </a:r>
            <a:endParaRPr lang="en-US" sz="2000" dirty="0"/>
          </a:p>
        </p:txBody>
      </p:sp>
    </p:spTree>
    <p:extLst>
      <p:ext uri="{BB962C8B-B14F-4D97-AF65-F5344CB8AC3E}">
        <p14:creationId xmlns:p14="http://schemas.microsoft.com/office/powerpoint/2010/main" val="42813294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7E013-7671-B9BB-469E-0D23859D2CE4}"/>
              </a:ext>
            </a:extLst>
          </p:cNvPr>
          <p:cNvSpPr>
            <a:spLocks noGrp="1"/>
          </p:cNvSpPr>
          <p:nvPr>
            <p:ph type="title"/>
          </p:nvPr>
        </p:nvSpPr>
        <p:spPr>
          <a:xfrm>
            <a:off x="457200" y="6195"/>
            <a:ext cx="8229600" cy="857250"/>
          </a:xfrm>
        </p:spPr>
        <p:txBody>
          <a:bodyPr/>
          <a:lstStyle/>
          <a:p>
            <a:r>
              <a:rPr lang="en-US" dirty="0"/>
              <a:t>Recently Released Policies</a:t>
            </a:r>
          </a:p>
        </p:txBody>
      </p:sp>
      <p:graphicFrame>
        <p:nvGraphicFramePr>
          <p:cNvPr id="5" name="Table 2" descr="Chart listing the audits and the associated objectives/status.">
            <a:extLst>
              <a:ext uri="{FF2B5EF4-FFF2-40B4-BE49-F238E27FC236}">
                <a16:creationId xmlns:a16="http://schemas.microsoft.com/office/drawing/2014/main" id="{A3A8D4B3-5F5E-754D-7A4A-6D1D84225CE8}"/>
              </a:ext>
            </a:extLst>
          </p:cNvPr>
          <p:cNvGraphicFramePr>
            <a:graphicFrameLocks noGrp="1"/>
          </p:cNvGraphicFramePr>
          <p:nvPr>
            <p:extLst>
              <p:ext uri="{D42A27DB-BD31-4B8C-83A1-F6EECF244321}">
                <p14:modId xmlns:p14="http://schemas.microsoft.com/office/powerpoint/2010/main" val="2557992473"/>
              </p:ext>
            </p:extLst>
          </p:nvPr>
        </p:nvGraphicFramePr>
        <p:xfrm>
          <a:off x="400051" y="751536"/>
          <a:ext cx="8700407" cy="4287520"/>
        </p:xfrm>
        <a:graphic>
          <a:graphicData uri="http://schemas.openxmlformats.org/drawingml/2006/table">
            <a:tbl>
              <a:tblPr firstRow="1" bandRow="1">
                <a:tableStyleId>{5C22544A-7EE6-4342-B048-85BDC9FD1C3A}</a:tableStyleId>
              </a:tblPr>
              <a:tblGrid>
                <a:gridCol w="8700407">
                  <a:extLst>
                    <a:ext uri="{9D8B030D-6E8A-4147-A177-3AD203B41FA5}">
                      <a16:colId xmlns:a16="http://schemas.microsoft.com/office/drawing/2014/main" val="2597099910"/>
                    </a:ext>
                  </a:extLst>
                </a:gridCol>
              </a:tblGrid>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1" i="0" kern="1200" dirty="0">
                          <a:solidFill>
                            <a:schemeClr val="dk1"/>
                          </a:solidFill>
                          <a:effectLst/>
                          <a:latin typeface="+mn-lt"/>
                          <a:ea typeface="+mn-ea"/>
                          <a:cs typeface="+mn-cs"/>
                          <a:sym typeface="Arial"/>
                        </a:rPr>
                        <a:t>Summary of Recently Released Policies</a:t>
                      </a:r>
                    </a:p>
                  </a:txBody>
                  <a:tcPr/>
                </a:tc>
                <a:extLst>
                  <a:ext uri="{0D108BD9-81ED-4DB2-BD59-A6C34878D82A}">
                    <a16:rowId xmlns:a16="http://schemas.microsoft.com/office/drawing/2014/main" val="2428353948"/>
                  </a:ext>
                </a:extLst>
              </a:tr>
              <a:tr h="370840">
                <a:tc>
                  <a:txBody>
                    <a:bodyPr/>
                    <a:lstStyle/>
                    <a:p>
                      <a:pPr>
                        <a:spcAft>
                          <a:spcPts val="600"/>
                        </a:spcAft>
                      </a:pPr>
                      <a:r>
                        <a:rPr lang="en-US" sz="1400" b="1" dirty="0"/>
                        <a:t>Governmentwide Commercial Purchase Card Guidance Related to Recording 889 Designation and Emergency-type Operation Values (GPC 2022-02), June 29, 2022</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i="0" kern="1200" dirty="0">
                          <a:solidFill>
                            <a:schemeClr val="dk1"/>
                          </a:solidFill>
                          <a:effectLst/>
                          <a:latin typeface="+mn-lt"/>
                          <a:ea typeface="+mn-ea"/>
                          <a:cs typeface="+mn-cs"/>
                        </a:rPr>
                        <a:t>Mandates use of a new Access Online capability that validates CHs have made a selection from a drop-down picklist of valid values for specified purchase log fields before they can approve their monthly billing statement.  It also expands the 889 Designation List of allowable entries established in the OUSD(A&amp;S)/DPC memorandum "Recording Implementation of Section 889(a)(1)(B), Prohibition on Contracting with Entities Using Certain Telecommunications and Video Surveillance Services or Equipment, when Using the Governmentwide Commercial Purchase Card." </a:t>
                      </a:r>
                      <a:endParaRPr lang="en-US" sz="1400" b="0" i="0" kern="1200" dirty="0">
                        <a:solidFill>
                          <a:schemeClr val="dk1"/>
                        </a:solidFill>
                        <a:effectLst/>
                        <a:latin typeface="+mn-lt"/>
                        <a:ea typeface="+mn-ea"/>
                        <a:cs typeface="+mn-cs"/>
                        <a:sym typeface="Arial"/>
                      </a:endParaRPr>
                    </a:p>
                  </a:txBody>
                  <a:tcPr/>
                </a:tc>
                <a:extLst>
                  <a:ext uri="{0D108BD9-81ED-4DB2-BD59-A6C34878D82A}">
                    <a16:rowId xmlns:a16="http://schemas.microsoft.com/office/drawing/2014/main" val="843566760"/>
                  </a:ext>
                </a:extLst>
              </a:tr>
              <a:tr h="370840">
                <a:tc>
                  <a:txBody>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lang="en-US" sz="1400" b="1" dirty="0"/>
                        <a:t>Guidance on the Planned Intra-Governmental Transaction Limit Decrease Effective October 1, 2022 (2022-03)</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i="0" kern="1200" dirty="0">
                          <a:solidFill>
                            <a:schemeClr val="dk1"/>
                          </a:solidFill>
                          <a:effectLst/>
                          <a:latin typeface="+mn-lt"/>
                          <a:ea typeface="+mn-ea"/>
                          <a:cs typeface="+mn-cs"/>
                        </a:rPr>
                        <a:t>Effective October 1, 2022, the Intra-Governmental Transaction (IGT) limit was reduced from $24,999 to $10,000.  This change necessitates redirecting IGTs exceeding $10,000 formerly processed using a GPC to an alternative payment method, requiring GPC CPMs and A/OPCs to engage with their supporting Comptroller Offices to implement necessary policies and procedures in support of the threshold reduction. </a:t>
                      </a:r>
                      <a:endParaRPr lang="en-US" sz="1400" b="0" i="0" u="none" strike="noStrike" cap="none" dirty="0">
                        <a:solidFill>
                          <a:schemeClr val="tx1"/>
                        </a:solidFill>
                        <a:effectLst/>
                        <a:latin typeface="+mn-lt"/>
                        <a:ea typeface="+mn-ea"/>
                        <a:cs typeface="Times New Roman" panose="02020603050405020304" pitchFamily="18" charset="0"/>
                        <a:sym typeface="Arial"/>
                      </a:endParaRPr>
                    </a:p>
                  </a:txBody>
                  <a:tcPr/>
                </a:tc>
                <a:extLst>
                  <a:ext uri="{0D108BD9-81ED-4DB2-BD59-A6C34878D82A}">
                    <a16:rowId xmlns:a16="http://schemas.microsoft.com/office/drawing/2014/main" val="257422358"/>
                  </a:ext>
                </a:extLst>
              </a:tr>
              <a:tr h="370840">
                <a:tc>
                  <a:txBody>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lang="en-US" sz="1400" b="1" kern="1200" dirty="0">
                          <a:solidFill>
                            <a:schemeClr val="dk1"/>
                          </a:solidFill>
                          <a:latin typeface="+mn-lt"/>
                          <a:ea typeface="+mn-ea"/>
                          <a:cs typeface="+mn-cs"/>
                        </a:rPr>
                        <a:t>Governmentwide Commercial Purchase Card Third-Party Payment and Non-Department of Defense E-Commerce Platforms Policy (GPC 2023-01)</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i="0" kern="1200" dirty="0">
                          <a:solidFill>
                            <a:schemeClr val="dk1"/>
                          </a:solidFill>
                          <a:effectLst/>
                          <a:latin typeface="+mn-lt"/>
                          <a:ea typeface="+mn-ea"/>
                          <a:cs typeface="+mn-cs"/>
                        </a:rPr>
                        <a:t>This memorandum updates GPC third-party payment policy and establishes policy for Components seeking to make purchases using non-DoD e-commerce platforms.</a:t>
                      </a:r>
                      <a:endParaRPr lang="en-US" sz="1400" kern="1200" dirty="0">
                        <a:solidFill>
                          <a:schemeClr val="dk1"/>
                        </a:solidFill>
                        <a:latin typeface="+mn-lt"/>
                        <a:ea typeface="+mn-ea"/>
                        <a:cs typeface="+mn-cs"/>
                      </a:endParaRPr>
                    </a:p>
                  </a:txBody>
                  <a:tcPr/>
                </a:tc>
                <a:extLst>
                  <a:ext uri="{0D108BD9-81ED-4DB2-BD59-A6C34878D82A}">
                    <a16:rowId xmlns:a16="http://schemas.microsoft.com/office/drawing/2014/main" val="3760246378"/>
                  </a:ext>
                </a:extLst>
              </a:tr>
            </a:tbl>
          </a:graphicData>
        </a:graphic>
      </p:graphicFrame>
      <p:sp>
        <p:nvSpPr>
          <p:cNvPr id="4" name="TextBox 3">
            <a:extLst>
              <a:ext uri="{FF2B5EF4-FFF2-40B4-BE49-F238E27FC236}">
                <a16:creationId xmlns:a16="http://schemas.microsoft.com/office/drawing/2014/main" id="{6AF1ABAD-EC66-4837-B61A-5C79979D60F1}"/>
              </a:ext>
            </a:extLst>
          </p:cNvPr>
          <p:cNvSpPr txBox="1"/>
          <p:nvPr/>
        </p:nvSpPr>
        <p:spPr>
          <a:xfrm>
            <a:off x="8605205" y="4798556"/>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21</a:t>
            </a:fld>
            <a:endParaRPr lang="en-US" sz="1200" dirty="0">
              <a:solidFill>
                <a:schemeClr val="bg1">
                  <a:lumMod val="50000"/>
                </a:schemeClr>
              </a:solidFill>
            </a:endParaRPr>
          </a:p>
        </p:txBody>
      </p:sp>
    </p:spTree>
    <p:extLst>
      <p:ext uri="{BB962C8B-B14F-4D97-AF65-F5344CB8AC3E}">
        <p14:creationId xmlns:p14="http://schemas.microsoft.com/office/powerpoint/2010/main" val="23661139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7E013-7671-B9BB-469E-0D23859D2CE4}"/>
              </a:ext>
            </a:extLst>
          </p:cNvPr>
          <p:cNvSpPr>
            <a:spLocks noGrp="1"/>
          </p:cNvSpPr>
          <p:nvPr>
            <p:ph type="title"/>
          </p:nvPr>
        </p:nvSpPr>
        <p:spPr/>
        <p:txBody>
          <a:bodyPr/>
          <a:lstStyle/>
          <a:p>
            <a:r>
              <a:rPr lang="en-US" dirty="0"/>
              <a:t>Recently Released Policies, Cont.</a:t>
            </a:r>
          </a:p>
        </p:txBody>
      </p:sp>
      <p:graphicFrame>
        <p:nvGraphicFramePr>
          <p:cNvPr id="5" name="Table 2" descr="Chart listing the audits and the associated objectives/status.">
            <a:extLst>
              <a:ext uri="{FF2B5EF4-FFF2-40B4-BE49-F238E27FC236}">
                <a16:creationId xmlns:a16="http://schemas.microsoft.com/office/drawing/2014/main" id="{A3A8D4B3-5F5E-754D-7A4A-6D1D84225CE8}"/>
              </a:ext>
            </a:extLst>
          </p:cNvPr>
          <p:cNvGraphicFramePr>
            <a:graphicFrameLocks noGrp="1"/>
          </p:cNvGraphicFramePr>
          <p:nvPr>
            <p:extLst>
              <p:ext uri="{D42A27DB-BD31-4B8C-83A1-F6EECF244321}">
                <p14:modId xmlns:p14="http://schemas.microsoft.com/office/powerpoint/2010/main" val="2657665515"/>
              </p:ext>
            </p:extLst>
          </p:nvPr>
        </p:nvGraphicFramePr>
        <p:xfrm>
          <a:off x="400051" y="990186"/>
          <a:ext cx="8700407" cy="3906520"/>
        </p:xfrm>
        <a:graphic>
          <a:graphicData uri="http://schemas.openxmlformats.org/drawingml/2006/table">
            <a:tbl>
              <a:tblPr firstRow="1" bandRow="1">
                <a:tableStyleId>{5C22544A-7EE6-4342-B048-85BDC9FD1C3A}</a:tableStyleId>
              </a:tblPr>
              <a:tblGrid>
                <a:gridCol w="8700407">
                  <a:extLst>
                    <a:ext uri="{9D8B030D-6E8A-4147-A177-3AD203B41FA5}">
                      <a16:colId xmlns:a16="http://schemas.microsoft.com/office/drawing/2014/main" val="2597099910"/>
                    </a:ext>
                  </a:extLst>
                </a:gridCol>
              </a:tblGrid>
              <a:tr h="370840">
                <a:tc>
                  <a:txBody>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lang="en-US" sz="1400" b="1" i="0" kern="1200" dirty="0">
                          <a:solidFill>
                            <a:schemeClr val="dk1"/>
                          </a:solidFill>
                          <a:effectLst/>
                          <a:latin typeface="+mn-lt"/>
                          <a:ea typeface="+mn-ea"/>
                          <a:cs typeface="+mn-cs"/>
                          <a:sym typeface="Arial"/>
                        </a:rPr>
                        <a:t>Summary of Recently Released Policies</a:t>
                      </a:r>
                    </a:p>
                  </a:txBody>
                  <a:tcPr/>
                </a:tc>
                <a:extLst>
                  <a:ext uri="{0D108BD9-81ED-4DB2-BD59-A6C34878D82A}">
                    <a16:rowId xmlns:a16="http://schemas.microsoft.com/office/drawing/2014/main" val="3956723959"/>
                  </a:ext>
                </a:extLst>
              </a:tr>
              <a:tr h="370840">
                <a:tc>
                  <a:txBody>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lang="en-US" sz="1400" b="1" dirty="0"/>
                        <a:t>Prohibition on Use of the Governmentwide Commercial Purchase Card When Contracts Contain Federal Acquisition Regulation Clause 52.229.12, Tax on Certain Foreign Procurements (2023-02)</a:t>
                      </a:r>
                      <a:endParaRPr lang="en-US" sz="1400" b="1" kern="1200" dirty="0">
                        <a:solidFill>
                          <a:schemeClr val="dk1"/>
                        </a:solidFill>
                        <a:latin typeface="+mn-lt"/>
                        <a:ea typeface="+mn-ea"/>
                        <a:cs typeface="+mn-cs"/>
                      </a:endParaRPr>
                    </a:p>
                    <a:p>
                      <a:pPr marL="0" marR="0" lvl="0" indent="0" algn="l" defTabSz="457200" rtl="0" eaLnBrk="1" fontAlgn="auto" latinLnBrk="0" hangingPunct="1">
                        <a:lnSpc>
                          <a:spcPct val="100000"/>
                        </a:lnSpc>
                        <a:spcBef>
                          <a:spcPts val="0"/>
                        </a:spcBef>
                        <a:spcAft>
                          <a:spcPts val="600"/>
                        </a:spcAft>
                        <a:buClrTx/>
                        <a:buSzTx/>
                        <a:buFontTx/>
                        <a:buNone/>
                        <a:tabLst/>
                        <a:defRPr/>
                      </a:pPr>
                      <a:r>
                        <a:rPr lang="en-US" sz="1400" b="0" i="0" kern="1200" dirty="0">
                          <a:solidFill>
                            <a:schemeClr val="dk1"/>
                          </a:solidFill>
                          <a:effectLst/>
                          <a:latin typeface="+mn-lt"/>
                          <a:ea typeface="+mn-ea"/>
                          <a:cs typeface="+mn-cs"/>
                        </a:rPr>
                        <a:t>Effective November 8, 2022, GPC CHs shall not use the GPC as a method of payment or purchase when a contract instrument contains Federal Acquisition Regulation (FAR) clause 52.229.12, unless Defense FAR Supplement clause 252.229-7014, “Full Exemption from Two Percent Excise Tax on Certain Foreign Procurements” is also present.  This memorandum supersedes the DPC memorandum “[GPC] Interim Use Prohibition When Contracts Contain [FAR] Clause 52.229-12, Tax on Certain Foreign Procurements (GPC 2021-2),” dated November 5, 2021. </a:t>
                      </a:r>
                      <a:endParaRPr lang="en-US" sz="1400" b="0" i="0" kern="1200" dirty="0">
                        <a:solidFill>
                          <a:schemeClr val="dk1"/>
                        </a:solidFill>
                        <a:effectLst/>
                        <a:latin typeface="+mn-lt"/>
                        <a:ea typeface="+mn-ea"/>
                        <a:cs typeface="+mn-cs"/>
                        <a:sym typeface="Arial"/>
                      </a:endParaRPr>
                    </a:p>
                  </a:txBody>
                  <a:tcPr/>
                </a:tc>
                <a:extLst>
                  <a:ext uri="{0D108BD9-81ED-4DB2-BD59-A6C34878D82A}">
                    <a16:rowId xmlns:a16="http://schemas.microsoft.com/office/drawing/2014/main" val="843566760"/>
                  </a:ext>
                </a:extLst>
              </a:tr>
              <a:tr h="370840">
                <a:tc>
                  <a:txBody>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alibri"/>
                          <a:ea typeface="+mn-ea"/>
                          <a:cs typeface="+mn-cs"/>
                        </a:rPr>
                        <a:t>Governmentwide Commercial Purchase Card Prohibited Purchases (GPC 2023-03)</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1200" cap="none" spc="0" normalizeH="0" baseline="0" noProof="0" dirty="0">
                          <a:ln>
                            <a:noFill/>
                          </a:ln>
                          <a:solidFill>
                            <a:srgbClr val="000000"/>
                          </a:solidFill>
                          <a:effectLst/>
                          <a:uLnTx/>
                          <a:uFillTx/>
                          <a:latin typeface="Calibri"/>
                          <a:ea typeface="+mn-ea"/>
                          <a:cs typeface="+mn-cs"/>
                        </a:rPr>
                        <a:t>This memo, which applies to GPC open-market micro-purchases, implements section 333 of the William M. (Mac) Thornberry National Defense Authorization Act for Fiscal Year 2021 (Pub. L. 116-283) that prohibits DoD from procuring any covered items containing Perfluorooctane Sulfonate (PFOS) or Perfluorooctanoic Acid (PFOA) effective April 1, 2023.  It adds all </a:t>
                      </a:r>
                      <a:r>
                        <a:rPr kumimoji="0" lang="en-US" sz="1400" b="0" i="1" u="none" strike="noStrike" kern="1200" cap="none" spc="0" normalizeH="0" baseline="0" noProof="0" dirty="0">
                          <a:ln>
                            <a:noFill/>
                          </a:ln>
                          <a:solidFill>
                            <a:srgbClr val="000000"/>
                          </a:solidFill>
                          <a:effectLst/>
                          <a:uLnTx/>
                          <a:uFillTx/>
                          <a:latin typeface="Calibri"/>
                          <a:ea typeface="+mn-ea"/>
                          <a:cs typeface="+mn-cs"/>
                        </a:rPr>
                        <a:t>nonstick cookware or cooking utensils for use in galleys or dining facilities</a:t>
                      </a:r>
                      <a:r>
                        <a:rPr kumimoji="0" lang="en-US" sz="1400" b="0" i="0" u="none" strike="noStrike" kern="1200" cap="none" spc="0" normalizeH="0" baseline="0" noProof="0" dirty="0">
                          <a:ln>
                            <a:noFill/>
                          </a:ln>
                          <a:solidFill>
                            <a:srgbClr val="000000"/>
                          </a:solidFill>
                          <a:effectLst/>
                          <a:uLnTx/>
                          <a:uFillTx/>
                          <a:latin typeface="Calibri"/>
                          <a:ea typeface="+mn-ea"/>
                          <a:cs typeface="+mn-cs"/>
                        </a:rPr>
                        <a:t>, and </a:t>
                      </a:r>
                      <a:r>
                        <a:rPr kumimoji="0" lang="en-US" sz="1400" b="0" i="1" u="none" strike="noStrike" kern="1200" cap="none" spc="0" normalizeH="0" baseline="0" noProof="0" dirty="0">
                          <a:ln>
                            <a:noFill/>
                          </a:ln>
                          <a:solidFill>
                            <a:srgbClr val="000000"/>
                          </a:solidFill>
                          <a:effectLst/>
                          <a:uLnTx/>
                          <a:uFillTx/>
                          <a:latin typeface="Calibri"/>
                          <a:ea typeface="+mn-ea"/>
                          <a:cs typeface="+mn-cs"/>
                        </a:rPr>
                        <a:t>upholstered furniture, carpets, and rugs that have been treated with stain-resistant coatings</a:t>
                      </a:r>
                      <a:r>
                        <a:rPr kumimoji="0" lang="en-US" sz="1400" b="0" i="0" u="none" strike="noStrike" kern="1200" cap="none" spc="0" normalizeH="0" baseline="0" noProof="0" dirty="0">
                          <a:ln>
                            <a:noFill/>
                          </a:ln>
                          <a:solidFill>
                            <a:srgbClr val="000000"/>
                          </a:solidFill>
                          <a:effectLst/>
                          <a:uLnTx/>
                          <a:uFillTx/>
                          <a:latin typeface="Calibri"/>
                          <a:ea typeface="+mn-ea"/>
                          <a:cs typeface="+mn-cs"/>
                        </a:rPr>
                        <a:t>, to the list of DoD GPC prohibited purchases.  It also addresses GPC uses other than open-market micro-purchasing to obtain covered items that do not include PFOS and PFOA and advises Components to issue policy to enhance compliance.  </a:t>
                      </a:r>
                    </a:p>
                  </a:txBody>
                  <a:tcPr/>
                </a:tc>
                <a:extLst>
                  <a:ext uri="{0D108BD9-81ED-4DB2-BD59-A6C34878D82A}">
                    <a16:rowId xmlns:a16="http://schemas.microsoft.com/office/drawing/2014/main" val="257422358"/>
                  </a:ext>
                </a:extLst>
              </a:tr>
            </a:tbl>
          </a:graphicData>
        </a:graphic>
      </p:graphicFrame>
    </p:spTree>
    <p:extLst>
      <p:ext uri="{BB962C8B-B14F-4D97-AF65-F5344CB8AC3E}">
        <p14:creationId xmlns:p14="http://schemas.microsoft.com/office/powerpoint/2010/main" val="31604605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Single Sign-On</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p:txBody>
          <a:bodyPr>
            <a:normAutofit/>
          </a:bodyPr>
          <a:lstStyle/>
          <a:p>
            <a:pPr marL="342900" lvl="1" indent="-330200">
              <a:lnSpc>
                <a:spcPct val="125000"/>
              </a:lnSpc>
              <a:spcBef>
                <a:spcPts val="0"/>
              </a:spcBef>
              <a:buClr>
                <a:schemeClr val="dk1"/>
              </a:buClr>
              <a:buSzPts val="1800"/>
              <a:buFont typeface="Arial"/>
              <a:buChar char="•"/>
            </a:pPr>
            <a:r>
              <a:rPr lang="en-US" sz="1400" dirty="0">
                <a:solidFill>
                  <a:schemeClr val="dk1"/>
                </a:solidFill>
              </a:rPr>
              <a:t>DoD GPC policy mandates use of PIEE Single Sign-On (SSO) to the Bank’s Access Online and IOD. </a:t>
            </a:r>
          </a:p>
          <a:p>
            <a:pPr marL="342900" lvl="1" indent="-330200">
              <a:lnSpc>
                <a:spcPct val="125000"/>
              </a:lnSpc>
              <a:spcBef>
                <a:spcPts val="0"/>
              </a:spcBef>
              <a:buClr>
                <a:schemeClr val="dk1"/>
              </a:buClr>
              <a:buSzPts val="1800"/>
              <a:buFont typeface="Arial"/>
              <a:buChar char="•"/>
            </a:pPr>
            <a:r>
              <a:rPr lang="en-US" sz="1400" dirty="0">
                <a:solidFill>
                  <a:schemeClr val="dk1"/>
                </a:solidFill>
              </a:rPr>
              <a:t>Use of CAC-based authentication improves internal control compliance by:</a:t>
            </a:r>
          </a:p>
          <a:p>
            <a:pPr lvl="1" indent="-273050">
              <a:lnSpc>
                <a:spcPct val="125000"/>
              </a:lnSpc>
              <a:spcBef>
                <a:spcPts val="0"/>
              </a:spcBef>
              <a:buClr>
                <a:schemeClr val="dk1"/>
              </a:buClr>
              <a:buSzPts val="1800"/>
              <a:tabLst>
                <a:tab pos="914400" algn="l"/>
              </a:tabLst>
            </a:pPr>
            <a:r>
              <a:rPr lang="en-US" sz="1400" dirty="0">
                <a:solidFill>
                  <a:schemeClr val="dk1"/>
                </a:solidFill>
              </a:rPr>
              <a:t>Enabling  system validation that necessary appointments have been issued</a:t>
            </a:r>
          </a:p>
          <a:p>
            <a:pPr lvl="1" indent="-273050">
              <a:lnSpc>
                <a:spcPct val="125000"/>
              </a:lnSpc>
              <a:spcBef>
                <a:spcPts val="0"/>
              </a:spcBef>
              <a:buClr>
                <a:schemeClr val="dk1"/>
              </a:buClr>
              <a:buSzPts val="1800"/>
              <a:tabLst>
                <a:tab pos="914400" algn="l"/>
              </a:tabLst>
            </a:pPr>
            <a:r>
              <a:rPr lang="en-US" sz="1400" dirty="0">
                <a:solidFill>
                  <a:schemeClr val="dk1"/>
                </a:solidFill>
              </a:rPr>
              <a:t>Ensuring accounts are associated with only known, appointed individuals who are uniquely identified by their DoD ID / Public Key Infrastructure (PKI) to reduce the risk of fraud and misuse</a:t>
            </a:r>
          </a:p>
          <a:p>
            <a:pPr lvl="1" indent="-273050">
              <a:lnSpc>
                <a:spcPct val="125000"/>
              </a:lnSpc>
              <a:spcBef>
                <a:spcPts val="0"/>
              </a:spcBef>
              <a:buClr>
                <a:schemeClr val="dk1"/>
              </a:buClr>
              <a:buSzPts val="1800"/>
              <a:tabLst>
                <a:tab pos="914400" algn="l"/>
              </a:tabLst>
            </a:pPr>
            <a:r>
              <a:rPr lang="en-US" sz="1400" dirty="0">
                <a:solidFill>
                  <a:schemeClr val="dk1"/>
                </a:solidFill>
              </a:rPr>
              <a:t>Reducing the risk of accounts being created from, or accessed by, individuals who have not been subjected to the rigorous review necessary to obtain a CAC</a:t>
            </a:r>
          </a:p>
          <a:p>
            <a:pPr lvl="1" indent="-273050">
              <a:lnSpc>
                <a:spcPct val="125000"/>
              </a:lnSpc>
              <a:spcBef>
                <a:spcPts val="0"/>
              </a:spcBef>
              <a:buClr>
                <a:schemeClr val="dk1"/>
              </a:buClr>
              <a:buSzPts val="1800"/>
              <a:tabLst>
                <a:tab pos="914400" algn="l"/>
              </a:tabLst>
            </a:pPr>
            <a:r>
              <a:rPr lang="en-US" sz="1400" dirty="0">
                <a:solidFill>
                  <a:schemeClr val="dk1"/>
                </a:solidFill>
              </a:rPr>
              <a:t>Capitalizing on the initial and recurring access control protections / validations realized with Government Administrator (GAM) and Supervisor account approvals</a:t>
            </a:r>
          </a:p>
          <a:p>
            <a:pPr lvl="1" indent="-273050">
              <a:lnSpc>
                <a:spcPct val="125000"/>
              </a:lnSpc>
              <a:spcBef>
                <a:spcPts val="0"/>
              </a:spcBef>
              <a:buClr>
                <a:schemeClr val="dk1"/>
              </a:buClr>
              <a:buSzPts val="1800"/>
              <a:tabLst>
                <a:tab pos="914400" algn="l"/>
              </a:tabLst>
            </a:pPr>
            <a:r>
              <a:rPr lang="en-US" sz="1400" dirty="0">
                <a:solidFill>
                  <a:schemeClr val="dk1"/>
                </a:solidFill>
              </a:rPr>
              <a:t>Reducing the risk of multiple individuals sharing / fraudulently using a single username and password</a:t>
            </a:r>
          </a:p>
          <a:p>
            <a:pPr marL="69850" indent="0">
              <a:lnSpc>
                <a:spcPct val="125000"/>
              </a:lnSpc>
              <a:spcBef>
                <a:spcPts val="1200"/>
              </a:spcBef>
              <a:buClr>
                <a:schemeClr val="dk1"/>
              </a:buClr>
              <a:buSzPts val="1800"/>
              <a:buNone/>
              <a:tabLst>
                <a:tab pos="914400" algn="l"/>
              </a:tabLst>
            </a:pPr>
            <a:r>
              <a:rPr lang="en-US" sz="1400" b="1" dirty="0">
                <a:solidFill>
                  <a:schemeClr val="dk1"/>
                </a:solidFill>
              </a:rPr>
              <a:t>Between March 2022 and January 2023, all but one Component enabled Component-wide SSO use.</a:t>
            </a:r>
            <a:endParaRPr lang="en-US" sz="1400" b="1" dirty="0"/>
          </a:p>
        </p:txBody>
      </p:sp>
      <p:sp>
        <p:nvSpPr>
          <p:cNvPr id="2" name="TextBox 1">
            <a:extLst>
              <a:ext uri="{FF2B5EF4-FFF2-40B4-BE49-F238E27FC236}">
                <a16:creationId xmlns:a16="http://schemas.microsoft.com/office/drawing/2014/main" id="{6F7A5C43-825F-27C7-8F34-A0D3FE7C7B91}"/>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23</a:t>
            </a:fld>
            <a:endParaRPr lang="en-US" sz="1200" dirty="0">
              <a:solidFill>
                <a:schemeClr val="bg1">
                  <a:lumMod val="50000"/>
                </a:schemeClr>
              </a:solidFill>
            </a:endParaRPr>
          </a:p>
        </p:txBody>
      </p:sp>
    </p:spTree>
    <p:extLst>
      <p:ext uri="{BB962C8B-B14F-4D97-AF65-F5344CB8AC3E}">
        <p14:creationId xmlns:p14="http://schemas.microsoft.com/office/powerpoint/2010/main" val="35181265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D552985-686C-98B5-2873-C8B02758FC26}"/>
              </a:ext>
            </a:extLst>
          </p:cNvPr>
          <p:cNvSpPr txBox="1">
            <a:spLocks noGrp="1"/>
          </p:cNvSpPr>
          <p:nvPr>
            <p:ph type="title" idx="4294967295"/>
          </p:nvPr>
        </p:nvSpPr>
        <p:spPr>
          <a:xfrm>
            <a:off x="481693" y="1489307"/>
            <a:ext cx="8515350" cy="132343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0" normalizeH="0" baseline="0" noProof="0" dirty="0">
                <a:ln>
                  <a:noFill/>
                </a:ln>
                <a:solidFill>
                  <a:schemeClr val="accent4">
                    <a:lumMod val="75000"/>
                  </a:schemeClr>
                </a:solidFill>
                <a:effectLst/>
                <a:uLnTx/>
                <a:uFillTx/>
                <a:latin typeface="+mj-lt"/>
                <a:ea typeface="+mj-ea"/>
                <a:cs typeface="+mj-cs"/>
              </a:rPr>
              <a:t>Working Groups and Implications for Purchase Log</a:t>
            </a:r>
            <a:endParaRPr kumimoji="0" lang="en-US" sz="4000" b="0" i="0" u="none" strike="sngStrike" kern="1200" cap="none" spc="0" normalizeH="0" noProof="0" dirty="0">
              <a:ln>
                <a:noFill/>
              </a:ln>
              <a:solidFill>
                <a:schemeClr val="accent4">
                  <a:lumMod val="75000"/>
                </a:schemeClr>
              </a:solidFill>
              <a:effectLst/>
              <a:uLnTx/>
              <a:uFillTx/>
              <a:latin typeface="+mj-lt"/>
              <a:ea typeface="+mj-ea"/>
              <a:cs typeface="+mj-cs"/>
            </a:endParaRPr>
          </a:p>
        </p:txBody>
      </p:sp>
    </p:spTree>
    <p:extLst>
      <p:ext uri="{BB962C8B-B14F-4D97-AF65-F5344CB8AC3E}">
        <p14:creationId xmlns:p14="http://schemas.microsoft.com/office/powerpoint/2010/main" val="11875483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61082-AE20-E97C-0049-967F978EF30C}"/>
              </a:ext>
            </a:extLst>
          </p:cNvPr>
          <p:cNvSpPr>
            <a:spLocks noGrp="1"/>
          </p:cNvSpPr>
          <p:nvPr>
            <p:ph type="title"/>
          </p:nvPr>
        </p:nvSpPr>
        <p:spPr>
          <a:xfrm>
            <a:off x="457200" y="212191"/>
            <a:ext cx="8229600" cy="857250"/>
          </a:xfrm>
        </p:spPr>
        <p:txBody>
          <a:bodyPr/>
          <a:lstStyle/>
          <a:p>
            <a:r>
              <a:rPr lang="en-US" dirty="0"/>
              <a:t>GPC Working Groups</a:t>
            </a:r>
          </a:p>
        </p:txBody>
      </p:sp>
      <p:sp>
        <p:nvSpPr>
          <p:cNvPr id="3" name="Content Placeholder 2">
            <a:extLst>
              <a:ext uri="{FF2B5EF4-FFF2-40B4-BE49-F238E27FC236}">
                <a16:creationId xmlns:a16="http://schemas.microsoft.com/office/drawing/2014/main" id="{7A606829-6E5E-A3C5-5C13-21EE9F10B1AB}"/>
              </a:ext>
            </a:extLst>
          </p:cNvPr>
          <p:cNvSpPr>
            <a:spLocks noGrp="1"/>
          </p:cNvSpPr>
          <p:nvPr>
            <p:ph idx="1"/>
          </p:nvPr>
        </p:nvSpPr>
        <p:spPr>
          <a:xfrm>
            <a:off x="522278" y="962716"/>
            <a:ext cx="8472754" cy="3772246"/>
          </a:xfrm>
        </p:spPr>
        <p:txBody>
          <a:bodyPr>
            <a:noAutofit/>
          </a:bodyPr>
          <a:lstStyle/>
          <a:p>
            <a:pPr marL="346075" lvl="1" indent="-330200">
              <a:lnSpc>
                <a:spcPct val="125000"/>
              </a:lnSpc>
              <a:buClr>
                <a:schemeClr val="dk1"/>
              </a:buClr>
              <a:buSzPts val="1800"/>
              <a:buFont typeface="Arial"/>
              <a:buChar char="•"/>
            </a:pPr>
            <a:r>
              <a:rPr lang="en-US" sz="1600" dirty="0">
                <a:cs typeface="Arial" panose="020B0604020202020204" pitchFamily="34" charset="0"/>
              </a:rPr>
              <a:t>DPC has convened various working groups (WGs), responsive to the GPC community’s needs. </a:t>
            </a:r>
          </a:p>
          <a:p>
            <a:pPr marL="860425" lvl="1" indent="-273050">
              <a:lnSpc>
                <a:spcPct val="125000"/>
              </a:lnSpc>
              <a:buClr>
                <a:schemeClr val="dk1"/>
              </a:buClr>
              <a:buSzPts val="1800"/>
              <a:tabLst>
                <a:tab pos="914400" algn="l"/>
              </a:tabLst>
            </a:pPr>
            <a:r>
              <a:rPr lang="en-US" sz="1600" dirty="0">
                <a:solidFill>
                  <a:schemeClr val="dk1"/>
                </a:solidFill>
              </a:rPr>
              <a:t>Members of the WGs are subject matter experts (SMEs) with extensive experience using GPC systems to perform DoD and Component processes.</a:t>
            </a:r>
          </a:p>
          <a:p>
            <a:pPr marL="860425" lvl="1" indent="-273050">
              <a:lnSpc>
                <a:spcPct val="125000"/>
              </a:lnSpc>
              <a:buClr>
                <a:schemeClr val="dk1"/>
              </a:buClr>
              <a:buSzPts val="1800"/>
              <a:tabLst>
                <a:tab pos="914400" algn="l"/>
              </a:tabLst>
            </a:pPr>
            <a:r>
              <a:rPr lang="en-US" sz="1600" dirty="0">
                <a:solidFill>
                  <a:schemeClr val="dk1"/>
                </a:solidFill>
              </a:rPr>
              <a:t>CeB issues data calls to solicit volunteers for WGs.  Anyone who is interested in participating should let their CPM know and the CPM will notify CeB.</a:t>
            </a:r>
          </a:p>
          <a:p>
            <a:pPr marL="341313" lvl="1" indent="-325438">
              <a:lnSpc>
                <a:spcPct val="125000"/>
              </a:lnSpc>
              <a:buClr>
                <a:schemeClr val="dk1"/>
              </a:buClr>
              <a:buSzPts val="1800"/>
              <a:buFont typeface="Arial" panose="020B0604020202020204" pitchFamily="34" charset="0"/>
              <a:buChar char="•"/>
            </a:pPr>
            <a:r>
              <a:rPr lang="en-US" sz="1600" dirty="0">
                <a:cs typeface="Arial" panose="020B0604020202020204" pitchFamily="34" charset="0"/>
              </a:rPr>
              <a:t>We have three ongoing WGs, each with a Government owner:</a:t>
            </a:r>
          </a:p>
          <a:p>
            <a:pPr marL="858838" lvl="1" indent="-280988">
              <a:lnSpc>
                <a:spcPct val="125000"/>
              </a:lnSpc>
              <a:buFont typeface="+mj-lt"/>
              <a:buAutoNum type="arabicPeriod"/>
            </a:pPr>
            <a:r>
              <a:rPr lang="en-US" sz="1600" dirty="0">
                <a:solidFill>
                  <a:schemeClr val="dk1"/>
                </a:solidFill>
              </a:rPr>
              <a:t>Purchase Log:  Ms. Pamela Talbott-DCMA* </a:t>
            </a:r>
          </a:p>
          <a:p>
            <a:pPr marL="858838" lvl="1" indent="-280988">
              <a:lnSpc>
                <a:spcPct val="125000"/>
              </a:lnSpc>
              <a:buFont typeface="+mj-lt"/>
              <a:buAutoNum type="arabicPeriod"/>
            </a:pPr>
            <a:r>
              <a:rPr lang="en-US" sz="1600" dirty="0">
                <a:solidFill>
                  <a:schemeClr val="dk1"/>
                </a:solidFill>
              </a:rPr>
              <a:t>GPC Systems Development:  Ms. Denise Reich-DPC</a:t>
            </a:r>
          </a:p>
          <a:p>
            <a:pPr marL="858838" lvl="1" indent="-280988">
              <a:lnSpc>
                <a:spcPct val="125000"/>
              </a:lnSpc>
              <a:buFont typeface="+mj-lt"/>
              <a:buAutoNum type="arabicPeriod"/>
            </a:pPr>
            <a:r>
              <a:rPr lang="en-US" sz="1600" dirty="0">
                <a:solidFill>
                  <a:schemeClr val="dk1"/>
                </a:solidFill>
              </a:rPr>
              <a:t>GPC Advana Dashboard/Reporting:  Ms. Sheila McGlynn-DPC </a:t>
            </a:r>
          </a:p>
          <a:p>
            <a:pPr marL="587375" lvl="1" indent="0">
              <a:lnSpc>
                <a:spcPct val="125000"/>
              </a:lnSpc>
              <a:buClr>
                <a:schemeClr val="dk1"/>
              </a:buClr>
              <a:buSzPts val="1800"/>
              <a:buNone/>
              <a:tabLst>
                <a:tab pos="914400" algn="l"/>
              </a:tabLst>
            </a:pPr>
            <a:endParaRPr lang="en-US" sz="1500" dirty="0">
              <a:solidFill>
                <a:schemeClr val="dk1"/>
              </a:solidFill>
            </a:endParaRPr>
          </a:p>
        </p:txBody>
      </p:sp>
      <p:sp>
        <p:nvSpPr>
          <p:cNvPr id="4" name="Rectangle 3">
            <a:extLst>
              <a:ext uri="{FF2B5EF4-FFF2-40B4-BE49-F238E27FC236}">
                <a16:creationId xmlns:a16="http://schemas.microsoft.com/office/drawing/2014/main" id="{E7823B52-393D-A1DC-5B1F-F4A69A9849CF}"/>
              </a:ext>
            </a:extLst>
          </p:cNvPr>
          <p:cNvSpPr/>
          <p:nvPr/>
        </p:nvSpPr>
        <p:spPr>
          <a:xfrm>
            <a:off x="373310" y="4831953"/>
            <a:ext cx="8770690" cy="307777"/>
          </a:xfrm>
          <a:prstGeom prst="rect">
            <a:avLst/>
          </a:prstGeom>
          <a:solidFill>
            <a:srgbClr val="FFFFCC"/>
          </a:solidFill>
          <a:ln>
            <a:solidFill>
              <a:srgbClr val="333399"/>
            </a:solidFill>
          </a:ln>
        </p:spPr>
        <p:txBody>
          <a:bodyPr wrap="square" lIns="91440" tIns="45720" rIns="91440" bIns="45720" rtlCol="0" anchor="t">
            <a:spAutoFit/>
          </a:bodyPr>
          <a:lstStyle/>
          <a:p>
            <a:pPr marL="0" lvl="1" algn="ctr">
              <a:spcBef>
                <a:spcPct val="20000"/>
              </a:spcBef>
              <a:spcAft>
                <a:spcPts val="200"/>
              </a:spcAft>
            </a:pPr>
            <a:r>
              <a:rPr lang="en-US" sz="1400" dirty="0">
                <a:solidFill>
                  <a:schemeClr val="dk1"/>
                </a:solidFill>
                <a:ea typeface="+mn-lt"/>
                <a:cs typeface="+mn-lt"/>
              </a:rPr>
              <a:t>*For details on this effort, attend the Electronic Systems Update sessions on June 14 at 12:30 and 2:00.</a:t>
            </a:r>
            <a:endParaRPr lang="en-US" sz="1400" dirty="0">
              <a:solidFill>
                <a:schemeClr val="dk1"/>
              </a:solidFill>
              <a:cs typeface="Calibri"/>
            </a:endParaRPr>
          </a:p>
        </p:txBody>
      </p:sp>
      <p:sp>
        <p:nvSpPr>
          <p:cNvPr id="5" name="TextBox 4">
            <a:extLst>
              <a:ext uri="{FF2B5EF4-FFF2-40B4-BE49-F238E27FC236}">
                <a16:creationId xmlns:a16="http://schemas.microsoft.com/office/drawing/2014/main" id="{6AF1ABAD-EC66-4837-B61A-5C79979D60F1}"/>
              </a:ext>
            </a:extLst>
          </p:cNvPr>
          <p:cNvSpPr txBox="1"/>
          <p:nvPr/>
        </p:nvSpPr>
        <p:spPr>
          <a:xfrm>
            <a:off x="8605205" y="4798556"/>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25</a:t>
            </a:fld>
            <a:endParaRPr lang="en-US" sz="1200" dirty="0">
              <a:solidFill>
                <a:schemeClr val="bg1">
                  <a:lumMod val="50000"/>
                </a:schemeClr>
              </a:solidFill>
            </a:endParaRPr>
          </a:p>
        </p:txBody>
      </p:sp>
    </p:spTree>
    <p:extLst>
      <p:ext uri="{BB962C8B-B14F-4D97-AF65-F5344CB8AC3E}">
        <p14:creationId xmlns:p14="http://schemas.microsoft.com/office/powerpoint/2010/main" val="31575132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61082-AE20-E97C-0049-967F978EF30C}"/>
              </a:ext>
            </a:extLst>
          </p:cNvPr>
          <p:cNvSpPr>
            <a:spLocks noGrp="1"/>
          </p:cNvSpPr>
          <p:nvPr>
            <p:ph type="title"/>
          </p:nvPr>
        </p:nvSpPr>
        <p:spPr>
          <a:xfrm>
            <a:off x="457200" y="-177108"/>
            <a:ext cx="8229600" cy="857250"/>
          </a:xfrm>
        </p:spPr>
        <p:txBody>
          <a:bodyPr/>
          <a:lstStyle/>
          <a:p>
            <a:r>
              <a:rPr lang="en-US" dirty="0"/>
              <a:t>Purchase Log Working Group</a:t>
            </a:r>
          </a:p>
        </p:txBody>
      </p:sp>
      <p:sp>
        <p:nvSpPr>
          <p:cNvPr id="3" name="Content Placeholder 2">
            <a:extLst>
              <a:ext uri="{FF2B5EF4-FFF2-40B4-BE49-F238E27FC236}">
                <a16:creationId xmlns:a16="http://schemas.microsoft.com/office/drawing/2014/main" id="{7A606829-6E5E-A3C5-5C13-21EE9F10B1AB}"/>
              </a:ext>
            </a:extLst>
          </p:cNvPr>
          <p:cNvSpPr>
            <a:spLocks noGrp="1"/>
          </p:cNvSpPr>
          <p:nvPr>
            <p:ph idx="1"/>
          </p:nvPr>
        </p:nvSpPr>
        <p:spPr>
          <a:xfrm>
            <a:off x="530466" y="487593"/>
            <a:ext cx="8472517" cy="3445150"/>
          </a:xfrm>
        </p:spPr>
        <p:txBody>
          <a:bodyPr>
            <a:noAutofit/>
          </a:bodyPr>
          <a:lstStyle/>
          <a:p>
            <a:pPr marL="0" indent="0">
              <a:spcBef>
                <a:spcPts val="0"/>
              </a:spcBef>
              <a:buNone/>
            </a:pPr>
            <a:r>
              <a:rPr lang="en-US" sz="1400" dirty="0"/>
              <a:t>DPC convened this WG to standardize Purchase Log fields in the Bank’s Access Online to support consistent Department-wide reporting, data integrity, and auditability.  This WG has led to the following recently implemented and pending capabilities:*</a:t>
            </a:r>
          </a:p>
          <a:p>
            <a:pPr marL="341313" lvl="1" indent="-328613" defTabSz="685800">
              <a:spcBef>
                <a:spcPts val="0"/>
              </a:spcBef>
              <a:buClr>
                <a:schemeClr val="dk1"/>
              </a:buClr>
              <a:buSzPts val="1800"/>
              <a:buFont typeface="Arial" panose="020B0604020202020204" pitchFamily="34" charset="0"/>
              <a:buChar char="•"/>
              <a:tabLst>
                <a:tab pos="914400" algn="l"/>
              </a:tabLst>
              <a:defRPr/>
            </a:pPr>
            <a:r>
              <a:rPr lang="en-US" sz="1400" dirty="0">
                <a:solidFill>
                  <a:prstClr val="black"/>
                </a:solidFill>
              </a:rPr>
              <a:t>Transaction Management (TM) – custom purchase log 889 and Emergency-Type-Operations (ETO) drop-down lists – </a:t>
            </a:r>
            <a:r>
              <a:rPr lang="en-US" sz="1400" b="1" dirty="0">
                <a:solidFill>
                  <a:srgbClr val="00B050"/>
                </a:solidFill>
              </a:rPr>
              <a:t>SUCCESSFULLY IMPLEMENTED on 7/1/2022</a:t>
            </a:r>
          </a:p>
          <a:p>
            <a:pPr marL="341313" lvl="1" indent="-328613" defTabSz="685800">
              <a:spcBef>
                <a:spcPts val="0"/>
              </a:spcBef>
              <a:buClr>
                <a:schemeClr val="dk1"/>
              </a:buClr>
              <a:buSzPts val="1800"/>
              <a:buFont typeface="Arial" panose="020B0604020202020204" pitchFamily="34" charset="0"/>
              <a:buChar char="•"/>
              <a:tabLst>
                <a:tab pos="914400" algn="l"/>
              </a:tabLst>
              <a:defRPr/>
            </a:pPr>
            <a:r>
              <a:rPr lang="en-US" sz="1400" dirty="0">
                <a:solidFill>
                  <a:prstClr val="black"/>
                </a:solidFill>
              </a:rPr>
              <a:t>FY23/24 – Order Management (OM) – Configuration Item (CI) 225 – to implement Purchase Log Data Standard with multiple Custom Fields – </a:t>
            </a:r>
            <a:r>
              <a:rPr lang="en-US" sz="1400" dirty="0">
                <a:solidFill>
                  <a:srgbClr val="FF0000"/>
                </a:solidFill>
              </a:rPr>
              <a:t>PENDING</a:t>
            </a:r>
          </a:p>
          <a:p>
            <a:pPr marL="860425" lvl="1" indent="-273050">
              <a:spcBef>
                <a:spcPts val="0"/>
              </a:spcBef>
              <a:buClr>
                <a:schemeClr val="dk1"/>
              </a:buClr>
              <a:buSzPts val="1800"/>
              <a:tabLst>
                <a:tab pos="914400" algn="l"/>
              </a:tabLst>
              <a:defRPr/>
            </a:pPr>
            <a:r>
              <a:rPr lang="en-US" sz="1400" dirty="0">
                <a:solidFill>
                  <a:schemeClr val="dk1"/>
                </a:solidFill>
              </a:rPr>
              <a:t>Will include 20 custom fields and 10 line-item custom fields that can be configured by DoD and Components </a:t>
            </a:r>
          </a:p>
          <a:p>
            <a:pPr marL="860425" lvl="1" indent="-273050">
              <a:spcBef>
                <a:spcPts val="0"/>
              </a:spcBef>
              <a:buClr>
                <a:schemeClr val="dk1"/>
              </a:buClr>
              <a:buSzPts val="1800"/>
              <a:tabLst>
                <a:tab pos="914400" algn="l"/>
              </a:tabLst>
              <a:defRPr/>
            </a:pPr>
            <a:r>
              <a:rPr lang="en-US" sz="1400" dirty="0">
                <a:solidFill>
                  <a:schemeClr val="dk1"/>
                </a:solidFill>
              </a:rPr>
              <a:t>Will be a combination of drop-down (889, ETO, and others) and free form text fields</a:t>
            </a:r>
          </a:p>
          <a:p>
            <a:pPr marL="860425" lvl="1" indent="-273050">
              <a:spcBef>
                <a:spcPts val="0"/>
              </a:spcBef>
              <a:buClr>
                <a:schemeClr val="dk1"/>
              </a:buClr>
              <a:buSzPts val="1800"/>
              <a:tabLst>
                <a:tab pos="914400" algn="l"/>
              </a:tabLst>
              <a:defRPr/>
            </a:pPr>
            <a:r>
              <a:rPr lang="en-US" sz="1400" dirty="0">
                <a:solidFill>
                  <a:schemeClr val="dk1"/>
                </a:solidFill>
              </a:rPr>
              <a:t>Once implemented, policy will be updated – addressed on the next slide</a:t>
            </a:r>
          </a:p>
          <a:p>
            <a:pPr marL="341313" lvl="1" indent="-328613">
              <a:spcBef>
                <a:spcPts val="0"/>
              </a:spcBef>
              <a:buClr>
                <a:schemeClr val="dk1"/>
              </a:buClr>
              <a:buSzPts val="1800"/>
              <a:buFont typeface="Arial" panose="020B0604020202020204" pitchFamily="34" charset="0"/>
              <a:buChar char="•"/>
              <a:tabLst>
                <a:tab pos="914400" algn="l"/>
              </a:tabLst>
            </a:pPr>
            <a:r>
              <a:rPr lang="en-US" sz="1400" dirty="0">
                <a:solidFill>
                  <a:schemeClr val="dk1"/>
                </a:solidFill>
              </a:rPr>
              <a:t>Existing TM, plus pending OM capabilities:</a:t>
            </a:r>
          </a:p>
          <a:p>
            <a:pPr marL="860425" lvl="1" indent="-273050">
              <a:spcBef>
                <a:spcPts val="0"/>
              </a:spcBef>
              <a:buClr>
                <a:schemeClr val="dk1"/>
              </a:buClr>
              <a:buSzPts val="1800"/>
              <a:tabLst>
                <a:tab pos="914400" algn="l"/>
              </a:tabLst>
              <a:defRPr/>
            </a:pPr>
            <a:r>
              <a:rPr lang="en-US" sz="1400" dirty="0">
                <a:solidFill>
                  <a:schemeClr val="dk1"/>
                </a:solidFill>
              </a:rPr>
              <a:t>Promote compliance by increasing use of intuitive drop-downs</a:t>
            </a:r>
          </a:p>
          <a:p>
            <a:pPr marL="860425" lvl="1" indent="-273050">
              <a:spcBef>
                <a:spcPts val="0"/>
              </a:spcBef>
              <a:buClr>
                <a:schemeClr val="dk1"/>
              </a:buClr>
              <a:buSzPts val="1800"/>
              <a:tabLst>
                <a:tab pos="914400" algn="l"/>
              </a:tabLst>
              <a:defRPr/>
            </a:pPr>
            <a:r>
              <a:rPr lang="en-US" sz="1400" dirty="0">
                <a:solidFill>
                  <a:schemeClr val="dk1"/>
                </a:solidFill>
              </a:rPr>
              <a:t>Improve data integrity and analytics capabilities</a:t>
            </a:r>
          </a:p>
          <a:p>
            <a:pPr marL="860425" lvl="1" indent="-273050">
              <a:spcBef>
                <a:spcPts val="0"/>
              </a:spcBef>
              <a:buClr>
                <a:schemeClr val="dk1"/>
              </a:buClr>
              <a:buSzPts val="1800"/>
              <a:tabLst>
                <a:tab pos="914400" algn="l"/>
              </a:tabLst>
              <a:defRPr/>
            </a:pPr>
            <a:r>
              <a:rPr lang="en-US" sz="1400" dirty="0">
                <a:solidFill>
                  <a:schemeClr val="dk1"/>
                </a:solidFill>
              </a:rPr>
              <a:t>Support decision-making</a:t>
            </a:r>
          </a:p>
        </p:txBody>
      </p:sp>
      <p:sp>
        <p:nvSpPr>
          <p:cNvPr id="6" name="Rectangle 5">
            <a:extLst>
              <a:ext uri="{FF2B5EF4-FFF2-40B4-BE49-F238E27FC236}">
                <a16:creationId xmlns:a16="http://schemas.microsoft.com/office/drawing/2014/main" id="{E7823B52-393D-A1DC-5B1F-F4A69A9849CF}"/>
              </a:ext>
            </a:extLst>
          </p:cNvPr>
          <p:cNvSpPr/>
          <p:nvPr/>
        </p:nvSpPr>
        <p:spPr>
          <a:xfrm>
            <a:off x="372018" y="3755425"/>
            <a:ext cx="8771982" cy="1384995"/>
          </a:xfrm>
          <a:prstGeom prst="rect">
            <a:avLst/>
          </a:prstGeom>
          <a:solidFill>
            <a:srgbClr val="FFFFCC"/>
          </a:solidFill>
          <a:ln>
            <a:solidFill>
              <a:srgbClr val="333399"/>
            </a:solidFill>
          </a:ln>
        </p:spPr>
        <p:txBody>
          <a:bodyPr wrap="square" lIns="91440" tIns="45720" rIns="91440" bIns="45720" rtlCol="0" anchor="t">
            <a:spAutoFit/>
          </a:bodyPr>
          <a:lstStyle/>
          <a:p>
            <a:pPr marL="0" lvl="1"/>
            <a:r>
              <a:rPr lang="en-US" sz="1400" dirty="0">
                <a:solidFill>
                  <a:schemeClr val="dk1"/>
                </a:solidFill>
                <a:ea typeface="+mn-lt"/>
                <a:cs typeface="+mn-lt"/>
              </a:rPr>
              <a:t>*For details on this effort, attend the Electronic Systems Update sessions on June 14 at 12:30 and 2:00.</a:t>
            </a:r>
          </a:p>
          <a:p>
            <a:pPr marL="230188" indent="-230188" defTabSz="685800">
              <a:buClr>
                <a:schemeClr val="dk1"/>
              </a:buClr>
              <a:buSzPct val="129000"/>
              <a:buFont typeface="Arial" panose="020B0604020202020204" pitchFamily="34" charset="0"/>
              <a:buChar char="•"/>
            </a:pPr>
            <a:r>
              <a:rPr lang="en-US" sz="1400" dirty="0">
                <a:solidFill>
                  <a:schemeClr val="dk1"/>
                </a:solidFill>
              </a:rPr>
              <a:t>CHs use Access Online’s OM to enter Purchase Log information.  </a:t>
            </a:r>
            <a:endParaRPr lang="en-US" sz="1400" dirty="0">
              <a:solidFill>
                <a:schemeClr val="dk1"/>
              </a:solidFill>
              <a:cs typeface="Calibri"/>
            </a:endParaRPr>
          </a:p>
          <a:p>
            <a:pPr marL="230188" indent="-230188" defTabSz="685800">
              <a:buClr>
                <a:schemeClr val="dk1"/>
              </a:buClr>
              <a:buSzPct val="129000"/>
              <a:buFont typeface="Arial" panose="020B0604020202020204" pitchFamily="34" charset="0"/>
              <a:buChar char="•"/>
              <a:tabLst>
                <a:tab pos="914400" algn="l"/>
              </a:tabLst>
            </a:pPr>
            <a:r>
              <a:rPr lang="en-US" sz="1400" dirty="0">
                <a:solidFill>
                  <a:schemeClr val="dk1"/>
                </a:solidFill>
              </a:rPr>
              <a:t>CHs use TM to view vendor-provided transaction data, reconcile transactions, retain transaction-supporting data, and approve statements.  </a:t>
            </a:r>
            <a:endParaRPr lang="en-US" sz="1400" dirty="0">
              <a:solidFill>
                <a:schemeClr val="dk1"/>
              </a:solidFill>
              <a:cs typeface="Calibri"/>
            </a:endParaRPr>
          </a:p>
          <a:p>
            <a:pPr marL="230188" indent="-230188" defTabSz="685800">
              <a:buClr>
                <a:schemeClr val="dk1"/>
              </a:buClr>
              <a:buSzPct val="129000"/>
              <a:buFont typeface="Arial" panose="020B0604020202020204" pitchFamily="34" charset="0"/>
              <a:buChar char="•"/>
              <a:tabLst>
                <a:tab pos="914400" algn="l"/>
              </a:tabLst>
            </a:pPr>
            <a:r>
              <a:rPr lang="en-US" sz="1400" dirty="0">
                <a:solidFill>
                  <a:schemeClr val="dk1"/>
                </a:solidFill>
                <a:cs typeface="Calibri"/>
              </a:rPr>
              <a:t>OM and TM are configured to work in concert to ensure the monthly reconciliation process cannot be completed before each transaction is matched to an order.  </a:t>
            </a:r>
          </a:p>
        </p:txBody>
      </p:sp>
      <p:sp>
        <p:nvSpPr>
          <p:cNvPr id="7" name="TextBox 6">
            <a:extLst>
              <a:ext uri="{FF2B5EF4-FFF2-40B4-BE49-F238E27FC236}">
                <a16:creationId xmlns:a16="http://schemas.microsoft.com/office/drawing/2014/main" id="{6AF1ABAD-EC66-4837-B61A-5C79979D60F1}"/>
              </a:ext>
            </a:extLst>
          </p:cNvPr>
          <p:cNvSpPr txBox="1"/>
          <p:nvPr/>
        </p:nvSpPr>
        <p:spPr>
          <a:xfrm>
            <a:off x="8605205" y="4798556"/>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26</a:t>
            </a:fld>
            <a:endParaRPr lang="en-US" sz="1200" dirty="0">
              <a:solidFill>
                <a:schemeClr val="bg1">
                  <a:lumMod val="50000"/>
                </a:schemeClr>
              </a:solidFill>
            </a:endParaRPr>
          </a:p>
        </p:txBody>
      </p:sp>
    </p:spTree>
    <p:extLst>
      <p:ext uri="{BB962C8B-B14F-4D97-AF65-F5344CB8AC3E}">
        <p14:creationId xmlns:p14="http://schemas.microsoft.com/office/powerpoint/2010/main" val="4467361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61082-AE20-E97C-0049-967F978EF30C}"/>
              </a:ext>
            </a:extLst>
          </p:cNvPr>
          <p:cNvSpPr>
            <a:spLocks noGrp="1"/>
          </p:cNvSpPr>
          <p:nvPr>
            <p:ph type="title"/>
          </p:nvPr>
        </p:nvSpPr>
        <p:spPr>
          <a:xfrm>
            <a:off x="457200" y="-144129"/>
            <a:ext cx="8229600" cy="857250"/>
          </a:xfrm>
        </p:spPr>
        <p:txBody>
          <a:bodyPr/>
          <a:lstStyle/>
          <a:p>
            <a:r>
              <a:rPr lang="en-US" dirty="0"/>
              <a:t>Purchase Log Requirements*</a:t>
            </a:r>
          </a:p>
        </p:txBody>
      </p:sp>
      <p:sp>
        <p:nvSpPr>
          <p:cNvPr id="3" name="Content Placeholder 2">
            <a:extLst>
              <a:ext uri="{FF2B5EF4-FFF2-40B4-BE49-F238E27FC236}">
                <a16:creationId xmlns:a16="http://schemas.microsoft.com/office/drawing/2014/main" id="{7A606829-6E5E-A3C5-5C13-21EE9F10B1AB}"/>
              </a:ext>
            </a:extLst>
          </p:cNvPr>
          <p:cNvSpPr>
            <a:spLocks noGrp="1"/>
          </p:cNvSpPr>
          <p:nvPr>
            <p:ph idx="1"/>
          </p:nvPr>
        </p:nvSpPr>
        <p:spPr>
          <a:xfrm>
            <a:off x="457200" y="565967"/>
            <a:ext cx="8496677" cy="3172994"/>
          </a:xfrm>
        </p:spPr>
        <p:txBody>
          <a:bodyPr>
            <a:noAutofit/>
          </a:bodyPr>
          <a:lstStyle/>
          <a:p>
            <a:pPr marL="285750" lvl="1">
              <a:lnSpc>
                <a:spcPct val="125000"/>
              </a:lnSpc>
              <a:spcBef>
                <a:spcPts val="0"/>
              </a:spcBef>
              <a:buClr>
                <a:schemeClr val="dk1"/>
              </a:buClr>
              <a:buSzPts val="1800"/>
              <a:buFont typeface="Arial" panose="020B0604020202020204" pitchFamily="34" charset="0"/>
              <a:buChar char="•"/>
            </a:pPr>
            <a:r>
              <a:rPr lang="en-US" sz="1400" b="1" dirty="0">
                <a:solidFill>
                  <a:prstClr val="black"/>
                </a:solidFill>
              </a:rPr>
              <a:t>889:  </a:t>
            </a:r>
            <a:r>
              <a:rPr lang="en-US" sz="1400" dirty="0">
                <a:solidFill>
                  <a:prstClr val="black"/>
                </a:solidFill>
              </a:rPr>
              <a:t>CHs are required to </a:t>
            </a:r>
            <a:r>
              <a:rPr lang="en-US" sz="1400" u="sng" dirty="0">
                <a:solidFill>
                  <a:prstClr val="black"/>
                </a:solidFill>
              </a:rPr>
              <a:t>record specific 889 purchase log designations for </a:t>
            </a:r>
            <a:r>
              <a:rPr lang="en-US" sz="1400" b="1" u="sng" dirty="0">
                <a:solidFill>
                  <a:prstClr val="black"/>
                </a:solidFill>
              </a:rPr>
              <a:t>all</a:t>
            </a:r>
            <a:r>
              <a:rPr lang="en-US" sz="1400" u="sng" dirty="0">
                <a:solidFill>
                  <a:prstClr val="black"/>
                </a:solidFill>
              </a:rPr>
              <a:t> purchase card transactions</a:t>
            </a:r>
            <a:r>
              <a:rPr lang="en-US" sz="1400" dirty="0"/>
              <a:t>.</a:t>
            </a:r>
          </a:p>
          <a:p>
            <a:pPr lvl="1" indent="-273050" defTabSz="685800">
              <a:lnSpc>
                <a:spcPct val="125000"/>
              </a:lnSpc>
              <a:spcBef>
                <a:spcPts val="0"/>
              </a:spcBef>
              <a:buClr>
                <a:schemeClr val="dk1"/>
              </a:buClr>
              <a:buSzPts val="1800"/>
              <a:tabLst>
                <a:tab pos="914400" algn="l"/>
              </a:tabLst>
            </a:pPr>
            <a:r>
              <a:rPr lang="en-US" sz="1400" dirty="0">
                <a:solidFill>
                  <a:schemeClr val="dk1"/>
                </a:solidFill>
              </a:rPr>
              <a:t>Access Online data reveals significant compliance issues – see Backup slides for details.</a:t>
            </a:r>
          </a:p>
          <a:p>
            <a:pPr lvl="1" indent="-273050" defTabSz="685800">
              <a:lnSpc>
                <a:spcPct val="125000"/>
              </a:lnSpc>
              <a:spcBef>
                <a:spcPts val="0"/>
              </a:spcBef>
              <a:buClr>
                <a:schemeClr val="dk1"/>
              </a:buClr>
              <a:buSzPts val="1800"/>
              <a:tabLst>
                <a:tab pos="914400" algn="l"/>
              </a:tabLst>
            </a:pPr>
            <a:r>
              <a:rPr lang="en-US" sz="1400" dirty="0">
                <a:solidFill>
                  <a:schemeClr val="dk1"/>
                </a:solidFill>
              </a:rPr>
              <a:t>Recent Access Online TM and pending OM enhancements will be leveraged to improve data quality.</a:t>
            </a:r>
          </a:p>
          <a:p>
            <a:pPr marL="285750" lvl="1">
              <a:lnSpc>
                <a:spcPct val="125000"/>
              </a:lnSpc>
              <a:spcBef>
                <a:spcPts val="0"/>
              </a:spcBef>
              <a:buClr>
                <a:schemeClr val="dk1"/>
              </a:buClr>
              <a:buSzPts val="1800"/>
              <a:buFont typeface="Arial" panose="020B0604020202020204" pitchFamily="34" charset="0"/>
              <a:buChar char="•"/>
              <a:tabLst>
                <a:tab pos="914400" algn="l"/>
              </a:tabLst>
            </a:pPr>
            <a:r>
              <a:rPr lang="en-US" sz="1400" dirty="0">
                <a:solidFill>
                  <a:prstClr val="black"/>
                </a:solidFill>
              </a:rPr>
              <a:t>Applicable Policy: </a:t>
            </a:r>
          </a:p>
          <a:p>
            <a:pPr lvl="1" indent="-273050" defTabSz="685800">
              <a:lnSpc>
                <a:spcPct val="125000"/>
              </a:lnSpc>
              <a:spcBef>
                <a:spcPts val="0"/>
              </a:spcBef>
              <a:buClr>
                <a:schemeClr val="dk1"/>
              </a:buClr>
              <a:buSzPts val="1800"/>
              <a:tabLst>
                <a:tab pos="914400" algn="l"/>
              </a:tabLst>
            </a:pPr>
            <a:r>
              <a:rPr lang="en-US" sz="1400" dirty="0">
                <a:solidFill>
                  <a:schemeClr val="dk1"/>
                </a:solidFill>
              </a:rPr>
              <a:t>DPC memo “</a:t>
            </a:r>
            <a:r>
              <a:rPr lang="en-US" sz="1400" dirty="0">
                <a:solidFill>
                  <a:prstClr val="black"/>
                </a:solidFill>
              </a:rPr>
              <a:t>Recording Implementation of Section 889(a)(1)(B), Prohibition on Contracting with Entities Using Certain Telecommunications and Video Surveillance Services or Equipment, when using the Governmentwide Commercial Purchase Card,” 9/9/20 </a:t>
            </a:r>
            <a:r>
              <a:rPr lang="en-US" sz="1400" dirty="0">
                <a:solidFill>
                  <a:schemeClr val="dk1"/>
                </a:solidFill>
              </a:rPr>
              <a:t>required 889 purchase log text entry using allowable designations.</a:t>
            </a:r>
          </a:p>
          <a:p>
            <a:pPr lvl="1" indent="-273050" defTabSz="685800">
              <a:lnSpc>
                <a:spcPct val="125000"/>
              </a:lnSpc>
              <a:spcBef>
                <a:spcPts val="0"/>
              </a:spcBef>
              <a:buClr>
                <a:schemeClr val="dk1"/>
              </a:buClr>
              <a:buSzPts val="1800"/>
              <a:tabLst>
                <a:tab pos="914400" algn="l"/>
              </a:tabLst>
            </a:pPr>
            <a:r>
              <a:rPr lang="en-US" sz="1400" dirty="0">
                <a:solidFill>
                  <a:schemeClr val="dk1"/>
                </a:solidFill>
              </a:rPr>
              <a:t>DPC memo “Governmentwide Commercial Purchase Card Guidance Related to Recording 889 Designation and Emergency-type Operation Values (GPC 2022-02),” 6/29/22 requires ETO and 889 purchase log entries using drop-down picklists for all transactions in TM.  </a:t>
            </a:r>
          </a:p>
          <a:p>
            <a:pPr lvl="1" indent="-273050" defTabSz="685800">
              <a:lnSpc>
                <a:spcPct val="125000"/>
              </a:lnSpc>
              <a:spcBef>
                <a:spcPts val="0"/>
              </a:spcBef>
              <a:buClr>
                <a:schemeClr val="dk1"/>
              </a:buClr>
              <a:buSzPts val="1800"/>
              <a:tabLst>
                <a:tab pos="914400" algn="l"/>
              </a:tabLst>
            </a:pPr>
            <a:r>
              <a:rPr lang="en-US" sz="1400" dirty="0">
                <a:solidFill>
                  <a:schemeClr val="dk1"/>
                </a:solidFill>
              </a:rPr>
              <a:t>Until CI 225 is implemented, CHs will continue to use 889 text entries in OM.</a:t>
            </a:r>
          </a:p>
          <a:p>
            <a:pPr marL="469900" lvl="1" indent="0" defTabSz="685800">
              <a:spcBef>
                <a:spcPts val="400"/>
              </a:spcBef>
              <a:spcAft>
                <a:spcPts val="200"/>
              </a:spcAft>
              <a:buClr>
                <a:schemeClr val="dk1"/>
              </a:buClr>
              <a:buSzPts val="1800"/>
              <a:buNone/>
              <a:tabLst>
                <a:tab pos="914400" algn="l"/>
              </a:tabLst>
            </a:pPr>
            <a:endParaRPr lang="en-US" sz="1400" dirty="0">
              <a:solidFill>
                <a:schemeClr val="dk1"/>
              </a:solidFill>
            </a:endParaRPr>
          </a:p>
          <a:p>
            <a:pPr marL="469900" lvl="1" indent="0" defTabSz="685800">
              <a:spcBef>
                <a:spcPts val="400"/>
              </a:spcBef>
              <a:spcAft>
                <a:spcPts val="200"/>
              </a:spcAft>
              <a:buClr>
                <a:schemeClr val="dk1"/>
              </a:buClr>
              <a:buSzPts val="1800"/>
              <a:buNone/>
              <a:tabLst>
                <a:tab pos="914400" algn="l"/>
              </a:tabLst>
            </a:pPr>
            <a:endParaRPr lang="en-US" sz="1400" dirty="0">
              <a:solidFill>
                <a:schemeClr val="dk1"/>
              </a:solidFill>
            </a:endParaRPr>
          </a:p>
          <a:p>
            <a:pPr lvl="1" indent="-273050" defTabSz="685800">
              <a:spcBef>
                <a:spcPts val="400"/>
              </a:spcBef>
              <a:spcAft>
                <a:spcPts val="200"/>
              </a:spcAft>
              <a:buClr>
                <a:schemeClr val="dk1"/>
              </a:buClr>
              <a:buSzPts val="1800"/>
              <a:tabLst>
                <a:tab pos="914400" algn="l"/>
              </a:tabLst>
            </a:pPr>
            <a:endParaRPr lang="en-US" sz="1400" dirty="0">
              <a:solidFill>
                <a:schemeClr val="dk1"/>
              </a:solidFill>
            </a:endParaRPr>
          </a:p>
          <a:p>
            <a:pPr lvl="1" indent="-273050" defTabSz="685800">
              <a:spcBef>
                <a:spcPts val="400"/>
              </a:spcBef>
              <a:spcAft>
                <a:spcPts val="200"/>
              </a:spcAft>
              <a:buClr>
                <a:schemeClr val="dk1"/>
              </a:buClr>
              <a:buSzPts val="1800"/>
              <a:tabLst>
                <a:tab pos="914400" algn="l"/>
              </a:tabLst>
            </a:pPr>
            <a:endParaRPr lang="en-US" sz="1400" dirty="0">
              <a:solidFill>
                <a:schemeClr val="dk1"/>
              </a:solidFill>
            </a:endParaRPr>
          </a:p>
        </p:txBody>
      </p:sp>
      <p:sp>
        <p:nvSpPr>
          <p:cNvPr id="6" name="TextBox 5">
            <a:extLst>
              <a:ext uri="{FF2B5EF4-FFF2-40B4-BE49-F238E27FC236}">
                <a16:creationId xmlns:a16="http://schemas.microsoft.com/office/drawing/2014/main" id="{688BDC97-8638-4421-AC0E-E6536B9BBDA6}"/>
              </a:ext>
            </a:extLst>
          </p:cNvPr>
          <p:cNvSpPr txBox="1"/>
          <p:nvPr/>
        </p:nvSpPr>
        <p:spPr>
          <a:xfrm>
            <a:off x="8629941" y="4866501"/>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27</a:t>
            </a:fld>
            <a:endParaRPr lang="en-US" sz="1200" dirty="0">
              <a:solidFill>
                <a:schemeClr val="bg1">
                  <a:lumMod val="50000"/>
                </a:schemeClr>
              </a:solidFill>
            </a:endParaRPr>
          </a:p>
        </p:txBody>
      </p:sp>
      <p:sp>
        <p:nvSpPr>
          <p:cNvPr id="7" name="Rectangle 6">
            <a:extLst>
              <a:ext uri="{FF2B5EF4-FFF2-40B4-BE49-F238E27FC236}">
                <a16:creationId xmlns:a16="http://schemas.microsoft.com/office/drawing/2014/main" id="{1BE16F0C-118B-926C-48A3-A6F7F8B47855}"/>
              </a:ext>
            </a:extLst>
          </p:cNvPr>
          <p:cNvSpPr/>
          <p:nvPr/>
        </p:nvSpPr>
        <p:spPr>
          <a:xfrm>
            <a:off x="384120" y="3928523"/>
            <a:ext cx="8735925" cy="1200329"/>
          </a:xfrm>
          <a:prstGeom prst="rect">
            <a:avLst/>
          </a:prstGeom>
          <a:solidFill>
            <a:srgbClr val="FFFFCC"/>
          </a:solidFill>
          <a:ln>
            <a:solidFill>
              <a:schemeClr val="accent2"/>
            </a:solidFill>
          </a:ln>
        </p:spPr>
        <p:txBody>
          <a:bodyPr wrap="square" rtlCol="0">
            <a:spAutoFit/>
          </a:bodyPr>
          <a:lstStyle/>
          <a:p>
            <a:r>
              <a:rPr lang="en-US" sz="1200" dirty="0">
                <a:solidFill>
                  <a:schemeClr val="dk1"/>
                </a:solidFill>
              </a:rPr>
              <a:t>*This slide and the next address only compliance with 889 GPC purchase log policy requirements, as this is readily available data (displayed in </a:t>
            </a:r>
            <a:r>
              <a:rPr lang="en-US" sz="1200" dirty="0"/>
              <a:t>Backup slides 92 and 93).  For </a:t>
            </a:r>
            <a:r>
              <a:rPr lang="en-US" sz="1200" dirty="0">
                <a:solidFill>
                  <a:schemeClr val="dk1"/>
                </a:solidFill>
              </a:rPr>
              <a:t>compliance with Section 889(a)(1) requirements, see FAR 4.21, DPC memos “GPC Guidance related to Implementation of the Section 889(a)(1)(B) Prohibition on Contracting with Entities Using Certain Telecommunications and Video Surveillance Services or Equipment,” 8/11/20 and </a:t>
            </a:r>
            <a:r>
              <a:rPr lang="en-US" sz="1200" dirty="0">
                <a:solidFill>
                  <a:prstClr val="black"/>
                </a:solidFill>
              </a:rPr>
              <a:t>“Recording Implementation of Section 889(a)(1)(B), Prohibition on Contracting with Entities Using Certain Telecommunications and Video Surveillance Services or Equipment, when using the Governmentwide Commercial Purchase Card,” 9/9/20,” </a:t>
            </a:r>
            <a:r>
              <a:rPr lang="en-US" sz="1200" dirty="0">
                <a:solidFill>
                  <a:schemeClr val="dk1"/>
                </a:solidFill>
              </a:rPr>
              <a:t>and Backup slides. </a:t>
            </a:r>
          </a:p>
        </p:txBody>
      </p:sp>
      <p:sp>
        <p:nvSpPr>
          <p:cNvPr id="8" name="TextBox 7">
            <a:extLst>
              <a:ext uri="{FF2B5EF4-FFF2-40B4-BE49-F238E27FC236}">
                <a16:creationId xmlns:a16="http://schemas.microsoft.com/office/drawing/2014/main" id="{6AF1ABAD-EC66-4837-B61A-5C79979D60F1}"/>
              </a:ext>
            </a:extLst>
          </p:cNvPr>
          <p:cNvSpPr txBox="1"/>
          <p:nvPr/>
        </p:nvSpPr>
        <p:spPr>
          <a:xfrm>
            <a:off x="8605205" y="4798556"/>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27</a:t>
            </a:fld>
            <a:endParaRPr lang="en-US" sz="1200" dirty="0">
              <a:solidFill>
                <a:schemeClr val="bg1">
                  <a:lumMod val="50000"/>
                </a:schemeClr>
              </a:solidFill>
            </a:endParaRPr>
          </a:p>
        </p:txBody>
      </p:sp>
    </p:spTree>
    <p:extLst>
      <p:ext uri="{BB962C8B-B14F-4D97-AF65-F5344CB8AC3E}">
        <p14:creationId xmlns:p14="http://schemas.microsoft.com/office/powerpoint/2010/main" val="9558480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61082-AE20-E97C-0049-967F978EF30C}"/>
              </a:ext>
            </a:extLst>
          </p:cNvPr>
          <p:cNvSpPr>
            <a:spLocks noGrp="1"/>
          </p:cNvSpPr>
          <p:nvPr>
            <p:ph type="title"/>
          </p:nvPr>
        </p:nvSpPr>
        <p:spPr>
          <a:xfrm>
            <a:off x="457200" y="-144129"/>
            <a:ext cx="8229600" cy="857250"/>
          </a:xfrm>
        </p:spPr>
        <p:txBody>
          <a:bodyPr/>
          <a:lstStyle/>
          <a:p>
            <a:r>
              <a:rPr lang="en-US" dirty="0"/>
              <a:t>Purchase Log Requirements, Cont.</a:t>
            </a:r>
          </a:p>
        </p:txBody>
      </p:sp>
      <p:sp>
        <p:nvSpPr>
          <p:cNvPr id="3" name="Content Placeholder 2">
            <a:extLst>
              <a:ext uri="{FF2B5EF4-FFF2-40B4-BE49-F238E27FC236}">
                <a16:creationId xmlns:a16="http://schemas.microsoft.com/office/drawing/2014/main" id="{7A606829-6E5E-A3C5-5C13-21EE9F10B1AB}"/>
              </a:ext>
            </a:extLst>
          </p:cNvPr>
          <p:cNvSpPr>
            <a:spLocks noGrp="1"/>
          </p:cNvSpPr>
          <p:nvPr>
            <p:ph idx="1"/>
          </p:nvPr>
        </p:nvSpPr>
        <p:spPr>
          <a:xfrm>
            <a:off x="457200" y="546612"/>
            <a:ext cx="8496677" cy="3308597"/>
          </a:xfrm>
        </p:spPr>
        <p:txBody>
          <a:bodyPr>
            <a:noAutofit/>
          </a:bodyPr>
          <a:lstStyle/>
          <a:p>
            <a:pPr marL="285750" marR="0" lvl="1" fontAlgn="auto">
              <a:lnSpc>
                <a:spcPct val="125000"/>
              </a:lnSpc>
              <a:spcBef>
                <a:spcPts val="0"/>
              </a:spcBef>
              <a:buClr>
                <a:schemeClr val="dk1"/>
              </a:buClr>
              <a:buSzPts val="1800"/>
              <a:buFont typeface="Arial" panose="020B0604020202020204" pitchFamily="34" charset="0"/>
              <a:buChar char="•"/>
              <a:tabLst/>
              <a:defRPr/>
            </a:pPr>
            <a:r>
              <a:rPr lang="en-US" sz="1400" b="1" dirty="0">
                <a:solidFill>
                  <a:prstClr val="black"/>
                </a:solidFill>
              </a:rPr>
              <a:t>ETO:  </a:t>
            </a:r>
            <a:r>
              <a:rPr lang="en-US" sz="1400" dirty="0">
                <a:solidFill>
                  <a:prstClr val="black"/>
                </a:solidFill>
              </a:rPr>
              <a:t>CHs are required to enter a purchase log entry for: </a:t>
            </a:r>
          </a:p>
          <a:p>
            <a:pPr marR="0" lvl="1" indent="-273050" defTabSz="685800" fontAlgn="auto">
              <a:lnSpc>
                <a:spcPct val="125000"/>
              </a:lnSpc>
              <a:spcBef>
                <a:spcPts val="0"/>
              </a:spcBef>
              <a:buClr>
                <a:schemeClr val="dk1"/>
              </a:buClr>
              <a:buSzPts val="1800"/>
              <a:tabLst>
                <a:tab pos="914400" algn="l"/>
              </a:tabLst>
              <a:defRPr/>
            </a:pPr>
            <a:r>
              <a:rPr lang="en-US" sz="1400" u="sng" dirty="0">
                <a:solidFill>
                  <a:schemeClr val="dk1"/>
                </a:solidFill>
              </a:rPr>
              <a:t>All ETO transactions, when a National Interest Action Code exists</a:t>
            </a:r>
            <a:endParaRPr lang="en-US" sz="1400" dirty="0">
              <a:solidFill>
                <a:schemeClr val="dk1"/>
              </a:solidFill>
            </a:endParaRPr>
          </a:p>
          <a:p>
            <a:pPr lvl="1" indent="-273050" defTabSz="685800">
              <a:lnSpc>
                <a:spcPct val="125000"/>
              </a:lnSpc>
              <a:spcBef>
                <a:spcPts val="0"/>
              </a:spcBef>
              <a:buClr>
                <a:schemeClr val="dk1"/>
              </a:buClr>
              <a:buSzPts val="1800"/>
              <a:tabLst>
                <a:tab pos="914400" algn="l"/>
              </a:tabLst>
              <a:defRPr/>
            </a:pPr>
            <a:r>
              <a:rPr lang="en-US" sz="1400" u="sng" dirty="0">
                <a:solidFill>
                  <a:schemeClr val="dk1"/>
                </a:solidFill>
              </a:rPr>
              <a:t>All transactions made in TM</a:t>
            </a:r>
            <a:r>
              <a:rPr lang="en-US" sz="1400" dirty="0">
                <a:solidFill>
                  <a:schemeClr val="dk1"/>
                </a:solidFill>
              </a:rPr>
              <a:t>, using drop-down capabilities</a:t>
            </a:r>
          </a:p>
          <a:p>
            <a:pPr lvl="1" indent="-273050" defTabSz="685800">
              <a:lnSpc>
                <a:spcPct val="125000"/>
              </a:lnSpc>
              <a:spcBef>
                <a:spcPts val="0"/>
              </a:spcBef>
              <a:buClr>
                <a:schemeClr val="dk1"/>
              </a:buClr>
              <a:buSzPts val="1800"/>
              <a:tabLst>
                <a:tab pos="914400" algn="l"/>
              </a:tabLst>
              <a:defRPr/>
            </a:pPr>
            <a:r>
              <a:rPr lang="en-US" sz="1400" dirty="0">
                <a:solidFill>
                  <a:schemeClr val="dk1"/>
                </a:solidFill>
              </a:rPr>
              <a:t>Once OM enhancement is fully enabled, policy to be updated to require CHs to select an ETO purchase log entry </a:t>
            </a:r>
            <a:r>
              <a:rPr lang="en-US" sz="1400" dirty="0">
                <a:solidFill>
                  <a:prstClr val="black"/>
                </a:solidFill>
              </a:rPr>
              <a:t>from drop-down picklists for </a:t>
            </a:r>
            <a:r>
              <a:rPr lang="en-US" sz="1400" b="1" u="sng" dirty="0">
                <a:solidFill>
                  <a:prstClr val="black"/>
                </a:solidFill>
              </a:rPr>
              <a:t>all</a:t>
            </a:r>
            <a:r>
              <a:rPr lang="en-US" sz="1400" b="1" dirty="0">
                <a:solidFill>
                  <a:prstClr val="black"/>
                </a:solidFill>
              </a:rPr>
              <a:t> </a:t>
            </a:r>
            <a:r>
              <a:rPr lang="en-US" sz="1400" dirty="0">
                <a:solidFill>
                  <a:prstClr val="black"/>
                </a:solidFill>
              </a:rPr>
              <a:t>purchase card transactions</a:t>
            </a:r>
            <a:endParaRPr lang="en-US" sz="1400" dirty="0">
              <a:solidFill>
                <a:schemeClr val="dk1"/>
              </a:solidFill>
            </a:endParaRPr>
          </a:p>
          <a:p>
            <a:pPr marL="285750" lvl="1">
              <a:lnSpc>
                <a:spcPct val="125000"/>
              </a:lnSpc>
              <a:spcBef>
                <a:spcPts val="0"/>
              </a:spcBef>
              <a:buClr>
                <a:schemeClr val="dk1"/>
              </a:buClr>
              <a:buSzPts val="1800"/>
              <a:buFont typeface="Arial" panose="020B0604020202020204" pitchFamily="34" charset="0"/>
              <a:buChar char="•"/>
              <a:tabLst>
                <a:tab pos="914400" algn="l"/>
              </a:tabLst>
            </a:pPr>
            <a:r>
              <a:rPr lang="en-US" sz="1400" dirty="0">
                <a:solidFill>
                  <a:prstClr val="black"/>
                </a:solidFill>
              </a:rPr>
              <a:t>Applicable Policy: </a:t>
            </a:r>
          </a:p>
          <a:p>
            <a:pPr lvl="1" indent="-273050" defTabSz="685800">
              <a:lnSpc>
                <a:spcPct val="125000"/>
              </a:lnSpc>
              <a:spcBef>
                <a:spcPts val="0"/>
              </a:spcBef>
              <a:buClr>
                <a:schemeClr val="dk1"/>
              </a:buClr>
              <a:buSzPts val="1800"/>
              <a:tabLst>
                <a:tab pos="914400" algn="l"/>
              </a:tabLst>
              <a:defRPr/>
            </a:pPr>
            <a:r>
              <a:rPr lang="en-US" sz="1400" dirty="0">
                <a:solidFill>
                  <a:schemeClr val="dk1"/>
                </a:solidFill>
              </a:rPr>
              <a:t>”</a:t>
            </a:r>
            <a:r>
              <a:rPr lang="en-US" sz="1400" dirty="0">
                <a:solidFill>
                  <a:prstClr val="black"/>
                </a:solidFill>
              </a:rPr>
              <a:t>Governmentwide Commercial Purchase Card Guidance Related to Recording 889 Designation and Emergency-type Operation Values (GPC 2022-02),” 6/29/22</a:t>
            </a:r>
          </a:p>
          <a:p>
            <a:pPr lvl="1" indent="-273050" defTabSz="685800">
              <a:lnSpc>
                <a:spcPct val="125000"/>
              </a:lnSpc>
              <a:spcBef>
                <a:spcPts val="0"/>
              </a:spcBef>
              <a:buClr>
                <a:schemeClr val="dk1"/>
              </a:buClr>
              <a:buSzPts val="1800"/>
              <a:tabLst>
                <a:tab pos="914400" algn="l"/>
              </a:tabLst>
              <a:defRPr/>
            </a:pPr>
            <a:r>
              <a:rPr lang="en-US" sz="1400" dirty="0">
                <a:solidFill>
                  <a:prstClr val="black"/>
                </a:solidFill>
              </a:rPr>
              <a:t>“Governmentwide Commercial Purchase Card Guidance Related to Recording Transactions involving National Interest Action Codes and Emergency Acquisition Authorities (GPC 2021-1),” 12/9/20</a:t>
            </a:r>
          </a:p>
          <a:p>
            <a:pPr lvl="1" indent="-273050" defTabSz="685800">
              <a:lnSpc>
                <a:spcPct val="125000"/>
              </a:lnSpc>
              <a:spcBef>
                <a:spcPts val="0"/>
              </a:spcBef>
              <a:buClr>
                <a:schemeClr val="dk1"/>
              </a:buClr>
              <a:buSzPts val="1800"/>
              <a:tabLst>
                <a:tab pos="914400" algn="l"/>
              </a:tabLst>
              <a:defRPr/>
            </a:pPr>
            <a:r>
              <a:rPr lang="en-US" sz="1400" dirty="0">
                <a:solidFill>
                  <a:prstClr val="black"/>
                </a:solidFill>
              </a:rPr>
              <a:t>“Department of Defense SmartPay® 3 Government-wide Commercial Purchase Card Guidance for the Coronavirus Disease 2019 (COVID-19,)” 4/2/20</a:t>
            </a:r>
            <a:endParaRPr lang="en-US" sz="1400" dirty="0">
              <a:solidFill>
                <a:schemeClr val="dk1"/>
              </a:solidFill>
            </a:endParaRPr>
          </a:p>
          <a:p>
            <a:pPr indent="-273050" defTabSz="685800">
              <a:lnSpc>
                <a:spcPct val="125000"/>
              </a:lnSpc>
              <a:spcBef>
                <a:spcPts val="0"/>
              </a:spcBef>
              <a:buClr>
                <a:schemeClr val="dk1"/>
              </a:buClr>
              <a:buSzPts val="1800"/>
              <a:tabLst>
                <a:tab pos="914400" algn="l"/>
              </a:tabLst>
              <a:defRPr/>
            </a:pPr>
            <a:r>
              <a:rPr lang="en-US" sz="1400" b="1" dirty="0">
                <a:solidFill>
                  <a:prstClr val="black"/>
                </a:solidFill>
              </a:rPr>
              <a:t>Recommendations for 889 and ETO: </a:t>
            </a:r>
          </a:p>
          <a:p>
            <a:pPr lvl="1" indent="-273050" defTabSz="685800">
              <a:lnSpc>
                <a:spcPct val="125000"/>
              </a:lnSpc>
              <a:spcBef>
                <a:spcPts val="0"/>
              </a:spcBef>
              <a:buClr>
                <a:schemeClr val="dk1"/>
              </a:buClr>
              <a:buSzPts val="1800"/>
              <a:tabLst>
                <a:tab pos="914400" algn="l"/>
              </a:tabLst>
              <a:defRPr/>
            </a:pPr>
            <a:r>
              <a:rPr lang="en-US" sz="1400" dirty="0">
                <a:solidFill>
                  <a:prstClr val="black"/>
                </a:solidFill>
              </a:rPr>
              <a:t>Approving/Billing Officials (A/BOs) must validate sufficiency of purchase log entries when reconciling</a:t>
            </a:r>
          </a:p>
          <a:p>
            <a:pPr lvl="1" indent="-273050" defTabSz="685800">
              <a:lnSpc>
                <a:spcPct val="125000"/>
              </a:lnSpc>
              <a:spcBef>
                <a:spcPts val="0"/>
              </a:spcBef>
              <a:buClr>
                <a:schemeClr val="dk1"/>
              </a:buClr>
              <a:buSzPts val="1800"/>
              <a:tabLst>
                <a:tab pos="914400" algn="l"/>
              </a:tabLst>
              <a:defRPr/>
            </a:pPr>
            <a:r>
              <a:rPr lang="en-US" sz="1400" dirty="0">
                <a:solidFill>
                  <a:prstClr val="black"/>
                </a:solidFill>
              </a:rPr>
              <a:t>A/BOs and A/OPCs must monitor during DM case dispositions</a:t>
            </a:r>
          </a:p>
        </p:txBody>
      </p:sp>
    </p:spTree>
    <p:extLst>
      <p:ext uri="{BB962C8B-B14F-4D97-AF65-F5344CB8AC3E}">
        <p14:creationId xmlns:p14="http://schemas.microsoft.com/office/powerpoint/2010/main" val="28631704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19439-AAAD-DC69-87F4-5D8417467B3B}"/>
              </a:ext>
            </a:extLst>
          </p:cNvPr>
          <p:cNvSpPr>
            <a:spLocks noGrp="1"/>
          </p:cNvSpPr>
          <p:nvPr>
            <p:ph type="title"/>
          </p:nvPr>
        </p:nvSpPr>
        <p:spPr>
          <a:xfrm>
            <a:off x="457200" y="6195"/>
            <a:ext cx="8229600" cy="857250"/>
          </a:xfrm>
        </p:spPr>
        <p:txBody>
          <a:bodyPr/>
          <a:lstStyle/>
          <a:p>
            <a:r>
              <a:rPr lang="en-US" dirty="0">
                <a:ea typeface="+mj-lt"/>
                <a:cs typeface="+mj-lt"/>
              </a:rPr>
              <a:t>GPC Advana Dashboard/Reporting</a:t>
            </a:r>
            <a:endParaRPr lang="en-US" dirty="0"/>
          </a:p>
        </p:txBody>
      </p:sp>
      <p:sp>
        <p:nvSpPr>
          <p:cNvPr id="4" name="TextBox 3">
            <a:extLst>
              <a:ext uri="{FF2B5EF4-FFF2-40B4-BE49-F238E27FC236}">
                <a16:creationId xmlns:a16="http://schemas.microsoft.com/office/drawing/2014/main" id="{B04EEB62-B928-B779-B17D-42856D0E7CB4}"/>
              </a:ext>
            </a:extLst>
          </p:cNvPr>
          <p:cNvSpPr txBox="1"/>
          <p:nvPr/>
        </p:nvSpPr>
        <p:spPr>
          <a:xfrm>
            <a:off x="568618" y="837737"/>
            <a:ext cx="8390965" cy="3573351"/>
          </a:xfrm>
          <a:prstGeom prst="rect">
            <a:avLst/>
          </a:prstGeom>
          <a:noFill/>
        </p:spPr>
        <p:txBody>
          <a:bodyPr wrap="square" lIns="91440" tIns="45720" rIns="91440" bIns="45720" rtlCol="0" anchor="t">
            <a:spAutoFit/>
          </a:bodyPr>
          <a:lstStyle/>
          <a:p>
            <a:pPr marL="346075" lvl="1" indent="-330200">
              <a:lnSpc>
                <a:spcPct val="125000"/>
              </a:lnSpc>
              <a:buClr>
                <a:schemeClr val="dk1"/>
              </a:buClr>
              <a:buSzPts val="1800"/>
              <a:buFont typeface="Arial"/>
              <a:buChar char="•"/>
            </a:pPr>
            <a:r>
              <a:rPr lang="en-US" sz="1400" dirty="0">
                <a:cs typeface="Arial" panose="020B0604020202020204" pitchFamily="34" charset="0"/>
              </a:rPr>
              <a:t>With the impending move from the Procurement Business Intelligence Service (PBIS), CeB’s procurement data warehousing and reporting tool, to Advancing Analytics (Advana), CeB saw an opportunity to create the GPC Advana Dashboard/Reporting WG to benefit GPC Component programs and CeB.  The WG’s objective is to utilize GPC data in Advana to develop dashboard and reporting capabilities to increase strategic and operational oversight and optimize program performance.  </a:t>
            </a:r>
          </a:p>
          <a:p>
            <a:pPr marL="346075" lvl="1" indent="-330200">
              <a:lnSpc>
                <a:spcPct val="125000"/>
              </a:lnSpc>
              <a:buClr>
                <a:schemeClr val="dk1"/>
              </a:buClr>
              <a:buSzPts val="1800"/>
              <a:buFont typeface="Arial"/>
              <a:buChar char="•"/>
            </a:pPr>
            <a:r>
              <a:rPr lang="en-US" sz="1400" dirty="0">
                <a:cs typeface="Arial" panose="020B0604020202020204" pitchFamily="34" charset="0"/>
              </a:rPr>
              <a:t>The WG is surveying current General Services Administration (GSA) and Bank Team capabilities, including: </a:t>
            </a:r>
          </a:p>
          <a:p>
            <a:pPr marL="860425" lvl="1" indent="-273050">
              <a:lnSpc>
                <a:spcPct val="125000"/>
              </a:lnSpc>
              <a:buClr>
                <a:schemeClr val="dk1"/>
              </a:buClr>
              <a:buSzPts val="1800"/>
              <a:buFont typeface="Arial"/>
              <a:buChar char="–"/>
              <a:tabLst>
                <a:tab pos="914400" algn="l"/>
              </a:tabLst>
            </a:pPr>
            <a:r>
              <a:rPr lang="en-US" sz="1400" dirty="0">
                <a:solidFill>
                  <a:schemeClr val="dk1"/>
                </a:solidFill>
              </a:rPr>
              <a:t>GSA SmartPay Data Warehouse dashboard:  </a:t>
            </a:r>
            <a:r>
              <a:rPr lang="en-US" sz="1400" dirty="0">
                <a:solidFill>
                  <a:schemeClr val="accent4">
                    <a:lumMod val="75000"/>
                  </a:schemeClr>
                </a:solidFill>
                <a:hlinkClick r:id="rId3">
                  <a:extLst>
                    <a:ext uri="{A12FA001-AC4F-418D-AE19-62706E023703}">
                      <ahyp:hlinkClr xmlns:ahyp="http://schemas.microsoft.com/office/drawing/2018/hyperlinkcolor" val="tx"/>
                    </a:ext>
                  </a:extLst>
                </a:hlinkClick>
              </a:rPr>
              <a:t>https://spdatawarehouse.gsa.gov</a:t>
            </a:r>
            <a:endParaRPr lang="en-US" sz="1400" dirty="0">
              <a:solidFill>
                <a:schemeClr val="accent4">
                  <a:lumMod val="75000"/>
                </a:schemeClr>
              </a:solidFill>
            </a:endParaRPr>
          </a:p>
          <a:p>
            <a:pPr marL="860425" lvl="1" indent="-273050">
              <a:lnSpc>
                <a:spcPct val="125000"/>
              </a:lnSpc>
              <a:buClr>
                <a:schemeClr val="dk1"/>
              </a:buClr>
              <a:buSzPts val="1800"/>
              <a:buFont typeface="Arial"/>
              <a:buChar char="–"/>
              <a:tabLst>
                <a:tab pos="914400" algn="l"/>
              </a:tabLst>
            </a:pPr>
            <a:r>
              <a:rPr lang="en-US" sz="1400" dirty="0">
                <a:solidFill>
                  <a:schemeClr val="dk1"/>
                </a:solidFill>
              </a:rPr>
              <a:t>GSA Program Statistics:  </a:t>
            </a:r>
            <a:r>
              <a:rPr lang="en-US" sz="1400" dirty="0">
                <a:solidFill>
                  <a:schemeClr val="accent4">
                    <a:lumMod val="75000"/>
                  </a:schemeClr>
                </a:solidFill>
                <a:hlinkClick r:id="rId4">
                  <a:extLst>
                    <a:ext uri="{A12FA001-AC4F-418D-AE19-62706E023703}">
                      <ahyp:hlinkClr xmlns:ahyp="http://schemas.microsoft.com/office/drawing/2018/hyperlinkcolor" val="tx"/>
                    </a:ext>
                  </a:extLst>
                </a:hlinkClick>
              </a:rPr>
              <a:t>https://smartpay.gsa.gov/content/program-statistics-overview</a:t>
            </a:r>
            <a:endParaRPr lang="en-US" sz="1400" dirty="0">
              <a:solidFill>
                <a:schemeClr val="accent4">
                  <a:lumMod val="75000"/>
                </a:schemeClr>
              </a:solidFill>
            </a:endParaRPr>
          </a:p>
          <a:p>
            <a:pPr marL="860425" lvl="1" indent="-273050">
              <a:lnSpc>
                <a:spcPct val="125000"/>
              </a:lnSpc>
              <a:buClr>
                <a:schemeClr val="dk1"/>
              </a:buClr>
              <a:buSzPts val="1800"/>
              <a:buFont typeface="Arial"/>
              <a:buChar char="–"/>
              <a:tabLst>
                <a:tab pos="914400" algn="l"/>
              </a:tabLst>
            </a:pPr>
            <a:r>
              <a:rPr lang="en-US" sz="1400" dirty="0">
                <a:solidFill>
                  <a:schemeClr val="dk1"/>
                </a:solidFill>
              </a:rPr>
              <a:t>G</a:t>
            </a:r>
            <a:r>
              <a:rPr lang="en-US" sz="1400" dirty="0"/>
              <a:t>SA Statistics/Dashboard:  </a:t>
            </a:r>
            <a:r>
              <a:rPr lang="en-US" sz="1400" dirty="0">
                <a:solidFill>
                  <a:schemeClr val="accent4">
                    <a:lumMod val="75000"/>
                  </a:schemeClr>
                </a:solidFill>
                <a:hlinkClick r:id="rId5">
                  <a:extLst>
                    <a:ext uri="{A12FA001-AC4F-418D-AE19-62706E023703}">
                      <ahyp:hlinkClr xmlns:ahyp="http://schemas.microsoft.com/office/drawing/2018/hyperlinkcolor" val="tx"/>
                    </a:ext>
                  </a:extLst>
                </a:hlinkClick>
              </a:rPr>
              <a:t>https://smartpay.gsa.gov/sites/default/files/StatsTool_FY21_M11_v1_EXTERNAL_4.xlsx</a:t>
            </a:r>
            <a:endParaRPr lang="en-US" sz="1400" dirty="0">
              <a:solidFill>
                <a:schemeClr val="accent4">
                  <a:lumMod val="75000"/>
                </a:schemeClr>
              </a:solidFill>
            </a:endParaRPr>
          </a:p>
          <a:p>
            <a:pPr marL="860425" lvl="1" indent="-273050">
              <a:lnSpc>
                <a:spcPct val="125000"/>
              </a:lnSpc>
              <a:buClr>
                <a:schemeClr val="dk1"/>
              </a:buClr>
              <a:buSzPts val="1800"/>
              <a:buFont typeface="Arial"/>
              <a:buChar char="–"/>
              <a:tabLst>
                <a:tab pos="914400" algn="l"/>
              </a:tabLst>
            </a:pPr>
            <a:r>
              <a:rPr lang="en-US" sz="1400" dirty="0">
                <a:solidFill>
                  <a:schemeClr val="dk1"/>
                </a:solidFill>
              </a:rPr>
              <a:t>U.S. Bank’s Access Online Data </a:t>
            </a:r>
            <a:r>
              <a:rPr lang="en-US" sz="1400" dirty="0"/>
              <a:t>Analytics:  </a:t>
            </a:r>
            <a:r>
              <a:rPr lang="en-US" sz="1400" dirty="0">
                <a:solidFill>
                  <a:schemeClr val="accent4">
                    <a:lumMod val="75000"/>
                  </a:schemeClr>
                </a:solidFill>
                <a:hlinkClick r:id="rId6">
                  <a:extLst>
                    <a:ext uri="{A12FA001-AC4F-418D-AE19-62706E023703}">
                      <ahyp:hlinkClr xmlns:ahyp="http://schemas.microsoft.com/office/drawing/2018/hyperlinkcolor" val="tx"/>
                    </a:ext>
                  </a:extLst>
                </a:hlinkClick>
              </a:rPr>
              <a:t>https://piee.eb.mil/xhtml/unauth/home/login.xhtml</a:t>
            </a:r>
            <a:endParaRPr lang="en-US" sz="1400" dirty="0">
              <a:solidFill>
                <a:schemeClr val="accent4">
                  <a:lumMod val="75000"/>
                </a:schemeClr>
              </a:solidFill>
            </a:endParaRPr>
          </a:p>
          <a:p>
            <a:pPr marL="860425" lvl="1" indent="-273050">
              <a:lnSpc>
                <a:spcPct val="125000"/>
              </a:lnSpc>
              <a:buClr>
                <a:schemeClr val="dk1"/>
              </a:buClr>
              <a:buSzPts val="1800"/>
              <a:buFont typeface="Arial"/>
              <a:buChar char="–"/>
              <a:tabLst>
                <a:tab pos="914400" algn="l"/>
              </a:tabLst>
            </a:pPr>
            <a:r>
              <a:rPr lang="en-US" sz="1400" dirty="0">
                <a:solidFill>
                  <a:schemeClr val="dk1"/>
                </a:solidFill>
              </a:rPr>
              <a:t>Oversight Systems’ Insights on Demand (IOD) Dashboard:  </a:t>
            </a:r>
            <a:r>
              <a:rPr lang="en-US" sz="1400" dirty="0">
                <a:solidFill>
                  <a:schemeClr val="accent4">
                    <a:lumMod val="75000"/>
                  </a:schemeClr>
                </a:solidFill>
                <a:hlinkClick r:id="rId6">
                  <a:extLst>
                    <a:ext uri="{A12FA001-AC4F-418D-AE19-62706E023703}">
                      <ahyp:hlinkClr xmlns:ahyp="http://schemas.microsoft.com/office/drawing/2018/hyperlinkcolor" val="tx"/>
                    </a:ext>
                  </a:extLst>
                </a:hlinkClick>
              </a:rPr>
              <a:t>https://piee.eb.mil/xhtml/unauth/home/login.xhtml</a:t>
            </a:r>
            <a:endParaRPr lang="en-US" sz="1400" dirty="0">
              <a:solidFill>
                <a:schemeClr val="accent4">
                  <a:lumMod val="75000"/>
                </a:schemeClr>
              </a:solidFill>
            </a:endParaRPr>
          </a:p>
        </p:txBody>
      </p:sp>
    </p:spTree>
    <p:extLst>
      <p:ext uri="{BB962C8B-B14F-4D97-AF65-F5344CB8AC3E}">
        <p14:creationId xmlns:p14="http://schemas.microsoft.com/office/powerpoint/2010/main" val="2529425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B1683-ABEB-0F70-AFBA-B31B539D5E51}"/>
              </a:ext>
            </a:extLst>
          </p:cNvPr>
          <p:cNvSpPr txBox="1">
            <a:spLocks noGrp="1"/>
          </p:cNvSpPr>
          <p:nvPr>
            <p:ph type="title" idx="4294967295"/>
          </p:nvPr>
        </p:nvSpPr>
        <p:spPr>
          <a:xfrm>
            <a:off x="576155" y="1693964"/>
            <a:ext cx="8002575" cy="85710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90000"/>
          </a:bodyPr>
          <a:lstStyle>
            <a:lvl1pPr algn="ctr" defTabSz="457200" rtl="0" eaLnBrk="1" latinLnBrk="0" hangingPunct="1">
              <a:spcBef>
                <a:spcPct val="0"/>
              </a:spcBef>
              <a:buNone/>
              <a:defRPr sz="4400" kern="1200">
                <a:solidFill>
                  <a:schemeClr val="accent4">
                    <a:lumMod val="75000"/>
                  </a:schemeClr>
                </a:solidFill>
                <a:latin typeface="+mj-lt"/>
                <a:ea typeface="+mj-ea"/>
                <a:cs typeface="+mj-cs"/>
              </a:defRPr>
            </a:lvl1pPr>
          </a:lstStyle>
          <a:p>
            <a:pPr lvl="0">
              <a:defRPr/>
            </a:pPr>
            <a:r>
              <a:rPr lang="en-US" sz="4000" dirty="0"/>
              <a:t>Defense Pricing and Contracting Website:</a:t>
            </a:r>
            <a:br>
              <a:rPr lang="en-US" dirty="0"/>
            </a:br>
            <a:r>
              <a:rPr lang="en-US" sz="4000" dirty="0"/>
              <a:t>Governmentwide Commercial Purchase Card Webpages and Training</a:t>
            </a:r>
            <a:endParaRPr kumimoji="0" lang="en-US" sz="4400" b="0" i="0" u="none" strike="noStrike" kern="1200" cap="none" spc="0" normalizeH="0" baseline="0" noProof="0" dirty="0">
              <a:ln>
                <a:noFill/>
              </a:ln>
              <a:solidFill>
                <a:schemeClr val="accent4">
                  <a:lumMod val="75000"/>
                </a:schemeClr>
              </a:solidFill>
              <a:effectLst/>
              <a:uLnTx/>
              <a:uFillTx/>
              <a:latin typeface="+mj-lt"/>
              <a:ea typeface="+mj-ea"/>
              <a:cs typeface="+mj-cs"/>
            </a:endParaRPr>
          </a:p>
        </p:txBody>
      </p:sp>
    </p:spTree>
    <p:extLst>
      <p:ext uri="{BB962C8B-B14F-4D97-AF65-F5344CB8AC3E}">
        <p14:creationId xmlns:p14="http://schemas.microsoft.com/office/powerpoint/2010/main" val="32169198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93AE77A-20D5-EBF2-306B-660A4E634E2B}"/>
              </a:ext>
            </a:extLst>
          </p:cNvPr>
          <p:cNvSpPr>
            <a:spLocks noGrp="1"/>
          </p:cNvSpPr>
          <p:nvPr>
            <p:ph type="title"/>
          </p:nvPr>
        </p:nvSpPr>
        <p:spPr>
          <a:xfrm>
            <a:off x="457200" y="1709716"/>
            <a:ext cx="8229600" cy="857100"/>
          </a:xfrm>
        </p:spPr>
        <p:txBody>
          <a:bodyPr/>
          <a:lstStyle/>
          <a:p>
            <a:pPr algn="ctr"/>
            <a:r>
              <a:rPr lang="en-US" dirty="0"/>
              <a:t>DPC SP3 Tools</a:t>
            </a:r>
          </a:p>
        </p:txBody>
      </p:sp>
    </p:spTree>
    <p:extLst>
      <p:ext uri="{BB962C8B-B14F-4D97-AF65-F5344CB8AC3E}">
        <p14:creationId xmlns:p14="http://schemas.microsoft.com/office/powerpoint/2010/main" val="15865575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F160E46-CEFC-4D96-C7F4-921914B8BE3A}"/>
              </a:ext>
            </a:extLst>
          </p:cNvPr>
          <p:cNvSpPr>
            <a:spLocks noGrp="1"/>
          </p:cNvSpPr>
          <p:nvPr>
            <p:ph type="title"/>
          </p:nvPr>
        </p:nvSpPr>
        <p:spPr>
          <a:xfrm>
            <a:off x="457200" y="1692790"/>
            <a:ext cx="8229600" cy="857100"/>
          </a:xfrm>
        </p:spPr>
        <p:txBody>
          <a:bodyPr>
            <a:normAutofit fontScale="90000"/>
          </a:bodyPr>
          <a:lstStyle/>
          <a:p>
            <a:pPr algn="ctr"/>
            <a:r>
              <a:rPr lang="en-US" dirty="0"/>
              <a:t>PIEE and Joint Appointment </a:t>
            </a:r>
            <a:br>
              <a:rPr lang="en-US" dirty="0"/>
            </a:br>
            <a:r>
              <a:rPr lang="en-US" dirty="0"/>
              <a:t>Module (JAM)</a:t>
            </a:r>
          </a:p>
        </p:txBody>
      </p:sp>
      <p:sp>
        <p:nvSpPr>
          <p:cNvPr id="2" name="TextBox 1">
            <a:extLst>
              <a:ext uri="{FF2B5EF4-FFF2-40B4-BE49-F238E27FC236}">
                <a16:creationId xmlns:a16="http://schemas.microsoft.com/office/drawing/2014/main" id="{6F802D87-8DDB-4BEE-B21F-F944B912E50E}"/>
              </a:ext>
            </a:extLst>
          </p:cNvPr>
          <p:cNvSpPr txBox="1"/>
          <p:nvPr/>
        </p:nvSpPr>
        <p:spPr>
          <a:xfrm>
            <a:off x="996950" y="3962400"/>
            <a:ext cx="7150100" cy="584775"/>
          </a:xfrm>
          <a:prstGeom prst="rect">
            <a:avLst/>
          </a:prstGeom>
          <a:solidFill>
            <a:srgbClr val="FFFFCC"/>
          </a:solidFill>
          <a:ln>
            <a:solidFill>
              <a:srgbClr val="333399"/>
            </a:solidFill>
          </a:ln>
        </p:spPr>
        <p:txBody>
          <a:bodyPr wrap="square" rtlCol="0">
            <a:spAutoFit/>
          </a:bodyPr>
          <a:lstStyle>
            <a:defPPr>
              <a:defRPr lang="en-US"/>
            </a:defPPr>
            <a:lvl1pPr algn="ctr">
              <a:defRPr sz="1600">
                <a:cs typeface="Arial" panose="020B0604020202020204" pitchFamily="34" charset="0"/>
              </a:defRPr>
            </a:lvl1pPr>
          </a:lstStyle>
          <a:p>
            <a:r>
              <a:rPr lang="en-US" dirty="0"/>
              <a:t>Procure to Pay (P2P) Training Symposium presentations available at:</a:t>
            </a:r>
          </a:p>
          <a:p>
            <a:r>
              <a:rPr lang="en-US" dirty="0"/>
              <a:t>https://www.acq.osd.mil/asda/dpc/ce/p2p/p2p-training-symposium.html</a:t>
            </a:r>
          </a:p>
        </p:txBody>
      </p:sp>
    </p:spTree>
    <p:extLst>
      <p:ext uri="{BB962C8B-B14F-4D97-AF65-F5344CB8AC3E}">
        <p14:creationId xmlns:p14="http://schemas.microsoft.com/office/powerpoint/2010/main" val="42568696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JAM GPC Appointments</a:t>
            </a:r>
          </a:p>
        </p:txBody>
      </p:sp>
      <p:sp>
        <p:nvSpPr>
          <p:cNvPr id="18" name="Content Placeholder 17"/>
          <p:cNvSpPr>
            <a:spLocks noGrp="1"/>
          </p:cNvSpPr>
          <p:nvPr>
            <p:ph idx="1"/>
          </p:nvPr>
        </p:nvSpPr>
        <p:spPr>
          <a:xfrm>
            <a:off x="457200" y="1197864"/>
            <a:ext cx="8325965" cy="3739657"/>
          </a:xfrm>
        </p:spPr>
        <p:txBody>
          <a:bodyPr>
            <a:normAutofit/>
          </a:bodyPr>
          <a:lstStyle/>
          <a:p>
            <a:pPr marL="0" indent="0">
              <a:buNone/>
            </a:pPr>
            <a:r>
              <a:rPr lang="en-US" sz="1800" dirty="0">
                <a:latin typeface="Calibri" panose="020F0502020204030204" pitchFamily="34" charset="0"/>
                <a:cs typeface="Calibri" panose="020F0502020204030204" pitchFamily="34" charset="0"/>
              </a:rPr>
              <a:t>DoD GPC policy mandates use of JAM to issue GPC Appointments </a:t>
            </a:r>
          </a:p>
          <a:p>
            <a:r>
              <a:rPr lang="en-US" sz="1800" dirty="0">
                <a:latin typeface="Calibri" panose="020F0502020204030204" pitchFamily="34" charset="0"/>
                <a:cs typeface="Calibri" panose="020F0502020204030204" pitchFamily="34" charset="0"/>
              </a:rPr>
              <a:t>Ensures compliance DoD FMR, FAR, DFARS, and DoD GPC policy.</a:t>
            </a:r>
          </a:p>
          <a:p>
            <a:r>
              <a:rPr lang="en-US" sz="1800" dirty="0">
                <a:latin typeface="Calibri" panose="020F0502020204030204" pitchFamily="34" charset="0"/>
                <a:cs typeface="Calibri" panose="020F0502020204030204" pitchFamily="34" charset="0"/>
              </a:rPr>
              <a:t>Ensures appointment access by appointee, supervisor, and GPC program officials and satisfies record retention and termination requirements.</a:t>
            </a:r>
          </a:p>
          <a:p>
            <a:r>
              <a:rPr lang="en-US" sz="1800" dirty="0">
                <a:latin typeface="Calibri" panose="020F0502020204030204" pitchFamily="34" charset="0"/>
                <a:cs typeface="Calibri" panose="020F0502020204030204" pitchFamily="34" charset="0"/>
              </a:rPr>
              <a:t>Validates training completion prior to issuance of appointments and issues periodic reminders.</a:t>
            </a:r>
          </a:p>
          <a:p>
            <a:r>
              <a:rPr lang="en-US" sz="1800" dirty="0">
                <a:latin typeface="Calibri" panose="020F0502020204030204" pitchFamily="34" charset="0"/>
                <a:cs typeface="Calibri" panose="020F0502020204030204" pitchFamily="34" charset="0"/>
              </a:rPr>
              <a:t>Detailed data about appointees, CH special designation authority types, GPC warrants issued, training and workflow status available in Electronic Data Access (EDA) Advanced Reporting.</a:t>
            </a:r>
          </a:p>
          <a:p>
            <a:r>
              <a:rPr lang="en-US" sz="1800" dirty="0">
                <a:latin typeface="Calibri" panose="020F0502020204030204" pitchFamily="34" charset="0"/>
                <a:cs typeface="Calibri" panose="020F0502020204030204" pitchFamily="34" charset="0"/>
              </a:rPr>
              <a:t>Triggers automatic access to other PIEE modules such as Access Online (including IOD and Web-based Training), Supplier Performance Risk System (SPRS), FedMall, and Purchase Card Oversight Module (PCOM).</a:t>
            </a:r>
          </a:p>
        </p:txBody>
      </p:sp>
      <p:sp>
        <p:nvSpPr>
          <p:cNvPr id="19" name="Slide Number Placeholder 18"/>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6FF2BC-D1D1-42DF-B763-023FE7AEAC94}" type="slidenum">
              <a:rPr lang="en-US" smtClean="0"/>
              <a:pPr/>
              <a:t>32</a:t>
            </a:fld>
            <a:endParaRPr lang="en-US" dirty="0"/>
          </a:p>
        </p:txBody>
      </p:sp>
    </p:spTree>
    <p:extLst>
      <p:ext uri="{BB962C8B-B14F-4D97-AF65-F5344CB8AC3E}">
        <p14:creationId xmlns:p14="http://schemas.microsoft.com/office/powerpoint/2010/main" val="1513821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67393" y="205979"/>
            <a:ext cx="8776607" cy="857250"/>
          </a:xfrm>
        </p:spPr>
        <p:txBody>
          <a:bodyPr>
            <a:normAutofit fontScale="90000"/>
          </a:bodyPr>
          <a:lstStyle/>
          <a:p>
            <a:r>
              <a:rPr lang="en-US" dirty="0"/>
              <a:t>Cardholder Special Designations and Single Purchase Limits</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574535" y="1306611"/>
            <a:ext cx="8112265" cy="2530277"/>
          </a:xfrm>
        </p:spPr>
        <p:txBody>
          <a:bodyPr>
            <a:noAutofit/>
          </a:bodyPr>
          <a:lstStyle/>
          <a:p>
            <a:pPr>
              <a:lnSpc>
                <a:spcPct val="125000"/>
              </a:lnSpc>
              <a:spcBef>
                <a:spcPts val="0"/>
              </a:spcBef>
            </a:pPr>
            <a:r>
              <a:rPr lang="en-US" sz="1600" dirty="0">
                <a:latin typeface="Calibri" panose="020F0502020204030204" pitchFamily="34" charset="0"/>
                <a:cs typeface="Calibri" panose="020F0502020204030204" pitchFamily="34" charset="0"/>
              </a:rPr>
              <a:t>Oversight A/OPC (O A/OPC) and A/OPC initiating JAM CH appointments must select the appropriate special designation(s) and designate the ceiling single purchase limit (SPL) for each.  </a:t>
            </a:r>
          </a:p>
          <a:p>
            <a:pPr>
              <a:lnSpc>
                <a:spcPct val="125000"/>
              </a:lnSpc>
              <a:spcBef>
                <a:spcPts val="0"/>
              </a:spcBef>
            </a:pPr>
            <a:r>
              <a:rPr lang="en-US" sz="1600" dirty="0">
                <a:latin typeface="Calibri" panose="020F0502020204030204" pitchFamily="34" charset="0"/>
                <a:cs typeface="Calibri" panose="020F0502020204030204" pitchFamily="34" charset="0"/>
              </a:rPr>
              <a:t>The SPL specified on the appointment serves as the account ceiling (i.e., not-to-exceed) limit in Access Online:</a:t>
            </a:r>
          </a:p>
          <a:p>
            <a:pPr lvl="1">
              <a:lnSpc>
                <a:spcPct val="125000"/>
              </a:lnSpc>
              <a:spcBef>
                <a:spcPts val="0"/>
              </a:spcBef>
            </a:pPr>
            <a:r>
              <a:rPr lang="en-US" sz="1600" dirty="0">
                <a:latin typeface="Calibri" panose="020F0502020204030204" pitchFamily="34" charset="0"/>
                <a:cs typeface="Calibri" panose="020F0502020204030204" pitchFamily="34" charset="0"/>
              </a:rPr>
              <a:t>The highest delegated value serves as the SPL ceiling on the account if more than one special designation is assigned to an account.  </a:t>
            </a:r>
          </a:p>
          <a:p>
            <a:pPr lvl="1">
              <a:lnSpc>
                <a:spcPct val="125000"/>
              </a:lnSpc>
              <a:spcBef>
                <a:spcPts val="0"/>
              </a:spcBef>
            </a:pPr>
            <a:r>
              <a:rPr lang="en-US" sz="1600" dirty="0">
                <a:latin typeface="Calibri" panose="020F0502020204030204" pitchFamily="34" charset="0"/>
                <a:cs typeface="Calibri" panose="020F0502020204030204" pitchFamily="34" charset="0"/>
              </a:rPr>
              <a:t>DoD’s best practices call for unique accounts to be created for each CH special designation.</a:t>
            </a:r>
            <a:endParaRPr lang="en-US" sz="1600" b="1" dirty="0">
              <a:latin typeface="Calibri" panose="020F0502020204030204" pitchFamily="34" charset="0"/>
              <a:cs typeface="Calibri" panose="020F0502020204030204" pitchFamily="34" charset="0"/>
            </a:endParaRPr>
          </a:p>
          <a:p>
            <a:endParaRPr lang="en-US" sz="1800" dirty="0">
              <a:latin typeface="Calibri" panose="020F0502020204030204" pitchFamily="34" charset="0"/>
              <a:cs typeface="Calibri" panose="020F0502020204030204" pitchFamily="34" charset="0"/>
            </a:endParaRPr>
          </a:p>
        </p:txBody>
      </p:sp>
      <p:sp>
        <p:nvSpPr>
          <p:cNvPr id="6" name="Rectangle 5">
            <a:extLst>
              <a:ext uri="{FF2B5EF4-FFF2-40B4-BE49-F238E27FC236}">
                <a16:creationId xmlns:a16="http://schemas.microsoft.com/office/drawing/2014/main" id="{85954A73-A647-42E7-AADE-E5AC8AF0020B}"/>
              </a:ext>
            </a:extLst>
          </p:cNvPr>
          <p:cNvSpPr/>
          <p:nvPr/>
        </p:nvSpPr>
        <p:spPr>
          <a:xfrm>
            <a:off x="585786" y="4346062"/>
            <a:ext cx="8101013" cy="584775"/>
          </a:xfrm>
          <a:prstGeom prst="rect">
            <a:avLst/>
          </a:prstGeom>
          <a:solidFill>
            <a:srgbClr val="FFFFCC"/>
          </a:solidFill>
          <a:ln>
            <a:solidFill>
              <a:srgbClr val="333399"/>
            </a:solidFill>
          </a:ln>
        </p:spPr>
        <p:txBody>
          <a:bodyPr wrap="square" rtlCol="0">
            <a:spAutoFit/>
          </a:bodyPr>
          <a:lstStyle/>
          <a:p>
            <a:pPr algn="ctr"/>
            <a:r>
              <a:rPr lang="en-US" sz="1600" dirty="0">
                <a:cs typeface="Arial" panose="020B0604020202020204" pitchFamily="34" charset="0"/>
              </a:rPr>
              <a:t>A SPL or Cycle Limit of $0 cannot be entered for any special designation. </a:t>
            </a:r>
          </a:p>
          <a:p>
            <a:pPr algn="ctr"/>
            <a:r>
              <a:rPr lang="en-US" sz="1600" dirty="0">
                <a:cs typeface="Arial" panose="020B0604020202020204" pitchFamily="34" charset="0"/>
              </a:rPr>
              <a:t>The minimum amount that can be entered is $1 because Access Online treats $0 as </a:t>
            </a:r>
            <a:r>
              <a:rPr lang="en-US" sz="1600" b="1" u="sng" dirty="0">
                <a:solidFill>
                  <a:srgbClr val="FF0000"/>
                </a:solidFill>
                <a:cs typeface="Arial" panose="020B0604020202020204" pitchFamily="34" charset="0"/>
              </a:rPr>
              <a:t>UNLIMITED</a:t>
            </a:r>
            <a:r>
              <a:rPr lang="en-US" sz="1600" dirty="0">
                <a:cs typeface="Arial" panose="020B0604020202020204" pitchFamily="34" charset="0"/>
              </a:rPr>
              <a:t>.</a:t>
            </a:r>
          </a:p>
        </p:txBody>
      </p:sp>
    </p:spTree>
    <p:extLst>
      <p:ext uri="{BB962C8B-B14F-4D97-AF65-F5344CB8AC3E}">
        <p14:creationId xmlns:p14="http://schemas.microsoft.com/office/powerpoint/2010/main" val="32640212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A3389B00-5F40-460D-97A6-7AB63C8DA43A}"/>
              </a:ext>
            </a:extLst>
          </p:cNvPr>
          <p:cNvGraphicFramePr>
            <a:graphicFrameLocks noGrp="1"/>
          </p:cNvGraphicFramePr>
          <p:nvPr>
            <p:extLst>
              <p:ext uri="{D42A27DB-BD31-4B8C-83A1-F6EECF244321}">
                <p14:modId xmlns:p14="http://schemas.microsoft.com/office/powerpoint/2010/main" val="4290755771"/>
              </p:ext>
            </p:extLst>
          </p:nvPr>
        </p:nvGraphicFramePr>
        <p:xfrm>
          <a:off x="490881" y="746862"/>
          <a:ext cx="8321997" cy="4115195"/>
        </p:xfrm>
        <a:graphic>
          <a:graphicData uri="http://schemas.openxmlformats.org/drawingml/2006/table">
            <a:tbl>
              <a:tblPr firstRow="1" firstCol="1" bandRow="1">
                <a:tableStyleId>{5C22544A-7EE6-4342-B048-85BDC9FD1C3A}</a:tableStyleId>
              </a:tblPr>
              <a:tblGrid>
                <a:gridCol w="2664007">
                  <a:extLst>
                    <a:ext uri="{9D8B030D-6E8A-4147-A177-3AD203B41FA5}">
                      <a16:colId xmlns:a16="http://schemas.microsoft.com/office/drawing/2014/main" val="440690040"/>
                    </a:ext>
                  </a:extLst>
                </a:gridCol>
                <a:gridCol w="647266">
                  <a:extLst>
                    <a:ext uri="{9D8B030D-6E8A-4147-A177-3AD203B41FA5}">
                      <a16:colId xmlns:a16="http://schemas.microsoft.com/office/drawing/2014/main" val="137684626"/>
                    </a:ext>
                  </a:extLst>
                </a:gridCol>
                <a:gridCol w="5010724">
                  <a:extLst>
                    <a:ext uri="{9D8B030D-6E8A-4147-A177-3AD203B41FA5}">
                      <a16:colId xmlns:a16="http://schemas.microsoft.com/office/drawing/2014/main" val="1504368027"/>
                    </a:ext>
                  </a:extLst>
                </a:gridCol>
              </a:tblGrid>
              <a:tr h="218951">
                <a:tc>
                  <a:txBody>
                    <a:bodyPr/>
                    <a:lstStyle/>
                    <a:p>
                      <a:pPr marL="156845" marR="0" indent="-156845" algn="ctr">
                        <a:lnSpc>
                          <a:spcPct val="107000"/>
                        </a:lnSpc>
                        <a:spcBef>
                          <a:spcPts val="0"/>
                        </a:spcBef>
                        <a:spcAft>
                          <a:spcPts val="0"/>
                        </a:spcAft>
                      </a:pPr>
                      <a:r>
                        <a:rPr lang="en-US" sz="1400" b="1" dirty="0">
                          <a:effectLst/>
                          <a:latin typeface="+mn-lt"/>
                          <a:ea typeface="Calibri" panose="020F0502020204030204" pitchFamily="34" charset="0"/>
                          <a:cs typeface="Times New Roman" panose="02020603050405020304" pitchFamily="18" charset="0"/>
                        </a:rPr>
                        <a:t>Special Designation</a:t>
                      </a:r>
                    </a:p>
                  </a:txBody>
                  <a:tcPr marL="43022" marR="43022" marT="0" marB="0" anchor="ctr"/>
                </a:tc>
                <a:tc>
                  <a:txBody>
                    <a:bodyPr/>
                    <a:lstStyle/>
                    <a:p>
                      <a:pPr marL="0" marR="0" algn="ctr">
                        <a:lnSpc>
                          <a:spcPct val="107000"/>
                        </a:lnSpc>
                        <a:spcBef>
                          <a:spcPts val="0"/>
                        </a:spcBef>
                        <a:spcAft>
                          <a:spcPts val="0"/>
                        </a:spcAft>
                      </a:pPr>
                      <a:r>
                        <a:rPr lang="en-US" sz="1400" b="1" dirty="0">
                          <a:effectLst/>
                          <a:latin typeface="+mn-lt"/>
                          <a:ea typeface="Calibri" panose="020F0502020204030204" pitchFamily="34" charset="0"/>
                          <a:cs typeface="Times New Roman" panose="02020603050405020304" pitchFamily="18" charset="0"/>
                        </a:rPr>
                        <a:t>NTE</a:t>
                      </a:r>
                    </a:p>
                  </a:txBody>
                  <a:tcPr marL="43022" marR="43022" marT="0" marB="0" anchor="ctr"/>
                </a:tc>
                <a:tc>
                  <a:txBody>
                    <a:bodyPr/>
                    <a:lstStyle/>
                    <a:p>
                      <a:pPr marL="0" marR="0" algn="ctr">
                        <a:lnSpc>
                          <a:spcPct val="107000"/>
                        </a:lnSpc>
                        <a:spcBef>
                          <a:spcPts val="0"/>
                        </a:spcBef>
                        <a:spcAft>
                          <a:spcPts val="0"/>
                        </a:spcAft>
                      </a:pPr>
                      <a:r>
                        <a:rPr lang="en-US" sz="1400" b="1" dirty="0">
                          <a:effectLst/>
                          <a:latin typeface="+mn-lt"/>
                          <a:ea typeface="Calibri" panose="020F0502020204030204" pitchFamily="34" charset="0"/>
                          <a:cs typeface="Times New Roman" panose="02020603050405020304" pitchFamily="18" charset="0"/>
                        </a:rPr>
                        <a:t>Grants Cardholders Authority To:</a:t>
                      </a:r>
                    </a:p>
                  </a:txBody>
                  <a:tcPr marL="43022" marR="43022" marT="0" marB="0" anchor="ctr"/>
                </a:tc>
                <a:extLst>
                  <a:ext uri="{0D108BD9-81ED-4DB2-BD59-A6C34878D82A}">
                    <a16:rowId xmlns:a16="http://schemas.microsoft.com/office/drawing/2014/main" val="3363667334"/>
                  </a:ext>
                </a:extLst>
              </a:tr>
              <a:tr h="563078">
                <a:tc>
                  <a:txBody>
                    <a:bodyPr/>
                    <a:lstStyle/>
                    <a:p>
                      <a:pPr marL="156845" marR="0" indent="-156845">
                        <a:lnSpc>
                          <a:spcPct val="107000"/>
                        </a:lnSpc>
                        <a:spcBef>
                          <a:spcPts val="0"/>
                        </a:spcBef>
                        <a:spcAft>
                          <a:spcPts val="0"/>
                        </a:spcAft>
                      </a:pPr>
                      <a:r>
                        <a:rPr lang="en-US" sz="1400" b="0" dirty="0">
                          <a:effectLst/>
                          <a:latin typeface="+mn-lt"/>
                        </a:rPr>
                        <a:t>1. Micro-Purchase CH</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$10K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dirty="0">
                          <a:effectLst/>
                          <a:latin typeface="+mn-lt"/>
                        </a:rPr>
                        <a:t>Make purchases valued at or below the open-market micro-purchase threshold (MPT) defined in FAR 2.101, using simplified acquisition procedures.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extLst>
                  <a:ext uri="{0D108BD9-81ED-4DB2-BD59-A6C34878D82A}">
                    <a16:rowId xmlns:a16="http://schemas.microsoft.com/office/drawing/2014/main" val="3446366117"/>
                  </a:ext>
                </a:extLst>
              </a:tr>
              <a:tr h="404261">
                <a:tc>
                  <a:txBody>
                    <a:bodyPr/>
                    <a:lstStyle/>
                    <a:p>
                      <a:pPr marL="156845" marR="0" indent="-156845">
                        <a:lnSpc>
                          <a:spcPct val="107000"/>
                        </a:lnSpc>
                        <a:spcBef>
                          <a:spcPts val="0"/>
                        </a:spcBef>
                        <a:spcAft>
                          <a:spcPts val="0"/>
                        </a:spcAft>
                      </a:pPr>
                      <a:r>
                        <a:rPr lang="en-US" sz="1400" b="0" dirty="0">
                          <a:effectLst/>
                          <a:latin typeface="+mn-lt"/>
                        </a:rPr>
                        <a:t>2. Micro-Purchase Convenience Check Writer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$5K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dirty="0">
                          <a:effectLst/>
                          <a:latin typeface="+mn-lt"/>
                        </a:rPr>
                        <a:t>Make authorized convenience check purchases at or below one-half the open-market MPT using simplified acquisition procedures.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extLst>
                  <a:ext uri="{0D108BD9-81ED-4DB2-BD59-A6C34878D82A}">
                    <a16:rowId xmlns:a16="http://schemas.microsoft.com/office/drawing/2014/main" val="1242663548"/>
                  </a:ext>
                </a:extLst>
              </a:tr>
              <a:tr h="750771">
                <a:tc>
                  <a:txBody>
                    <a:bodyPr/>
                    <a:lstStyle/>
                    <a:p>
                      <a:pPr marL="156845" marR="0" indent="-156845">
                        <a:lnSpc>
                          <a:spcPct val="107000"/>
                        </a:lnSpc>
                        <a:spcBef>
                          <a:spcPts val="0"/>
                        </a:spcBef>
                        <a:spcAft>
                          <a:spcPts val="0"/>
                        </a:spcAft>
                      </a:pPr>
                      <a:r>
                        <a:rPr lang="en-US" sz="1400" b="0" dirty="0">
                          <a:effectLst/>
                          <a:latin typeface="+mn-lt"/>
                        </a:rPr>
                        <a:t>3. Micro-Purchase Emergency-Type Operations CH and Convenience Check Writer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$20K / $35K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dirty="0">
                          <a:effectLst/>
                          <a:latin typeface="+mn-lt"/>
                        </a:rPr>
                        <a:t>Make authorized open-market micro-purchases priced at or below the Emergency-Type Operations (ETO) MPT defined in FAR 2.101(3).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extLst>
                  <a:ext uri="{0D108BD9-81ED-4DB2-BD59-A6C34878D82A}">
                    <a16:rowId xmlns:a16="http://schemas.microsoft.com/office/drawing/2014/main" val="2770903603"/>
                  </a:ext>
                </a:extLst>
              </a:tr>
              <a:tr h="577516">
                <a:tc>
                  <a:txBody>
                    <a:bodyPr/>
                    <a:lstStyle/>
                    <a:p>
                      <a:pPr marL="156845" marR="0" indent="-156845">
                        <a:lnSpc>
                          <a:spcPct val="107000"/>
                        </a:lnSpc>
                        <a:spcBef>
                          <a:spcPts val="0"/>
                        </a:spcBef>
                        <a:spcAft>
                          <a:spcPts val="0"/>
                        </a:spcAft>
                      </a:pPr>
                      <a:r>
                        <a:rPr lang="en-US" sz="1400" b="0" dirty="0">
                          <a:effectLst/>
                          <a:latin typeface="+mn-lt"/>
                        </a:rPr>
                        <a:t>4. Higher Education Micro-Purchase CH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No Limit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dirty="0">
                          <a:effectLst/>
                          <a:latin typeface="+mn-lt"/>
                        </a:rPr>
                        <a:t>Acquire supplies or services from institutions of higher education or related or affiliated nonprofit entities, or from nonprofit research organizations or independent research institutes.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extLst>
                  <a:ext uri="{0D108BD9-81ED-4DB2-BD59-A6C34878D82A}">
                    <a16:rowId xmlns:a16="http://schemas.microsoft.com/office/drawing/2014/main" val="1007010722"/>
                  </a:ext>
                </a:extLst>
              </a:tr>
              <a:tr h="602837">
                <a:tc>
                  <a:txBody>
                    <a:bodyPr/>
                    <a:lstStyle/>
                    <a:p>
                      <a:pPr marL="156845" marR="0" indent="-156845">
                        <a:lnSpc>
                          <a:spcPct val="107000"/>
                        </a:lnSpc>
                        <a:spcBef>
                          <a:spcPts val="0"/>
                        </a:spcBef>
                        <a:spcAft>
                          <a:spcPts val="0"/>
                        </a:spcAft>
                      </a:pPr>
                      <a:r>
                        <a:rPr lang="en-US" sz="1400" b="0" dirty="0">
                          <a:effectLst/>
                          <a:latin typeface="+mn-lt"/>
                        </a:rPr>
                        <a:t>5. Warranted Overseas Emergency-Type Operations CH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$1.5M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dirty="0">
                          <a:effectLst/>
                          <a:latin typeface="+mn-lt"/>
                        </a:rPr>
                        <a:t>Make purchase as authorized in DFARS 213.301(3).  </a:t>
                      </a:r>
                      <a:r>
                        <a:rPr lang="en-US" sz="1400" b="1" u="sng" dirty="0">
                          <a:effectLst/>
                          <a:latin typeface="+mn-lt"/>
                        </a:rPr>
                        <a:t>May be granted only to contracting professionals holding an SF-1402 unrelated to GPC JAM appointments</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extLst>
                  <a:ext uri="{0D108BD9-81ED-4DB2-BD59-A6C34878D82A}">
                    <a16:rowId xmlns:a16="http://schemas.microsoft.com/office/drawing/2014/main" val="1831259276"/>
                  </a:ext>
                </a:extLst>
              </a:tr>
              <a:tr h="602837">
                <a:tc>
                  <a:txBody>
                    <a:bodyPr/>
                    <a:lstStyle/>
                    <a:p>
                      <a:pPr marL="156845" marR="0" indent="-156845">
                        <a:lnSpc>
                          <a:spcPct val="107000"/>
                        </a:lnSpc>
                        <a:spcBef>
                          <a:spcPts val="0"/>
                        </a:spcBef>
                        <a:spcAft>
                          <a:spcPts val="0"/>
                        </a:spcAft>
                      </a:pPr>
                      <a:r>
                        <a:rPr lang="en-US" sz="1400" b="0" dirty="0">
                          <a:effectLst/>
                          <a:latin typeface="+mn-lt"/>
                        </a:rPr>
                        <a:t>6. Contract Ordering Official CH </a:t>
                      </a:r>
                    </a:p>
                    <a:p>
                      <a:pPr marL="156845" marR="0" indent="-156845" algn="ctr">
                        <a:lnSpc>
                          <a:spcPct val="107000"/>
                        </a:lnSpc>
                        <a:spcBef>
                          <a:spcPts val="0"/>
                        </a:spcBef>
                        <a:spcAft>
                          <a:spcPts val="0"/>
                        </a:spcAft>
                      </a:pPr>
                      <a:r>
                        <a:rPr lang="en-US" sz="1400" b="1" u="sng" dirty="0">
                          <a:solidFill>
                            <a:schemeClr val="tx1"/>
                          </a:solidFill>
                          <a:effectLst/>
                          <a:latin typeface="+mn-lt"/>
                        </a:rPr>
                        <a:t>SF-1402 JAM WARRANT ISSUED</a:t>
                      </a:r>
                      <a:r>
                        <a:rPr lang="en-US" sz="1400" b="0" dirty="0">
                          <a:solidFill>
                            <a:schemeClr val="tx1"/>
                          </a:solidFill>
                          <a:effectLst/>
                          <a:latin typeface="+mn-lt"/>
                        </a:rPr>
                        <a:t> </a:t>
                      </a:r>
                      <a:endParaRPr lang="en-US" sz="1400" b="0" dirty="0">
                        <a:solidFill>
                          <a:schemeClr val="tx1"/>
                        </a:solidFill>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$250K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dirty="0">
                          <a:effectLst/>
                          <a:latin typeface="+mn-lt"/>
                        </a:rPr>
                        <a:t>Place and pay for orders against Indefinite Delivery Contracts, Basic Ordering Agreements, and Blanket Purchase Agreements that have firm fixed prices and prearranged terms and conditions.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extLst>
                  <a:ext uri="{0D108BD9-81ED-4DB2-BD59-A6C34878D82A}">
                    <a16:rowId xmlns:a16="http://schemas.microsoft.com/office/drawing/2014/main" val="884887064"/>
                  </a:ext>
                </a:extLst>
              </a:tr>
            </a:tbl>
          </a:graphicData>
        </a:graphic>
      </p:graphicFrame>
      <p:sp>
        <p:nvSpPr>
          <p:cNvPr id="2" name="Title 1"/>
          <p:cNvSpPr>
            <a:spLocks noGrp="1"/>
          </p:cNvSpPr>
          <p:nvPr>
            <p:ph type="title"/>
          </p:nvPr>
        </p:nvSpPr>
        <p:spPr>
          <a:xfrm>
            <a:off x="457200" y="32243"/>
            <a:ext cx="8229600" cy="857250"/>
          </a:xfrm>
        </p:spPr>
        <p:txBody>
          <a:bodyPr/>
          <a:lstStyle/>
          <a:p>
            <a:r>
              <a:rPr lang="en-US" dirty="0"/>
              <a:t>GPC CH Special Designations</a:t>
            </a:r>
          </a:p>
        </p:txBody>
      </p:sp>
      <p:sp>
        <p:nvSpPr>
          <p:cNvPr id="4" name="Slide Number Placeholder 3"/>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6FF2BC-D1D1-42DF-B763-023FE7AEAC94}" type="slidenum">
              <a:rPr lang="en-US" smtClean="0"/>
              <a:pPr/>
              <a:t>34</a:t>
            </a:fld>
            <a:endParaRPr lang="en-US" dirty="0"/>
          </a:p>
        </p:txBody>
      </p:sp>
    </p:spTree>
    <p:extLst>
      <p:ext uri="{BB962C8B-B14F-4D97-AF65-F5344CB8AC3E}">
        <p14:creationId xmlns:p14="http://schemas.microsoft.com/office/powerpoint/2010/main" val="7250973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626125"/>
          </a:xfrm>
        </p:spPr>
        <p:txBody>
          <a:bodyPr vert="horz" lIns="91440" tIns="45720" rIns="91440" bIns="45720" rtlCol="0" anchor="ctr">
            <a:normAutofit fontScale="90000"/>
          </a:bodyPr>
          <a:lstStyle/>
          <a:p>
            <a:r>
              <a:rPr lang="en-US" dirty="0"/>
              <a:t>GPC CH Special Designations</a:t>
            </a:r>
          </a:p>
        </p:txBody>
      </p:sp>
      <p:graphicFrame>
        <p:nvGraphicFramePr>
          <p:cNvPr id="6" name="Table 5">
            <a:extLst>
              <a:ext uri="{FF2B5EF4-FFF2-40B4-BE49-F238E27FC236}">
                <a16:creationId xmlns:a16="http://schemas.microsoft.com/office/drawing/2014/main" id="{4F5CB903-B2E2-4A09-AA4A-24E635DD0AFF}"/>
              </a:ext>
            </a:extLst>
          </p:cNvPr>
          <p:cNvGraphicFramePr>
            <a:graphicFrameLocks noGrp="1"/>
          </p:cNvGraphicFramePr>
          <p:nvPr>
            <p:extLst>
              <p:ext uri="{D42A27DB-BD31-4B8C-83A1-F6EECF244321}">
                <p14:modId xmlns:p14="http://schemas.microsoft.com/office/powerpoint/2010/main" val="89852306"/>
              </p:ext>
            </p:extLst>
          </p:nvPr>
        </p:nvGraphicFramePr>
        <p:xfrm>
          <a:off x="451028" y="832104"/>
          <a:ext cx="8473516" cy="3373756"/>
        </p:xfrm>
        <a:graphic>
          <a:graphicData uri="http://schemas.openxmlformats.org/drawingml/2006/table">
            <a:tbl>
              <a:tblPr firstRow="1" firstCol="1" bandRow="1">
                <a:tableStyleId>{5C22544A-7EE6-4342-B048-85BDC9FD1C3A}</a:tableStyleId>
              </a:tblPr>
              <a:tblGrid>
                <a:gridCol w="2468880">
                  <a:extLst>
                    <a:ext uri="{9D8B030D-6E8A-4147-A177-3AD203B41FA5}">
                      <a16:colId xmlns:a16="http://schemas.microsoft.com/office/drawing/2014/main" val="440690040"/>
                    </a:ext>
                  </a:extLst>
                </a:gridCol>
                <a:gridCol w="694944">
                  <a:extLst>
                    <a:ext uri="{9D8B030D-6E8A-4147-A177-3AD203B41FA5}">
                      <a16:colId xmlns:a16="http://schemas.microsoft.com/office/drawing/2014/main" val="137684626"/>
                    </a:ext>
                  </a:extLst>
                </a:gridCol>
                <a:gridCol w="5309692">
                  <a:extLst>
                    <a:ext uri="{9D8B030D-6E8A-4147-A177-3AD203B41FA5}">
                      <a16:colId xmlns:a16="http://schemas.microsoft.com/office/drawing/2014/main" val="1504368027"/>
                    </a:ext>
                  </a:extLst>
                </a:gridCol>
              </a:tblGrid>
              <a:tr h="0">
                <a:tc>
                  <a:txBody>
                    <a:bodyPr/>
                    <a:lstStyle/>
                    <a:p>
                      <a:pPr marL="156845" marR="0" indent="-156845" algn="ctr">
                        <a:lnSpc>
                          <a:spcPct val="107000"/>
                        </a:lnSpc>
                        <a:spcBef>
                          <a:spcPts val="0"/>
                        </a:spcBef>
                        <a:spcAft>
                          <a:spcPts val="0"/>
                        </a:spcAft>
                      </a:pPr>
                      <a:r>
                        <a:rPr lang="en-US" sz="1400" b="1" dirty="0">
                          <a:effectLst/>
                          <a:latin typeface="+mn-lt"/>
                          <a:ea typeface="Calibri" panose="020F0502020204030204" pitchFamily="34" charset="0"/>
                          <a:cs typeface="Times New Roman" panose="02020603050405020304" pitchFamily="18" charset="0"/>
                        </a:rPr>
                        <a:t>CH Special Designations</a:t>
                      </a:r>
                      <a:r>
                        <a:rPr lang="en-US" sz="1400" b="1" baseline="0" dirty="0">
                          <a:effectLst/>
                          <a:latin typeface="+mn-lt"/>
                          <a:ea typeface="Calibri" panose="020F0502020204030204" pitchFamily="34" charset="0"/>
                          <a:cs typeface="Times New Roman" panose="02020603050405020304" pitchFamily="18" charset="0"/>
                        </a:rPr>
                        <a:t> </a:t>
                      </a:r>
                      <a:endParaRPr lang="en-US" sz="1400" b="1"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1" dirty="0">
                          <a:effectLst/>
                          <a:latin typeface="+mn-lt"/>
                          <a:ea typeface="Calibri" panose="020F0502020204030204" pitchFamily="34" charset="0"/>
                          <a:cs typeface="Times New Roman" panose="02020603050405020304" pitchFamily="18" charset="0"/>
                        </a:rPr>
                        <a:t>NTE</a:t>
                      </a:r>
                    </a:p>
                  </a:txBody>
                  <a:tcPr marL="43022" marR="43022" marT="0" marB="0" anchor="ctr"/>
                </a:tc>
                <a:tc>
                  <a:txBody>
                    <a:bodyPr/>
                    <a:lstStyle/>
                    <a:p>
                      <a:pPr marL="0" marR="0" lvl="0" indent="0" algn="ctr" defTabSz="457200" rtl="0" eaLnBrk="1" fontAlgn="auto" latinLnBrk="0" hangingPunct="1">
                        <a:lnSpc>
                          <a:spcPct val="107000"/>
                        </a:lnSpc>
                        <a:spcBef>
                          <a:spcPts val="0"/>
                        </a:spcBef>
                        <a:spcAft>
                          <a:spcPts val="0"/>
                        </a:spcAft>
                        <a:buClrTx/>
                        <a:buSzTx/>
                        <a:buFontTx/>
                        <a:buNone/>
                        <a:tabLst/>
                        <a:defRPr/>
                      </a:pPr>
                      <a:r>
                        <a:rPr lang="en-US" sz="1400" b="1" dirty="0">
                          <a:effectLst/>
                          <a:latin typeface="+mn-lt"/>
                          <a:ea typeface="Calibri" panose="020F0502020204030204" pitchFamily="34" charset="0"/>
                          <a:cs typeface="Times New Roman" panose="02020603050405020304" pitchFamily="18" charset="0"/>
                        </a:rPr>
                        <a:t>Grants Cardholders Authority To:</a:t>
                      </a:r>
                    </a:p>
                  </a:txBody>
                  <a:tcPr marL="43022" marR="43022" marT="0" marB="0" anchor="ctr"/>
                </a:tc>
                <a:extLst>
                  <a:ext uri="{0D108BD9-81ED-4DB2-BD59-A6C34878D82A}">
                    <a16:rowId xmlns:a16="http://schemas.microsoft.com/office/drawing/2014/main" val="956861692"/>
                  </a:ext>
                </a:extLst>
              </a:tr>
              <a:tr h="780211">
                <a:tc>
                  <a:txBody>
                    <a:bodyPr/>
                    <a:lstStyle/>
                    <a:p>
                      <a:pPr marL="156845" marR="0" indent="-156845">
                        <a:lnSpc>
                          <a:spcPct val="107000"/>
                        </a:lnSpc>
                        <a:spcBef>
                          <a:spcPts val="0"/>
                        </a:spcBef>
                        <a:spcAft>
                          <a:spcPts val="0"/>
                        </a:spcAft>
                      </a:pPr>
                      <a:r>
                        <a:rPr lang="en-US" sz="1400" b="0" dirty="0">
                          <a:effectLst/>
                          <a:latin typeface="+mn-lt"/>
                        </a:rPr>
                        <a:t>7. Overseas Simplified Acquisition CH </a:t>
                      </a:r>
                    </a:p>
                    <a:p>
                      <a:pPr marL="156845" marR="0" indent="-156845" algn="ctr">
                        <a:lnSpc>
                          <a:spcPct val="107000"/>
                        </a:lnSpc>
                        <a:spcBef>
                          <a:spcPts val="0"/>
                        </a:spcBef>
                        <a:spcAft>
                          <a:spcPts val="0"/>
                        </a:spcAft>
                      </a:pPr>
                      <a:r>
                        <a:rPr lang="en-US" sz="1400" b="1" u="sng" dirty="0">
                          <a:solidFill>
                            <a:schemeClr val="tx1"/>
                          </a:solidFill>
                          <a:effectLst/>
                          <a:latin typeface="+mn-lt"/>
                        </a:rPr>
                        <a:t>SF-1402 JAM WARRANT ISSUED</a:t>
                      </a:r>
                      <a:r>
                        <a:rPr lang="en-US" sz="1400" b="0" dirty="0">
                          <a:solidFill>
                            <a:schemeClr val="tx1"/>
                          </a:solidFill>
                          <a:effectLst/>
                          <a:latin typeface="+mn-lt"/>
                        </a:rPr>
                        <a:t> </a:t>
                      </a:r>
                      <a:endParaRPr lang="en-US" sz="1400" b="0" dirty="0">
                        <a:solidFill>
                          <a:schemeClr val="tx1"/>
                        </a:solidFill>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$25K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u="none" dirty="0">
                          <a:solidFill>
                            <a:schemeClr val="tx1"/>
                          </a:solidFill>
                          <a:effectLst/>
                          <a:latin typeface="+mn-lt"/>
                        </a:rPr>
                        <a:t>M</a:t>
                      </a:r>
                      <a:r>
                        <a:rPr lang="en-US" sz="1400" b="0" u="none" dirty="0">
                          <a:effectLst/>
                          <a:latin typeface="+mn-lt"/>
                        </a:rPr>
                        <a:t>ake </a:t>
                      </a:r>
                      <a:r>
                        <a:rPr lang="en-US" sz="1400" b="0" dirty="0">
                          <a:effectLst/>
                          <a:latin typeface="+mn-lt"/>
                        </a:rPr>
                        <a:t>purchases using simplified acquisition procedures only when:</a:t>
                      </a:r>
                    </a:p>
                    <a:p>
                      <a:pPr marL="285750" marR="0" indent="-285750">
                        <a:lnSpc>
                          <a:spcPct val="107000"/>
                        </a:lnSpc>
                        <a:spcBef>
                          <a:spcPts val="0"/>
                        </a:spcBef>
                        <a:spcAft>
                          <a:spcPts val="0"/>
                        </a:spcAft>
                        <a:buFont typeface="Arial" panose="020B0604020202020204" pitchFamily="34" charset="0"/>
                        <a:buChar char="•"/>
                      </a:pPr>
                      <a:r>
                        <a:rPr lang="en-US" sz="1400" b="0" dirty="0">
                          <a:effectLst/>
                          <a:latin typeface="+mn-lt"/>
                        </a:rPr>
                        <a:t>CH is outside the U.S. </a:t>
                      </a:r>
                    </a:p>
                    <a:p>
                      <a:pPr marL="285750" marR="0" indent="-285750">
                        <a:lnSpc>
                          <a:spcPct val="107000"/>
                        </a:lnSpc>
                        <a:spcBef>
                          <a:spcPts val="0"/>
                        </a:spcBef>
                        <a:spcAft>
                          <a:spcPts val="0"/>
                        </a:spcAft>
                        <a:buFont typeface="Arial" panose="020B0604020202020204" pitchFamily="34" charset="0"/>
                        <a:buChar char="•"/>
                      </a:pPr>
                      <a:r>
                        <a:rPr lang="en-US" sz="1400" b="0" dirty="0">
                          <a:effectLst/>
                          <a:latin typeface="+mn-lt"/>
                        </a:rPr>
                        <a:t>Items/services purchased will be used outside the U.S. </a:t>
                      </a:r>
                    </a:p>
                    <a:p>
                      <a:pPr marL="285750" marR="0" indent="-285750">
                        <a:lnSpc>
                          <a:spcPct val="107000"/>
                        </a:lnSpc>
                        <a:spcBef>
                          <a:spcPts val="0"/>
                        </a:spcBef>
                        <a:spcAft>
                          <a:spcPts val="0"/>
                        </a:spcAft>
                        <a:buFont typeface="Arial" panose="020B0604020202020204" pitchFamily="34" charset="0"/>
                        <a:buChar char="•"/>
                      </a:pPr>
                      <a:r>
                        <a:rPr lang="en-US" sz="1400" b="0" dirty="0">
                          <a:effectLst/>
                          <a:latin typeface="+mn-lt"/>
                        </a:rPr>
                        <a:t>Purchase complies with DFARS 213.301(2) requirements.  </a:t>
                      </a:r>
                    </a:p>
                  </a:txBody>
                  <a:tcPr marL="43022" marR="43022" marT="0" marB="0" anchor="ctr"/>
                </a:tc>
                <a:extLst>
                  <a:ext uri="{0D108BD9-81ED-4DB2-BD59-A6C34878D82A}">
                    <a16:rowId xmlns:a16="http://schemas.microsoft.com/office/drawing/2014/main" val="3440428745"/>
                  </a:ext>
                </a:extLst>
              </a:tr>
              <a:tr h="390106">
                <a:tc>
                  <a:txBody>
                    <a:bodyPr/>
                    <a:lstStyle/>
                    <a:p>
                      <a:pPr marL="156845" marR="0" indent="-156845">
                        <a:lnSpc>
                          <a:spcPct val="107000"/>
                        </a:lnSpc>
                        <a:spcBef>
                          <a:spcPts val="0"/>
                        </a:spcBef>
                        <a:spcAft>
                          <a:spcPts val="0"/>
                        </a:spcAft>
                      </a:pPr>
                      <a:r>
                        <a:rPr lang="en-US" sz="1400" b="0" dirty="0">
                          <a:effectLst/>
                          <a:latin typeface="+mn-lt"/>
                        </a:rPr>
                        <a:t>8. Contract Payment Official CH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No limit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dirty="0">
                          <a:effectLst/>
                          <a:latin typeface="+mn-lt"/>
                        </a:rPr>
                        <a:t>Make contract payments when authorized by the contract’s terms and conditions, in accordance with FAR 13.301(c)(2).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extLst>
                  <a:ext uri="{0D108BD9-81ED-4DB2-BD59-A6C34878D82A}">
                    <a16:rowId xmlns:a16="http://schemas.microsoft.com/office/drawing/2014/main" val="4099788462"/>
                  </a:ext>
                </a:extLst>
              </a:tr>
              <a:tr h="780211">
                <a:tc>
                  <a:txBody>
                    <a:bodyPr/>
                    <a:lstStyle/>
                    <a:p>
                      <a:pPr marL="156845" marR="0" indent="-156845">
                        <a:lnSpc>
                          <a:spcPct val="107000"/>
                        </a:lnSpc>
                        <a:spcBef>
                          <a:spcPts val="0"/>
                        </a:spcBef>
                        <a:spcAft>
                          <a:spcPts val="0"/>
                        </a:spcAft>
                      </a:pPr>
                      <a:r>
                        <a:rPr lang="en-US" sz="1400" b="0" dirty="0">
                          <a:effectLst/>
                          <a:latin typeface="+mn-lt"/>
                        </a:rPr>
                        <a:t>9. Miscellaneous Payments Official CH (SF-182 Training Payments)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$25K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dirty="0">
                          <a:effectLst/>
                          <a:latin typeface="+mn-lt"/>
                        </a:rPr>
                        <a:t>Make payments for commercial training requests using the SF-182 in lieu of an employee reimbursement by miscellaneous payment, in accordance with the procedures to directly pay the provider in DoD FMR Volume 10, Chapter 12, Section 120323, and DoD Instruction 1400.25, Volume 410.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extLst>
                  <a:ext uri="{0D108BD9-81ED-4DB2-BD59-A6C34878D82A}">
                    <a16:rowId xmlns:a16="http://schemas.microsoft.com/office/drawing/2014/main" val="1354619949"/>
                  </a:ext>
                </a:extLst>
              </a:tr>
              <a:tr h="585159">
                <a:tc>
                  <a:txBody>
                    <a:bodyPr/>
                    <a:lstStyle/>
                    <a:p>
                      <a:pPr marL="156845" marR="0" indent="-156845">
                        <a:lnSpc>
                          <a:spcPct val="107000"/>
                        </a:lnSpc>
                        <a:spcBef>
                          <a:spcPts val="0"/>
                        </a:spcBef>
                        <a:spcAft>
                          <a:spcPts val="0"/>
                        </a:spcAft>
                      </a:pPr>
                      <a:r>
                        <a:rPr lang="en-US" sz="1400" b="0" dirty="0">
                          <a:effectLst/>
                          <a:latin typeface="+mn-lt"/>
                        </a:rPr>
                        <a:t>10. Inter/Intra-Governmental Payment Official CH</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gn="ctr">
                        <a:lnSpc>
                          <a:spcPct val="107000"/>
                        </a:lnSpc>
                        <a:spcBef>
                          <a:spcPts val="0"/>
                        </a:spcBef>
                        <a:spcAft>
                          <a:spcPts val="0"/>
                        </a:spcAft>
                      </a:pPr>
                      <a:r>
                        <a:rPr lang="en-US" sz="1400" b="0" dirty="0">
                          <a:effectLst/>
                          <a:latin typeface="+mn-lt"/>
                        </a:rPr>
                        <a:t>$24,999 </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tc>
                  <a:txBody>
                    <a:bodyPr/>
                    <a:lstStyle/>
                    <a:p>
                      <a:pPr marL="0" marR="0">
                        <a:lnSpc>
                          <a:spcPct val="107000"/>
                        </a:lnSpc>
                        <a:spcBef>
                          <a:spcPts val="0"/>
                        </a:spcBef>
                        <a:spcAft>
                          <a:spcPts val="0"/>
                        </a:spcAft>
                      </a:pPr>
                      <a:r>
                        <a:rPr lang="en-US" sz="1400" b="0" dirty="0">
                          <a:effectLst/>
                          <a:latin typeface="+mn-lt"/>
                        </a:rPr>
                        <a:t>Make payments to another Federal Government entity in lieu of using a Military Interdepartmental Purchase Request (MIPR) or Inter-Governmental Payment and Collection (IPAC).</a:t>
                      </a:r>
                      <a:endParaRPr lang="en-US" sz="1400" b="0" dirty="0">
                        <a:effectLst/>
                        <a:latin typeface="+mn-lt"/>
                        <a:ea typeface="Calibri" panose="020F0502020204030204" pitchFamily="34" charset="0"/>
                        <a:cs typeface="Times New Roman" panose="02020603050405020304" pitchFamily="18" charset="0"/>
                      </a:endParaRPr>
                    </a:p>
                  </a:txBody>
                  <a:tcPr marL="43022" marR="43022" marT="0" marB="0" anchor="ctr"/>
                </a:tc>
                <a:extLst>
                  <a:ext uri="{0D108BD9-81ED-4DB2-BD59-A6C34878D82A}">
                    <a16:rowId xmlns:a16="http://schemas.microsoft.com/office/drawing/2014/main" val="692260185"/>
                  </a:ext>
                </a:extLst>
              </a:tr>
            </a:tbl>
          </a:graphicData>
        </a:graphic>
      </p:graphicFrame>
      <p:sp>
        <p:nvSpPr>
          <p:cNvPr id="7" name="TextBox 6">
            <a:extLst>
              <a:ext uri="{FF2B5EF4-FFF2-40B4-BE49-F238E27FC236}">
                <a16:creationId xmlns:a16="http://schemas.microsoft.com/office/drawing/2014/main" id="{4E8916D7-B665-465E-86EC-CA8F864778BE}"/>
              </a:ext>
            </a:extLst>
          </p:cNvPr>
          <p:cNvSpPr txBox="1"/>
          <p:nvPr/>
        </p:nvSpPr>
        <p:spPr>
          <a:xfrm>
            <a:off x="1542250" y="4537048"/>
            <a:ext cx="6059500" cy="523220"/>
          </a:xfrm>
          <a:prstGeom prst="rect">
            <a:avLst/>
          </a:prstGeom>
          <a:solidFill>
            <a:srgbClr val="FFFFCC"/>
          </a:solidFill>
          <a:ln>
            <a:solidFill>
              <a:srgbClr val="333399"/>
            </a:solidFill>
          </a:ln>
        </p:spPr>
        <p:txBody>
          <a:bodyPr wrap="square" rtlCol="0">
            <a:spAutoFit/>
          </a:bodyPr>
          <a:lstStyle>
            <a:defPPr>
              <a:defRPr lang="en-US"/>
            </a:defPPr>
            <a:lvl1pPr algn="ctr">
              <a:defRPr sz="1600">
                <a:cs typeface="Arial" panose="020B0604020202020204" pitchFamily="34" charset="0"/>
              </a:defRPr>
            </a:lvl1pPr>
          </a:lstStyle>
          <a:p>
            <a:pPr lvl="1"/>
            <a:r>
              <a:rPr lang="en-US" sz="1400" dirty="0"/>
              <a:t>More information available in the JAM Roles Description Document at:  	https://www.acq.osd.mil/asda/dpc/ce/pc/systems.html</a:t>
            </a:r>
          </a:p>
        </p:txBody>
      </p:sp>
      <p:sp>
        <p:nvSpPr>
          <p:cNvPr id="4" name="Slide Number Placeholder 3"/>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6FF2BC-D1D1-42DF-B763-023FE7AEAC94}" type="slidenum">
              <a:rPr lang="en-US" smtClean="0"/>
              <a:pPr/>
              <a:t>35</a:t>
            </a:fld>
            <a:endParaRPr lang="en-US" dirty="0"/>
          </a:p>
        </p:txBody>
      </p:sp>
    </p:spTree>
    <p:extLst>
      <p:ext uri="{BB962C8B-B14F-4D97-AF65-F5344CB8AC3E}">
        <p14:creationId xmlns:p14="http://schemas.microsoft.com/office/powerpoint/2010/main" val="13454544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GPC Appointments Summary</a:t>
            </a:r>
          </a:p>
        </p:txBody>
      </p:sp>
      <p:graphicFrame>
        <p:nvGraphicFramePr>
          <p:cNvPr id="4" name="Table 3">
            <a:extLst>
              <a:ext uri="{FF2B5EF4-FFF2-40B4-BE49-F238E27FC236}">
                <a16:creationId xmlns:a16="http://schemas.microsoft.com/office/drawing/2014/main" id="{3ABD7ECB-987C-746E-D55A-917F7A9E12DF}"/>
              </a:ext>
            </a:extLst>
          </p:cNvPr>
          <p:cNvGraphicFramePr>
            <a:graphicFrameLocks noGrp="1"/>
          </p:cNvGraphicFramePr>
          <p:nvPr>
            <p:extLst>
              <p:ext uri="{D42A27DB-BD31-4B8C-83A1-F6EECF244321}">
                <p14:modId xmlns:p14="http://schemas.microsoft.com/office/powerpoint/2010/main" val="2952299250"/>
              </p:ext>
            </p:extLst>
          </p:nvPr>
        </p:nvGraphicFramePr>
        <p:xfrm>
          <a:off x="667017" y="1676241"/>
          <a:ext cx="2065021" cy="2591595"/>
        </p:xfrm>
        <a:graphic>
          <a:graphicData uri="http://schemas.openxmlformats.org/drawingml/2006/table">
            <a:tbl>
              <a:tblPr firstRow="1" firstCol="1" bandRow="1">
                <a:tableStyleId>{5C22544A-7EE6-4342-B048-85BDC9FD1C3A}</a:tableStyleId>
              </a:tblPr>
              <a:tblGrid>
                <a:gridCol w="713663">
                  <a:extLst>
                    <a:ext uri="{9D8B030D-6E8A-4147-A177-3AD203B41FA5}">
                      <a16:colId xmlns:a16="http://schemas.microsoft.com/office/drawing/2014/main" val="4290344112"/>
                    </a:ext>
                  </a:extLst>
                </a:gridCol>
                <a:gridCol w="1351358">
                  <a:extLst>
                    <a:ext uri="{9D8B030D-6E8A-4147-A177-3AD203B41FA5}">
                      <a16:colId xmlns:a16="http://schemas.microsoft.com/office/drawing/2014/main" val="2575887786"/>
                    </a:ext>
                  </a:extLst>
                </a:gridCol>
              </a:tblGrid>
              <a:tr h="388620">
                <a:tc>
                  <a:txBody>
                    <a:bodyPr/>
                    <a:lstStyle/>
                    <a:p>
                      <a:pPr algn="ctr"/>
                      <a:r>
                        <a:rPr lang="en-US" sz="1400" dirty="0"/>
                        <a:t>March 2023</a:t>
                      </a:r>
                    </a:p>
                  </a:txBody>
                  <a:tcPr marL="68580" marR="68580" marT="34290" marB="3429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dirty="0"/>
                        <a:t>Active JAM Appointments</a:t>
                      </a:r>
                      <a:endParaRPr lang="en-US" sz="16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031767009"/>
                  </a:ext>
                </a:extLst>
              </a:tr>
              <a:tr h="360945">
                <a:tc>
                  <a:txBody>
                    <a:bodyPr/>
                    <a:lstStyle/>
                    <a:p>
                      <a:pPr algn="ctr"/>
                      <a:r>
                        <a:rPr lang="en-US" sz="1400" dirty="0"/>
                        <a:t>Army</a:t>
                      </a:r>
                    </a:p>
                  </a:txBody>
                  <a:tcPr marL="68580" marR="68580" marT="34290" marB="34290" anchor="ctr">
                    <a:lnL w="12700" cap="flat" cmpd="sng" algn="ctr">
                      <a:solidFill>
                        <a:schemeClr val="tx1"/>
                      </a:solidFill>
                      <a:prstDash val="solid"/>
                      <a:round/>
                      <a:headEnd type="none" w="med" len="med"/>
                      <a:tailEnd type="none" w="med" len="med"/>
                    </a:lnL>
                  </a:tcPr>
                </a:tc>
                <a:tc>
                  <a:txBody>
                    <a:bodyPr/>
                    <a:lstStyle/>
                    <a:p>
                      <a:pPr algn="ctr"/>
                      <a:r>
                        <a:rPr lang="en-US" sz="1400" dirty="0"/>
                        <a:t>65,235</a:t>
                      </a:r>
                    </a:p>
                  </a:txBody>
                  <a:tcPr marL="68580" marR="68580" marT="34290" marB="3429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44786447"/>
                  </a:ext>
                </a:extLst>
              </a:tr>
              <a:tr h="360945">
                <a:tc>
                  <a:txBody>
                    <a:bodyPr/>
                    <a:lstStyle/>
                    <a:p>
                      <a:pPr algn="ctr"/>
                      <a:r>
                        <a:rPr lang="en-US" sz="1400" dirty="0"/>
                        <a:t>Navy</a:t>
                      </a:r>
                    </a:p>
                  </a:txBody>
                  <a:tcPr marL="68580" marR="68580" marT="34290" marB="34290" anchor="ctr">
                    <a:lnL w="12700" cap="flat" cmpd="sng" algn="ctr">
                      <a:solidFill>
                        <a:schemeClr val="tx1"/>
                      </a:solidFill>
                      <a:prstDash val="solid"/>
                      <a:round/>
                      <a:headEnd type="none" w="med" len="med"/>
                      <a:tailEnd type="none" w="med" len="med"/>
                    </a:lnL>
                  </a:tcPr>
                </a:tc>
                <a:tc>
                  <a:txBody>
                    <a:bodyPr/>
                    <a:lstStyle/>
                    <a:p>
                      <a:pPr algn="ctr"/>
                      <a:r>
                        <a:rPr lang="en-US" sz="1400" dirty="0"/>
                        <a:t>20,898</a:t>
                      </a:r>
                    </a:p>
                  </a:txBody>
                  <a:tcPr marL="68580" marR="68580" marT="34290" marB="3429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613123543"/>
                  </a:ext>
                </a:extLst>
              </a:tr>
              <a:tr h="360945">
                <a:tc>
                  <a:txBody>
                    <a:bodyPr/>
                    <a:lstStyle/>
                    <a:p>
                      <a:pPr algn="ctr"/>
                      <a:r>
                        <a:rPr lang="en-US" sz="1400" dirty="0"/>
                        <a:t>Air Force</a:t>
                      </a:r>
                    </a:p>
                  </a:txBody>
                  <a:tcPr marL="68580" marR="68580" marT="34290" marB="34290" anchor="ctr">
                    <a:lnL w="12700" cap="flat" cmpd="sng" algn="ctr">
                      <a:solidFill>
                        <a:schemeClr val="tx1"/>
                      </a:solidFill>
                      <a:prstDash val="solid"/>
                      <a:round/>
                      <a:headEnd type="none" w="med" len="med"/>
                      <a:tailEnd type="none" w="med" len="med"/>
                    </a:lnL>
                  </a:tcPr>
                </a:tc>
                <a:tc>
                  <a:txBody>
                    <a:bodyPr/>
                    <a:lstStyle/>
                    <a:p>
                      <a:pPr algn="ctr"/>
                      <a:r>
                        <a:rPr lang="en-US" sz="1400" dirty="0"/>
                        <a:t>42,291</a:t>
                      </a:r>
                    </a:p>
                  </a:txBody>
                  <a:tcPr marL="68580" marR="68580" marT="34290" marB="3429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393406076"/>
                  </a:ext>
                </a:extLst>
              </a:tr>
              <a:tr h="360945">
                <a:tc>
                  <a:txBody>
                    <a:bodyPr/>
                    <a:lstStyle/>
                    <a:p>
                      <a:pPr algn="ctr"/>
                      <a:r>
                        <a:rPr lang="en-US" sz="1400" dirty="0"/>
                        <a:t>4</a:t>
                      </a:r>
                      <a:r>
                        <a:rPr lang="en-US" sz="1400" baseline="30000" dirty="0"/>
                        <a:t>th</a:t>
                      </a:r>
                      <a:r>
                        <a:rPr lang="en-US" sz="1400" dirty="0"/>
                        <a:t> Estate</a:t>
                      </a:r>
                    </a:p>
                  </a:txBody>
                  <a:tcPr marL="68580" marR="68580" marT="34290" marB="3429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400" dirty="0"/>
                        <a:t>8,721</a:t>
                      </a:r>
                    </a:p>
                  </a:txBody>
                  <a:tcPr marL="68580" marR="68580" marT="34290" marB="3429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9937022"/>
                  </a:ext>
                </a:extLst>
              </a:tr>
              <a:tr h="360945">
                <a:tc>
                  <a:txBody>
                    <a:bodyPr/>
                    <a:lstStyle/>
                    <a:p>
                      <a:pPr algn="ctr"/>
                      <a:r>
                        <a:rPr lang="en-US" sz="1400" dirty="0">
                          <a:solidFill>
                            <a:schemeClr val="tx1"/>
                          </a:solidFill>
                        </a:rPr>
                        <a:t>Total</a:t>
                      </a:r>
                    </a:p>
                  </a:txBody>
                  <a:tcPr marL="68580" marR="68580" marT="34290" marB="3429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solidFill>
                            <a:schemeClr val="tx1"/>
                          </a:solidFill>
                        </a:rPr>
                        <a:t>137,145</a:t>
                      </a:r>
                    </a:p>
                  </a:txBody>
                  <a:tcPr marL="68580" marR="68580" marT="34290" marB="3429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8016775"/>
                  </a:ext>
                </a:extLst>
              </a:tr>
            </a:tbl>
          </a:graphicData>
        </a:graphic>
      </p:graphicFrame>
      <p:graphicFrame>
        <p:nvGraphicFramePr>
          <p:cNvPr id="5" name="Table 4">
            <a:extLst>
              <a:ext uri="{FF2B5EF4-FFF2-40B4-BE49-F238E27FC236}">
                <a16:creationId xmlns:a16="http://schemas.microsoft.com/office/drawing/2014/main" id="{47F0A904-3027-5BF7-1C74-21396B9ACD6C}"/>
              </a:ext>
            </a:extLst>
          </p:cNvPr>
          <p:cNvGraphicFramePr>
            <a:graphicFrameLocks noGrp="1"/>
          </p:cNvGraphicFramePr>
          <p:nvPr>
            <p:extLst>
              <p:ext uri="{D42A27DB-BD31-4B8C-83A1-F6EECF244321}">
                <p14:modId xmlns:p14="http://schemas.microsoft.com/office/powerpoint/2010/main" val="3304971793"/>
              </p:ext>
            </p:extLst>
          </p:nvPr>
        </p:nvGraphicFramePr>
        <p:xfrm>
          <a:off x="3242084" y="1063229"/>
          <a:ext cx="5444716" cy="3970020"/>
        </p:xfrm>
        <a:graphic>
          <a:graphicData uri="http://schemas.openxmlformats.org/drawingml/2006/table">
            <a:tbl>
              <a:tblPr firstRow="1" firstCol="1" bandRow="1">
                <a:tableStyleId>{5C22544A-7EE6-4342-B048-85BDC9FD1C3A}</a:tableStyleId>
              </a:tblPr>
              <a:tblGrid>
                <a:gridCol w="1823692">
                  <a:extLst>
                    <a:ext uri="{9D8B030D-6E8A-4147-A177-3AD203B41FA5}">
                      <a16:colId xmlns:a16="http://schemas.microsoft.com/office/drawing/2014/main" val="328223497"/>
                    </a:ext>
                  </a:extLst>
                </a:gridCol>
                <a:gridCol w="742810">
                  <a:extLst>
                    <a:ext uri="{9D8B030D-6E8A-4147-A177-3AD203B41FA5}">
                      <a16:colId xmlns:a16="http://schemas.microsoft.com/office/drawing/2014/main" val="303054575"/>
                    </a:ext>
                  </a:extLst>
                </a:gridCol>
                <a:gridCol w="2878214">
                  <a:extLst>
                    <a:ext uri="{9D8B030D-6E8A-4147-A177-3AD203B41FA5}">
                      <a16:colId xmlns:a16="http://schemas.microsoft.com/office/drawing/2014/main" val="3433008869"/>
                    </a:ext>
                  </a:extLst>
                </a:gridCol>
              </a:tblGrid>
              <a:tr h="236516">
                <a:tc gridSpan="3">
                  <a:txBody>
                    <a:bodyPr/>
                    <a:lstStyle/>
                    <a:p>
                      <a:pPr algn="ctr"/>
                      <a:r>
                        <a:rPr lang="en-US" sz="1400" dirty="0"/>
                        <a:t>JAM Warrants</a:t>
                      </a:r>
                      <a:r>
                        <a:rPr lang="en-US" sz="1400" baseline="0" dirty="0"/>
                        <a:t> Issued by Role / Special Designation</a:t>
                      </a:r>
                      <a:endParaRPr lang="en-US" sz="1400" baseline="30000" dirty="0"/>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hMerge="1">
                  <a:txBody>
                    <a:bodyPr/>
                    <a:lstStyle/>
                    <a:p>
                      <a:endParaRPr lang="en-US" sz="1600" dirty="0"/>
                    </a:p>
                  </a:txBody>
                  <a:tcPr/>
                </a:tc>
                <a:tc hMerge="1">
                  <a:txBody>
                    <a:bodyPr/>
                    <a:lstStyle/>
                    <a:p>
                      <a:endParaRPr lang="en-US" sz="1600" dirty="0"/>
                    </a:p>
                  </a:txBody>
                  <a:tcPr/>
                </a:tc>
                <a:extLst>
                  <a:ext uri="{0D108BD9-81ED-4DB2-BD59-A6C34878D82A}">
                    <a16:rowId xmlns:a16="http://schemas.microsoft.com/office/drawing/2014/main" val="1645399522"/>
                  </a:ext>
                </a:extLst>
              </a:tr>
              <a:tr h="548640">
                <a:tc>
                  <a:txBody>
                    <a:bodyPr/>
                    <a:lstStyle/>
                    <a:p>
                      <a:pPr algn="ctr"/>
                      <a:r>
                        <a:rPr lang="en-US" sz="1400" b="1" dirty="0"/>
                        <a:t>March 2023</a:t>
                      </a:r>
                    </a:p>
                  </a:txBody>
                  <a:tcPr marL="68580" marR="68580" marT="34290" marB="34290" anchor="ctr">
                    <a:lnL w="12700" cap="flat" cmpd="sng" algn="ctr">
                      <a:solidFill>
                        <a:schemeClr val="tx1"/>
                      </a:solidFill>
                      <a:prstDash val="solid"/>
                      <a:round/>
                      <a:headEnd type="none" w="med" len="med"/>
                      <a:tailEnd type="none" w="med" len="med"/>
                    </a:lnL>
                    <a:solidFill>
                      <a:srgbClr val="1D3B6F"/>
                    </a:solidFill>
                  </a:tcPr>
                </a:tc>
                <a:tc>
                  <a:txBody>
                    <a:bodyPr/>
                    <a:lstStyle/>
                    <a:p>
                      <a:pPr algn="ctr"/>
                      <a:r>
                        <a:rPr lang="en-US" sz="1400" b="1" dirty="0">
                          <a:solidFill>
                            <a:schemeClr val="bg1"/>
                          </a:solidFill>
                        </a:rPr>
                        <a:t>Number</a:t>
                      </a:r>
                    </a:p>
                  </a:txBody>
                  <a:tcPr marL="68580" marR="68580" marT="34290" marB="34290" anchor="ctr">
                    <a:solidFill>
                      <a:srgbClr val="1D3B6F"/>
                    </a:solidFill>
                  </a:tcPr>
                </a:tc>
                <a:tc>
                  <a:txBody>
                    <a:bodyPr/>
                    <a:lstStyle/>
                    <a:p>
                      <a:pPr algn="ctr"/>
                      <a:r>
                        <a:rPr lang="en-US" sz="1400" b="1" dirty="0">
                          <a:solidFill>
                            <a:schemeClr val="bg1"/>
                          </a:solidFill>
                        </a:rPr>
                        <a:t>Other Information</a:t>
                      </a:r>
                    </a:p>
                  </a:txBody>
                  <a:tcPr marL="68580" marR="68580" marT="34290" marB="34290" anchor="ctr">
                    <a:lnR w="12700" cap="flat" cmpd="sng" algn="ctr">
                      <a:solidFill>
                        <a:schemeClr val="tx1"/>
                      </a:solidFill>
                      <a:prstDash val="solid"/>
                      <a:round/>
                      <a:headEnd type="none" w="med" len="med"/>
                      <a:tailEnd type="none" w="med" len="med"/>
                    </a:lnR>
                    <a:solidFill>
                      <a:srgbClr val="1D3B6F"/>
                    </a:solidFill>
                  </a:tcPr>
                </a:tc>
                <a:extLst>
                  <a:ext uri="{0D108BD9-81ED-4DB2-BD59-A6C34878D82A}">
                    <a16:rowId xmlns:a16="http://schemas.microsoft.com/office/drawing/2014/main" val="1596819956"/>
                  </a:ext>
                </a:extLst>
              </a:tr>
              <a:tr h="708660">
                <a:tc>
                  <a:txBody>
                    <a:bodyPr/>
                    <a:lstStyle/>
                    <a:p>
                      <a:r>
                        <a:rPr lang="en-US" sz="1400" dirty="0"/>
                        <a:t>CH with Contract Ordering Official</a:t>
                      </a:r>
                    </a:p>
                  </a:txBody>
                  <a:tcPr marL="68580" marR="68580" marT="34290" marB="34290" anchor="ctr">
                    <a:lnL w="12700" cap="flat" cmpd="sng" algn="ctr">
                      <a:solidFill>
                        <a:schemeClr val="tx1"/>
                      </a:solidFill>
                      <a:prstDash val="solid"/>
                      <a:round/>
                      <a:headEnd type="none" w="med" len="med"/>
                      <a:tailEnd type="none" w="med" len="med"/>
                    </a:lnL>
                  </a:tcPr>
                </a:tc>
                <a:tc>
                  <a:txBody>
                    <a:bodyPr/>
                    <a:lstStyle/>
                    <a:p>
                      <a:pPr marL="0" algn="ctr" defTabSz="914400" rtl="0" eaLnBrk="1" latinLnBrk="0" hangingPunct="1"/>
                      <a:r>
                        <a:rPr lang="en-US" sz="1400" kern="1200" dirty="0">
                          <a:solidFill>
                            <a:schemeClr val="dk1"/>
                          </a:solidFill>
                          <a:latin typeface="+mn-lt"/>
                          <a:ea typeface="+mn-ea"/>
                          <a:cs typeface="+mn-cs"/>
                        </a:rPr>
                        <a:t>12,635</a:t>
                      </a:r>
                    </a:p>
                  </a:txBody>
                  <a:tcPr marL="68580" marR="68580" marT="34290" marB="34290" anchor="ctr"/>
                </a:tc>
                <a:tc>
                  <a:txBody>
                    <a:bodyPr/>
                    <a:lstStyle/>
                    <a:p>
                      <a:pPr marL="0" algn="ctr" defTabSz="914400" rtl="0" eaLnBrk="1" latinLnBrk="0" hangingPunct="1">
                        <a:spcAft>
                          <a:spcPts val="600"/>
                        </a:spcAft>
                      </a:pPr>
                      <a:r>
                        <a:rPr lang="en-US" sz="1400" kern="1200" dirty="0">
                          <a:solidFill>
                            <a:schemeClr val="dk1"/>
                          </a:solidFill>
                          <a:latin typeface="+mn-lt"/>
                          <a:ea typeface="+mn-ea"/>
                          <a:cs typeface="+mn-cs"/>
                        </a:rPr>
                        <a:t>Less than $10K  =  587 (4.65%)</a:t>
                      </a:r>
                    </a:p>
                    <a:p>
                      <a:pPr marL="0" algn="ctr" defTabSz="914400" rtl="0" eaLnBrk="1" latinLnBrk="0" hangingPunct="1">
                        <a:spcAft>
                          <a:spcPts val="600"/>
                        </a:spcAft>
                      </a:pPr>
                      <a:r>
                        <a:rPr lang="en-US" sz="1400" kern="1200" dirty="0">
                          <a:solidFill>
                            <a:schemeClr val="dk1"/>
                          </a:solidFill>
                          <a:latin typeface="+mn-lt"/>
                          <a:ea typeface="+mn-ea"/>
                          <a:cs typeface="+mn-cs"/>
                        </a:rPr>
                        <a:t>$10K to $25K  =  11,127 (88.06%)</a:t>
                      </a:r>
                    </a:p>
                    <a:p>
                      <a:pPr marL="0" algn="ctr" defTabSz="914400" rtl="0" eaLnBrk="1" latinLnBrk="0" hangingPunct="1">
                        <a:spcAft>
                          <a:spcPts val="600"/>
                        </a:spcAft>
                      </a:pPr>
                      <a:r>
                        <a:rPr lang="en-US" sz="1400" kern="1200" dirty="0">
                          <a:solidFill>
                            <a:schemeClr val="dk1"/>
                          </a:solidFill>
                          <a:latin typeface="+mn-lt"/>
                          <a:ea typeface="+mn-ea"/>
                          <a:cs typeface="+mn-cs"/>
                        </a:rPr>
                        <a:t>Over $25K to $250K  =  921 (7.29%)</a:t>
                      </a:r>
                    </a:p>
                  </a:txBody>
                  <a:tcPr marL="68580" marR="68580" marT="34290" marB="3429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887366550"/>
                  </a:ext>
                </a:extLst>
              </a:tr>
              <a:tr h="548640">
                <a:tc>
                  <a:txBody>
                    <a:bodyPr/>
                    <a:lstStyle/>
                    <a:p>
                      <a:r>
                        <a:rPr lang="en-US" sz="1400" baseline="0" dirty="0"/>
                        <a:t>CH with Overseas Simplified Acq</a:t>
                      </a:r>
                      <a:endParaRPr lang="en-US" sz="1400" dirty="0"/>
                    </a:p>
                  </a:txBody>
                  <a:tcPr marL="68580" marR="68580" marT="34290" marB="34290" anchor="ctr">
                    <a:lnL w="12700" cap="flat" cmpd="sng" algn="ctr">
                      <a:solidFill>
                        <a:schemeClr val="tx1"/>
                      </a:solidFill>
                      <a:prstDash val="solid"/>
                      <a:round/>
                      <a:headEnd type="none" w="med" len="med"/>
                      <a:tailEnd type="none" w="med" len="med"/>
                    </a:lnL>
                  </a:tcPr>
                </a:tc>
                <a:tc>
                  <a:txBody>
                    <a:bodyPr/>
                    <a:lstStyle/>
                    <a:p>
                      <a:pPr marL="0" algn="ctr" defTabSz="914400" rtl="0" eaLnBrk="1" latinLnBrk="0" hangingPunct="1"/>
                      <a:r>
                        <a:rPr lang="en-US" sz="1400" kern="1200" dirty="0">
                          <a:solidFill>
                            <a:schemeClr val="dk1"/>
                          </a:solidFill>
                          <a:latin typeface="+mn-lt"/>
                          <a:ea typeface="+mn-ea"/>
                          <a:cs typeface="+mn-cs"/>
                        </a:rPr>
                        <a:t>3,269</a:t>
                      </a:r>
                    </a:p>
                  </a:txBody>
                  <a:tcPr marL="68580" marR="68580" marT="34290" marB="34290" anchor="ctr"/>
                </a:tc>
                <a:tc>
                  <a:txBody>
                    <a:bodyPr/>
                    <a:lstStyle/>
                    <a:p>
                      <a:pPr marL="0" algn="ctr" defTabSz="914400" rtl="0" eaLnBrk="1" latinLnBrk="0" hangingPunct="1">
                        <a:spcAft>
                          <a:spcPts val="600"/>
                        </a:spcAft>
                      </a:pPr>
                      <a:r>
                        <a:rPr lang="en-US" sz="1400" kern="1200" dirty="0">
                          <a:solidFill>
                            <a:schemeClr val="dk1"/>
                          </a:solidFill>
                          <a:latin typeface="+mn-lt"/>
                          <a:ea typeface="+mn-ea"/>
                          <a:cs typeface="+mn-cs"/>
                        </a:rPr>
                        <a:t>Less than $10K  =  14 (.43%)</a:t>
                      </a:r>
                    </a:p>
                    <a:p>
                      <a:pPr marL="0" algn="ctr" defTabSz="914400" rtl="0" eaLnBrk="1" latinLnBrk="0" hangingPunct="1">
                        <a:spcAft>
                          <a:spcPts val="600"/>
                        </a:spcAft>
                      </a:pPr>
                      <a:r>
                        <a:rPr lang="en-US" sz="1400" kern="1200" dirty="0">
                          <a:solidFill>
                            <a:schemeClr val="dk1"/>
                          </a:solidFill>
                          <a:latin typeface="+mn-lt"/>
                          <a:ea typeface="+mn-ea"/>
                          <a:cs typeface="+mn-cs"/>
                        </a:rPr>
                        <a:t>$10K  =  2,056 (62.89%)</a:t>
                      </a:r>
                    </a:p>
                    <a:p>
                      <a:pPr marL="0" algn="ctr" defTabSz="914400" rtl="0" eaLnBrk="1" latinLnBrk="0" hangingPunct="1">
                        <a:spcAft>
                          <a:spcPts val="600"/>
                        </a:spcAft>
                      </a:pPr>
                      <a:r>
                        <a:rPr lang="en-US" sz="1400" kern="1200" dirty="0">
                          <a:solidFill>
                            <a:schemeClr val="dk1"/>
                          </a:solidFill>
                          <a:latin typeface="+mn-lt"/>
                          <a:ea typeface="+mn-ea"/>
                          <a:cs typeface="+mn-cs"/>
                        </a:rPr>
                        <a:t>Over $10K - $25K = 1,199 (36.68%)</a:t>
                      </a:r>
                    </a:p>
                  </a:txBody>
                  <a:tcPr marL="68580" marR="68580" marT="34290" marB="3429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71785950"/>
                  </a:ext>
                </a:extLst>
              </a:tr>
              <a:tr h="708660">
                <a:tc>
                  <a:txBody>
                    <a:bodyPr/>
                    <a:lstStyle/>
                    <a:p>
                      <a:r>
                        <a:rPr lang="en-US" sz="1400" dirty="0"/>
                        <a:t>A/OPC</a:t>
                      </a:r>
                      <a:r>
                        <a:rPr lang="en-US" sz="1400" baseline="0" dirty="0"/>
                        <a:t> with Delegating/ Appointing  Authority</a:t>
                      </a:r>
                      <a:endParaRPr lang="en-US" sz="1400" dirty="0"/>
                    </a:p>
                  </a:txBody>
                  <a:tcPr marL="68580" marR="68580" marT="34290" marB="34290" anchor="ctr">
                    <a:lnL w="12700" cap="flat" cmpd="sng" algn="ctr">
                      <a:solidFill>
                        <a:schemeClr val="tx1"/>
                      </a:solidFill>
                      <a:prstDash val="solid"/>
                      <a:round/>
                      <a:headEnd type="none" w="med" len="med"/>
                      <a:tailEnd type="none" w="med" len="med"/>
                    </a:lnL>
                  </a:tcPr>
                </a:tc>
                <a:tc>
                  <a:txBody>
                    <a:bodyPr/>
                    <a:lstStyle/>
                    <a:p>
                      <a:pPr marL="0" algn="ctr" defTabSz="914400" rtl="0" eaLnBrk="1" latinLnBrk="0" hangingPunct="1"/>
                      <a:r>
                        <a:rPr lang="en-US" sz="1400" kern="1200" dirty="0">
                          <a:solidFill>
                            <a:schemeClr val="dk1"/>
                          </a:solidFill>
                          <a:latin typeface="+mn-lt"/>
                          <a:ea typeface="+mn-ea"/>
                          <a:cs typeface="+mn-cs"/>
                        </a:rPr>
                        <a:t>2,236</a:t>
                      </a:r>
                    </a:p>
                  </a:txBody>
                  <a:tcPr marL="68580" marR="68580" marT="34290" marB="34290" anchor="ctr"/>
                </a:tc>
                <a:tc>
                  <a:txBody>
                    <a:bodyPr/>
                    <a:lstStyle/>
                    <a:p>
                      <a:pPr marL="0" algn="ctr" defTabSz="914400" rtl="0" eaLnBrk="1" latinLnBrk="0" hangingPunct="1"/>
                      <a:r>
                        <a:rPr lang="en-US" sz="1400" kern="1200" dirty="0">
                          <a:solidFill>
                            <a:schemeClr val="dk1"/>
                          </a:solidFill>
                          <a:latin typeface="+mn-lt"/>
                          <a:ea typeface="+mn-ea"/>
                          <a:cs typeface="+mn-cs"/>
                        </a:rPr>
                        <a:t>76% of 2,927 total A/OPCs</a:t>
                      </a:r>
                    </a:p>
                  </a:txBody>
                  <a:tcPr marL="68580" marR="68580" marT="34290" marB="3429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28856310"/>
                  </a:ext>
                </a:extLst>
              </a:tr>
              <a:tr h="708660">
                <a:tc>
                  <a:txBody>
                    <a:bodyPr/>
                    <a:lstStyle/>
                    <a:p>
                      <a:r>
                        <a:rPr lang="en-US" sz="1400" dirty="0"/>
                        <a:t>O A/OPC with Delegating/ Appointing</a:t>
                      </a:r>
                      <a:r>
                        <a:rPr lang="en-US" sz="1400" baseline="0" dirty="0"/>
                        <a:t> </a:t>
                      </a:r>
                      <a:r>
                        <a:rPr lang="en-US" sz="1400" dirty="0"/>
                        <a:t>Authority</a:t>
                      </a:r>
                    </a:p>
                  </a:txBody>
                  <a:tcPr marL="68580" marR="68580" marT="34290" marB="3429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400" dirty="0"/>
                        <a:t>504</a:t>
                      </a:r>
                    </a:p>
                  </a:txBody>
                  <a:tcPr marL="68580" marR="68580" marT="34290" marB="34290" anchor="ctr">
                    <a:lnB w="12700" cap="flat" cmpd="sng" algn="ctr">
                      <a:solidFill>
                        <a:schemeClr val="tx1"/>
                      </a:solidFill>
                      <a:prstDash val="solid"/>
                      <a:round/>
                      <a:headEnd type="none" w="med" len="med"/>
                      <a:tailEnd type="none" w="med" len="med"/>
                    </a:lnB>
                  </a:tcPr>
                </a:tc>
                <a:tc>
                  <a:txBody>
                    <a:bodyPr/>
                    <a:lstStyle/>
                    <a:p>
                      <a:pPr algn="ctr"/>
                      <a:r>
                        <a:rPr lang="en-US" sz="1400" dirty="0"/>
                        <a:t>72% of 702 total O A/OPCs</a:t>
                      </a:r>
                    </a:p>
                  </a:txBody>
                  <a:tcPr marL="68580" marR="68580" marT="34290" marB="3429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82528355"/>
                  </a:ext>
                </a:extLst>
              </a:tr>
            </a:tbl>
          </a:graphicData>
        </a:graphic>
      </p:graphicFrame>
      <p:sp>
        <p:nvSpPr>
          <p:cNvPr id="3" name="Slide Number Placeholder 2">
            <a:extLst>
              <a:ext uri="{FF2B5EF4-FFF2-40B4-BE49-F238E27FC236}">
                <a16:creationId xmlns:a16="http://schemas.microsoft.com/office/drawing/2014/main" id="{0497D274-2CC5-4ABB-8654-8C0F8005E101}"/>
              </a:ext>
            </a:extLst>
          </p:cNvPr>
          <p:cNvSpPr>
            <a:spLocks noGrp="1"/>
          </p:cNvSpPr>
          <p:nvPr>
            <p:ph type="sldNum" sz="quarter" idx="12"/>
          </p:nvPr>
        </p:nvSpPr>
        <p:spPr>
          <a:xfrm>
            <a:off x="9117496" y="6310312"/>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b="1"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6FF2BC-D1D1-42DF-B763-023FE7AEAC94}" type="slidenum">
              <a:rPr lang="en-US" smtClean="0"/>
              <a:pPr/>
              <a:t>36</a:t>
            </a:fld>
            <a:endParaRPr lang="en-US" dirty="0"/>
          </a:p>
        </p:txBody>
      </p:sp>
    </p:spTree>
    <p:extLst>
      <p:ext uri="{BB962C8B-B14F-4D97-AF65-F5344CB8AC3E}">
        <p14:creationId xmlns:p14="http://schemas.microsoft.com/office/powerpoint/2010/main" val="3505000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924F0-3020-B5A5-4CC0-F2BE41E96094}"/>
              </a:ext>
            </a:extLst>
          </p:cNvPr>
          <p:cNvSpPr>
            <a:spLocks noGrp="1"/>
          </p:cNvSpPr>
          <p:nvPr>
            <p:ph type="title"/>
          </p:nvPr>
        </p:nvSpPr>
        <p:spPr>
          <a:xfrm>
            <a:off x="457200" y="205979"/>
            <a:ext cx="8625328" cy="857250"/>
          </a:xfrm>
        </p:spPr>
        <p:txBody>
          <a:bodyPr>
            <a:normAutofit/>
          </a:bodyPr>
          <a:lstStyle/>
          <a:p>
            <a:r>
              <a:rPr lang="en-US" dirty="0"/>
              <a:t>JAM Training Updates</a:t>
            </a:r>
          </a:p>
        </p:txBody>
      </p:sp>
      <p:sp>
        <p:nvSpPr>
          <p:cNvPr id="3" name="Content Placeholder 2">
            <a:extLst>
              <a:ext uri="{FF2B5EF4-FFF2-40B4-BE49-F238E27FC236}">
                <a16:creationId xmlns:a16="http://schemas.microsoft.com/office/drawing/2014/main" id="{63766DBE-6E8E-B26E-4C54-3FA77B54C522}"/>
              </a:ext>
            </a:extLst>
          </p:cNvPr>
          <p:cNvSpPr>
            <a:spLocks noGrp="1"/>
          </p:cNvSpPr>
          <p:nvPr>
            <p:ph idx="1"/>
          </p:nvPr>
        </p:nvSpPr>
        <p:spPr>
          <a:xfrm>
            <a:off x="457199" y="947648"/>
            <a:ext cx="8563855" cy="4144093"/>
          </a:xfrm>
        </p:spPr>
        <p:txBody>
          <a:bodyPr>
            <a:noAutofit/>
          </a:bodyPr>
          <a:lstStyle/>
          <a:p>
            <a:pPr marL="0" lvl="1" indent="0">
              <a:lnSpc>
                <a:spcPct val="125000"/>
              </a:lnSpc>
              <a:spcBef>
                <a:spcPts val="0"/>
              </a:spcBef>
              <a:buClr>
                <a:schemeClr val="dk1"/>
              </a:buClr>
              <a:buSzPts val="1800"/>
              <a:buNone/>
            </a:pPr>
            <a:r>
              <a:rPr lang="en-US" sz="1400" dirty="0">
                <a:cs typeface="Arial" panose="020B0604020202020204" pitchFamily="34" charset="0"/>
              </a:rPr>
              <a:t>DPC has been working with Component SMEs to address issues with tracking and reporting completion of training.</a:t>
            </a:r>
          </a:p>
          <a:p>
            <a:pPr marL="346075" lvl="1" indent="-330200">
              <a:lnSpc>
                <a:spcPct val="125000"/>
              </a:lnSpc>
              <a:spcBef>
                <a:spcPts val="0"/>
              </a:spcBef>
              <a:buClr>
                <a:schemeClr val="dk1"/>
              </a:buClr>
              <a:buSzPts val="1800"/>
              <a:buFont typeface="Arial"/>
              <a:buChar char="•"/>
            </a:pPr>
            <a:r>
              <a:rPr lang="en-US" sz="1400" dirty="0">
                <a:cs typeface="Arial" panose="020B0604020202020204" pitchFamily="34" charset="0"/>
              </a:rPr>
              <a:t>Immediate actions taken</a:t>
            </a:r>
          </a:p>
          <a:p>
            <a:pPr marL="685800" lvl="1" indent="-273050">
              <a:lnSpc>
                <a:spcPct val="125000"/>
              </a:lnSpc>
              <a:spcBef>
                <a:spcPts val="0"/>
              </a:spcBef>
              <a:buClr>
                <a:schemeClr val="dk1"/>
              </a:buClr>
              <a:buSzPts val="1800"/>
              <a:tabLst>
                <a:tab pos="914400" algn="l"/>
              </a:tabLst>
            </a:pPr>
            <a:r>
              <a:rPr lang="en-US" sz="1400" dirty="0">
                <a:solidFill>
                  <a:schemeClr val="dk1"/>
                </a:solidFill>
              </a:rPr>
              <a:t>Matched JAM drop-downs to GPC Training Webpage</a:t>
            </a:r>
          </a:p>
          <a:p>
            <a:pPr marL="685800" lvl="1" indent="-273050">
              <a:lnSpc>
                <a:spcPct val="125000"/>
              </a:lnSpc>
              <a:spcBef>
                <a:spcPts val="0"/>
              </a:spcBef>
              <a:buClr>
                <a:schemeClr val="dk1"/>
              </a:buClr>
              <a:buSzPts val="1800"/>
              <a:tabLst>
                <a:tab pos="914400" algn="l"/>
              </a:tabLst>
            </a:pPr>
            <a:r>
              <a:rPr lang="en-US" sz="1400" dirty="0">
                <a:solidFill>
                  <a:schemeClr val="dk1"/>
                </a:solidFill>
              </a:rPr>
              <a:t>Changed “Other” to “Component Specified Training” </a:t>
            </a:r>
          </a:p>
          <a:p>
            <a:pPr marL="685800" lvl="1" indent="-273050">
              <a:lnSpc>
                <a:spcPct val="125000"/>
              </a:lnSpc>
              <a:spcBef>
                <a:spcPts val="0"/>
              </a:spcBef>
              <a:buClr>
                <a:schemeClr val="dk1"/>
              </a:buClr>
              <a:buSzPts val="1800"/>
              <a:tabLst>
                <a:tab pos="914400" algn="l"/>
              </a:tabLst>
            </a:pPr>
            <a:r>
              <a:rPr lang="en-US" sz="1400" dirty="0">
                <a:solidFill>
                  <a:schemeClr val="dk1"/>
                </a:solidFill>
              </a:rPr>
              <a:t>Added Special Designation-specific selection</a:t>
            </a:r>
            <a:endParaRPr lang="en-US" sz="1400" dirty="0">
              <a:cs typeface="Arial" panose="020B0604020202020204" pitchFamily="34" charset="0"/>
            </a:endParaRPr>
          </a:p>
          <a:p>
            <a:pPr marL="346075" lvl="1" indent="-330200">
              <a:lnSpc>
                <a:spcPct val="125000"/>
              </a:lnSpc>
              <a:spcBef>
                <a:spcPts val="0"/>
              </a:spcBef>
              <a:buClr>
                <a:schemeClr val="dk1"/>
              </a:buClr>
              <a:buSzPts val="1800"/>
              <a:buFont typeface="Arial"/>
              <a:buChar char="•"/>
            </a:pPr>
            <a:r>
              <a:rPr lang="en-US" sz="1400" dirty="0">
                <a:cs typeface="Arial" panose="020B0604020202020204" pitchFamily="34" charset="0"/>
              </a:rPr>
              <a:t>Short-term actions in progress</a:t>
            </a:r>
          </a:p>
          <a:p>
            <a:pPr marL="685800" lvl="1" indent="-273050">
              <a:lnSpc>
                <a:spcPct val="125000"/>
              </a:lnSpc>
              <a:spcBef>
                <a:spcPts val="0"/>
              </a:spcBef>
              <a:buClr>
                <a:schemeClr val="dk1"/>
              </a:buClr>
              <a:buSzPts val="1800"/>
              <a:tabLst>
                <a:tab pos="914400" algn="l"/>
              </a:tabLst>
            </a:pPr>
            <a:r>
              <a:rPr lang="en-US" sz="1400" dirty="0">
                <a:solidFill>
                  <a:schemeClr val="dk1"/>
                </a:solidFill>
              </a:rPr>
              <a:t>Ensuring EDA </a:t>
            </a:r>
            <a:r>
              <a:rPr lang="en-US" sz="1400" i="1" dirty="0">
                <a:solidFill>
                  <a:schemeClr val="dk1"/>
                </a:solidFill>
              </a:rPr>
              <a:t>JAM GPC Training Report </a:t>
            </a:r>
            <a:r>
              <a:rPr lang="en-US" sz="1400" dirty="0">
                <a:solidFill>
                  <a:schemeClr val="dk1"/>
                </a:solidFill>
              </a:rPr>
              <a:t>and </a:t>
            </a:r>
            <a:br>
              <a:rPr lang="en-US" sz="1400" dirty="0">
                <a:solidFill>
                  <a:schemeClr val="dk1"/>
                </a:solidFill>
              </a:rPr>
            </a:br>
            <a:r>
              <a:rPr lang="en-US" sz="1400" i="1" dirty="0">
                <a:solidFill>
                  <a:schemeClr val="dk1"/>
                </a:solidFill>
              </a:rPr>
              <a:t>associated</a:t>
            </a:r>
            <a:r>
              <a:rPr lang="en-US" sz="1400" dirty="0">
                <a:solidFill>
                  <a:schemeClr val="dk1"/>
                </a:solidFill>
              </a:rPr>
              <a:t> </a:t>
            </a:r>
            <a:r>
              <a:rPr lang="en-US" sz="1400" i="1" dirty="0">
                <a:solidFill>
                  <a:schemeClr val="dk1"/>
                </a:solidFill>
              </a:rPr>
              <a:t>search criteria </a:t>
            </a:r>
            <a:r>
              <a:rPr lang="en-US" sz="1400" dirty="0">
                <a:solidFill>
                  <a:schemeClr val="dk1"/>
                </a:solidFill>
              </a:rPr>
              <a:t>include all listed courses</a:t>
            </a:r>
          </a:p>
          <a:p>
            <a:pPr marL="685800" lvl="1" indent="-273050">
              <a:lnSpc>
                <a:spcPct val="125000"/>
              </a:lnSpc>
              <a:spcBef>
                <a:spcPts val="0"/>
              </a:spcBef>
              <a:buClr>
                <a:schemeClr val="dk1"/>
              </a:buClr>
              <a:buSzPts val="1800"/>
              <a:tabLst>
                <a:tab pos="914400" algn="l"/>
              </a:tabLst>
            </a:pPr>
            <a:r>
              <a:rPr lang="en-US" sz="1400" dirty="0">
                <a:solidFill>
                  <a:schemeClr val="dk1"/>
                </a:solidFill>
              </a:rPr>
              <a:t>Fixing </a:t>
            </a:r>
            <a:r>
              <a:rPr lang="en-US" sz="1400" i="1" dirty="0">
                <a:solidFill>
                  <a:schemeClr val="dk1"/>
                </a:solidFill>
              </a:rPr>
              <a:t>Show Current Training </a:t>
            </a:r>
            <a:r>
              <a:rPr lang="en-US" sz="1400" dirty="0">
                <a:solidFill>
                  <a:schemeClr val="dk1"/>
                </a:solidFill>
              </a:rPr>
              <a:t>check box</a:t>
            </a:r>
          </a:p>
          <a:p>
            <a:pPr marL="685800" lvl="1" indent="-273050">
              <a:lnSpc>
                <a:spcPct val="125000"/>
              </a:lnSpc>
              <a:spcBef>
                <a:spcPts val="0"/>
              </a:spcBef>
              <a:buClr>
                <a:schemeClr val="dk1"/>
              </a:buClr>
              <a:buSzPts val="1800"/>
              <a:tabLst>
                <a:tab pos="914400" algn="l"/>
              </a:tabLst>
            </a:pPr>
            <a:r>
              <a:rPr lang="en-US" sz="1400" dirty="0">
                <a:solidFill>
                  <a:schemeClr val="dk1"/>
                </a:solidFill>
              </a:rPr>
              <a:t>Requested update to intuitive order for courses displayed</a:t>
            </a:r>
          </a:p>
          <a:p>
            <a:pPr marL="685800" lvl="1" indent="-273050">
              <a:lnSpc>
                <a:spcPct val="125000"/>
              </a:lnSpc>
              <a:spcBef>
                <a:spcPts val="0"/>
              </a:spcBef>
              <a:buClr>
                <a:schemeClr val="dk1"/>
              </a:buClr>
              <a:buSzPts val="1800"/>
              <a:tabLst>
                <a:tab pos="914400" algn="l"/>
              </a:tabLst>
            </a:pPr>
            <a:r>
              <a:rPr lang="en-US" sz="1400" dirty="0">
                <a:solidFill>
                  <a:schemeClr val="dk1"/>
                </a:solidFill>
              </a:rPr>
              <a:t>Working with Defense Acquisition University (DAU) and PIEE PMO to reduce days to display and report</a:t>
            </a:r>
          </a:p>
          <a:p>
            <a:pPr marL="685800" lvl="1" indent="-273050">
              <a:lnSpc>
                <a:spcPct val="125000"/>
              </a:lnSpc>
              <a:spcBef>
                <a:spcPts val="0"/>
              </a:spcBef>
              <a:buClr>
                <a:schemeClr val="dk1"/>
              </a:buClr>
              <a:buSzPts val="1800"/>
              <a:tabLst>
                <a:tab pos="914400" algn="l"/>
              </a:tabLst>
            </a:pPr>
            <a:r>
              <a:rPr lang="en-US" sz="1400" dirty="0">
                <a:solidFill>
                  <a:schemeClr val="dk1"/>
                </a:solidFill>
              </a:rPr>
              <a:t>Removed CLG 0010 transformations to CLG 001 and requested re-conversion of completions since 6/2/20 </a:t>
            </a:r>
          </a:p>
          <a:p>
            <a:pPr marL="346075" lvl="1" indent="-330200">
              <a:lnSpc>
                <a:spcPct val="125000"/>
              </a:lnSpc>
              <a:spcBef>
                <a:spcPts val="0"/>
              </a:spcBef>
              <a:buClr>
                <a:schemeClr val="dk1"/>
              </a:buClr>
              <a:buSzPts val="1800"/>
              <a:buFont typeface="Arial"/>
              <a:buChar char="•"/>
            </a:pPr>
            <a:r>
              <a:rPr lang="en-US" sz="1400" dirty="0">
                <a:cs typeface="Arial" panose="020B0604020202020204" pitchFamily="34" charset="0"/>
              </a:rPr>
              <a:t>Long-term actions planned</a:t>
            </a:r>
          </a:p>
          <a:p>
            <a:pPr marL="685800" lvl="1" indent="-273050">
              <a:lnSpc>
                <a:spcPct val="125000"/>
              </a:lnSpc>
              <a:spcBef>
                <a:spcPts val="0"/>
              </a:spcBef>
              <a:buClr>
                <a:schemeClr val="dk1"/>
              </a:buClr>
              <a:buSzPts val="1800"/>
              <a:tabLst>
                <a:tab pos="914400" algn="l"/>
              </a:tabLst>
            </a:pPr>
            <a:r>
              <a:rPr lang="en-US" sz="1400" dirty="0">
                <a:solidFill>
                  <a:schemeClr val="dk1"/>
                </a:solidFill>
              </a:rPr>
              <a:t>Working Group to review related CIs and identify additional usability enhancements</a:t>
            </a:r>
          </a:p>
        </p:txBody>
      </p:sp>
      <p:pic>
        <p:nvPicPr>
          <p:cNvPr id="9" name="Picture 8" descr="Screen capture showing the training in the JAM drop-down.&#10;">
            <a:extLst>
              <a:ext uri="{FF2B5EF4-FFF2-40B4-BE49-F238E27FC236}">
                <a16:creationId xmlns:a16="http://schemas.microsoft.com/office/drawing/2014/main" id="{A1589A8A-D81D-4DFB-9875-BEF0B21C9E5B}"/>
              </a:ext>
            </a:extLst>
          </p:cNvPr>
          <p:cNvPicPr>
            <a:picLocks noChangeAspect="1"/>
          </p:cNvPicPr>
          <p:nvPr/>
        </p:nvPicPr>
        <p:blipFill rotWithShape="1">
          <a:blip r:embed="rId3"/>
          <a:srcRect l="15300" t="24889" r="37500" b="20356"/>
          <a:stretch/>
        </p:blipFill>
        <p:spPr>
          <a:xfrm>
            <a:off x="5913757" y="1453896"/>
            <a:ext cx="3068821" cy="2002536"/>
          </a:xfrm>
          <a:prstGeom prst="rect">
            <a:avLst/>
          </a:prstGeom>
          <a:ln>
            <a:solidFill>
              <a:schemeClr val="bg1">
                <a:lumMod val="75000"/>
              </a:schemeClr>
            </a:solidFill>
          </a:ln>
        </p:spPr>
      </p:pic>
    </p:spTree>
    <p:extLst>
      <p:ext uri="{BB962C8B-B14F-4D97-AF65-F5344CB8AC3E}">
        <p14:creationId xmlns:p14="http://schemas.microsoft.com/office/powerpoint/2010/main" val="17775170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4C599AC3-9851-447F-8201-435D4E230B04}"/>
              </a:ext>
            </a:extLst>
          </p:cNvPr>
          <p:cNvSpPr>
            <a:spLocks noGrp="1"/>
          </p:cNvSpPr>
          <p:nvPr>
            <p:ph type="title"/>
          </p:nvPr>
        </p:nvSpPr>
        <p:spPr/>
        <p:txBody>
          <a:bodyPr/>
          <a:lstStyle/>
          <a:p>
            <a:r>
              <a:rPr lang="en-US" dirty="0"/>
              <a:t>JAM Training Updates</a:t>
            </a:r>
          </a:p>
        </p:txBody>
      </p:sp>
      <p:sp>
        <p:nvSpPr>
          <p:cNvPr id="14" name="Content Placeholder 12">
            <a:extLst>
              <a:ext uri="{FF2B5EF4-FFF2-40B4-BE49-F238E27FC236}">
                <a16:creationId xmlns:a16="http://schemas.microsoft.com/office/drawing/2014/main" id="{A324A037-077C-47F3-9CBF-E0466FE8C603}"/>
              </a:ext>
            </a:extLst>
          </p:cNvPr>
          <p:cNvSpPr txBox="1">
            <a:spLocks/>
          </p:cNvSpPr>
          <p:nvPr/>
        </p:nvSpPr>
        <p:spPr>
          <a:xfrm>
            <a:off x="500566" y="1242289"/>
            <a:ext cx="8201928" cy="668807"/>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200" dirty="0"/>
              <a:t>In the short run, to further improve data quality Components may issue direction to standardized entries in the </a:t>
            </a:r>
            <a:r>
              <a:rPr lang="en-US" sz="2200" i="1" dirty="0"/>
              <a:t>Course Name </a:t>
            </a:r>
            <a:r>
              <a:rPr lang="en-US" sz="2200" dirty="0"/>
              <a:t>field.</a:t>
            </a:r>
          </a:p>
        </p:txBody>
      </p:sp>
      <p:sp>
        <p:nvSpPr>
          <p:cNvPr id="13" name="Content Placeholder 12">
            <a:extLst>
              <a:ext uri="{FF2B5EF4-FFF2-40B4-BE49-F238E27FC236}">
                <a16:creationId xmlns:a16="http://schemas.microsoft.com/office/drawing/2014/main" id="{A2513AA5-23A6-421C-9CEA-DCE3577F9182}"/>
              </a:ext>
            </a:extLst>
          </p:cNvPr>
          <p:cNvSpPr>
            <a:spLocks noGrp="1"/>
          </p:cNvSpPr>
          <p:nvPr>
            <p:ph idx="1"/>
          </p:nvPr>
        </p:nvSpPr>
        <p:spPr>
          <a:xfrm>
            <a:off x="500564" y="2040643"/>
            <a:ext cx="3568516" cy="2606944"/>
          </a:xfrm>
        </p:spPr>
        <p:txBody>
          <a:bodyPr>
            <a:normAutofit lnSpcReduction="10000"/>
          </a:bodyPr>
          <a:lstStyle/>
          <a:p>
            <a:r>
              <a:rPr lang="en-US" sz="2200" b="1" u="sng" dirty="0"/>
              <a:t>Contact your CPM to volunteer for the Working Group or to participate in Engineering Change Proposal (ECP) Agile Development if you want to influence future system capabilities</a:t>
            </a:r>
            <a:r>
              <a:rPr lang="en-US" sz="2200" dirty="0"/>
              <a:t>.</a:t>
            </a:r>
          </a:p>
        </p:txBody>
      </p:sp>
      <p:grpSp>
        <p:nvGrpSpPr>
          <p:cNvPr id="18" name="Group 17" descr="Screen capture showing the Course Name field.">
            <a:extLst>
              <a:ext uri="{FF2B5EF4-FFF2-40B4-BE49-F238E27FC236}">
                <a16:creationId xmlns:a16="http://schemas.microsoft.com/office/drawing/2014/main" id="{AD46C2C7-2AA4-44FE-9D09-3F8F54366AEA}"/>
              </a:ext>
            </a:extLst>
          </p:cNvPr>
          <p:cNvGrpSpPr/>
          <p:nvPr/>
        </p:nvGrpSpPr>
        <p:grpSpPr>
          <a:xfrm>
            <a:off x="4191000" y="2101739"/>
            <a:ext cx="4511494" cy="2406762"/>
            <a:chOff x="4069080" y="2202322"/>
            <a:chExt cx="4831046" cy="2574812"/>
          </a:xfrm>
        </p:grpSpPr>
        <p:pic>
          <p:nvPicPr>
            <p:cNvPr id="16" name="Picture 15">
              <a:extLst>
                <a:ext uri="{FF2B5EF4-FFF2-40B4-BE49-F238E27FC236}">
                  <a16:creationId xmlns:a16="http://schemas.microsoft.com/office/drawing/2014/main" id="{4F63EF96-9072-45A9-B536-D111E7E7999E}"/>
                </a:ext>
              </a:extLst>
            </p:cNvPr>
            <p:cNvPicPr>
              <a:picLocks noChangeAspect="1"/>
            </p:cNvPicPr>
            <p:nvPr/>
          </p:nvPicPr>
          <p:blipFill>
            <a:blip r:embed="rId3"/>
            <a:stretch>
              <a:fillRect/>
            </a:stretch>
          </p:blipFill>
          <p:spPr>
            <a:xfrm>
              <a:off x="4069080" y="2202322"/>
              <a:ext cx="4831046" cy="2574812"/>
            </a:xfrm>
            <a:prstGeom prst="rect">
              <a:avLst/>
            </a:prstGeom>
            <a:ln>
              <a:solidFill>
                <a:schemeClr val="bg1">
                  <a:lumMod val="75000"/>
                </a:schemeClr>
              </a:solidFill>
            </a:ln>
          </p:spPr>
        </p:pic>
        <p:sp>
          <p:nvSpPr>
            <p:cNvPr id="17" name="Rectangle: Rounded Corners 16">
              <a:extLst>
                <a:ext uri="{FF2B5EF4-FFF2-40B4-BE49-F238E27FC236}">
                  <a16:creationId xmlns:a16="http://schemas.microsoft.com/office/drawing/2014/main" id="{43493E40-7669-45F3-88F4-350905EBAFEE}"/>
                </a:ext>
              </a:extLst>
            </p:cNvPr>
            <p:cNvSpPr/>
            <p:nvPr/>
          </p:nvSpPr>
          <p:spPr>
            <a:xfrm>
              <a:off x="4169664" y="3081528"/>
              <a:ext cx="3657600" cy="128016"/>
            </a:xfrm>
            <a:prstGeom prst="roundRect">
              <a:avLst/>
            </a:prstGeom>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7862290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4855931-79D8-09DA-298E-4C4302F9D0C0}"/>
              </a:ext>
            </a:extLst>
          </p:cNvPr>
          <p:cNvSpPr>
            <a:spLocks noGrp="1"/>
          </p:cNvSpPr>
          <p:nvPr>
            <p:ph type="title"/>
          </p:nvPr>
        </p:nvSpPr>
        <p:spPr>
          <a:xfrm>
            <a:off x="457200" y="205979"/>
            <a:ext cx="8229600" cy="857250"/>
          </a:xfrm>
        </p:spPr>
        <p:txBody>
          <a:bodyPr/>
          <a:lstStyle/>
          <a:p>
            <a:r>
              <a:rPr lang="en-US" dirty="0"/>
              <a:t>PIEE EDA Training Report</a:t>
            </a:r>
          </a:p>
        </p:txBody>
      </p:sp>
      <p:sp>
        <p:nvSpPr>
          <p:cNvPr id="9" name="Content Placeholder 2">
            <a:extLst>
              <a:ext uri="{FF2B5EF4-FFF2-40B4-BE49-F238E27FC236}">
                <a16:creationId xmlns:a16="http://schemas.microsoft.com/office/drawing/2014/main" id="{3F848E7A-68EB-106B-8D30-14F7B8D3F8B8}"/>
              </a:ext>
            </a:extLst>
          </p:cNvPr>
          <p:cNvSpPr>
            <a:spLocks noGrp="1"/>
          </p:cNvSpPr>
          <p:nvPr>
            <p:ph idx="1"/>
          </p:nvPr>
        </p:nvSpPr>
        <p:spPr>
          <a:xfrm>
            <a:off x="383058" y="985545"/>
            <a:ext cx="8686800" cy="3707753"/>
          </a:xfrm>
        </p:spPr>
        <p:txBody>
          <a:bodyPr>
            <a:noAutofit/>
          </a:bodyPr>
          <a:lstStyle/>
          <a:p>
            <a:pPr>
              <a:lnSpc>
                <a:spcPct val="125000"/>
              </a:lnSpc>
            </a:pPr>
            <a:r>
              <a:rPr lang="en-US" sz="1600" dirty="0"/>
              <a:t>PIEE interfaces with DAU to acquire course completion data.  This data is added to the user’s PIEE profile and used to improve internal controls by systemically validating completion of DoD-mandated training prior to appointment issuance.</a:t>
            </a:r>
          </a:p>
          <a:p>
            <a:pPr lvl="1">
              <a:lnSpc>
                <a:spcPct val="125000"/>
              </a:lnSpc>
            </a:pPr>
            <a:r>
              <a:rPr lang="en-US" sz="1600" dirty="0"/>
              <a:t>PIEE/JAM allows training to be added manually to meet local training requirements. </a:t>
            </a:r>
          </a:p>
          <a:p>
            <a:pPr>
              <a:lnSpc>
                <a:spcPct val="125000"/>
              </a:lnSpc>
            </a:pPr>
            <a:r>
              <a:rPr lang="en-US" sz="1600" dirty="0"/>
              <a:t>CPMs, O A/OPCs, and A/OPCs can run reports for GPC users and appointments in PIEE/JAM using EDA.  Training, nomination, and full appointment data can be retrieved.  </a:t>
            </a:r>
          </a:p>
          <a:p>
            <a:pPr>
              <a:lnSpc>
                <a:spcPct val="125000"/>
              </a:lnSpc>
            </a:pPr>
            <a:r>
              <a:rPr lang="en-US" sz="1600" dirty="0"/>
              <a:t>The </a:t>
            </a:r>
            <a:r>
              <a:rPr lang="en-US" sz="1600" i="1" dirty="0"/>
              <a:t>JAM GPC Training Report </a:t>
            </a:r>
            <a:r>
              <a:rPr lang="en-US" sz="1600" dirty="0"/>
              <a:t>available through PIEE/EDA provides information that can be used to:</a:t>
            </a:r>
          </a:p>
          <a:p>
            <a:pPr lvl="1">
              <a:lnSpc>
                <a:spcPct val="125000"/>
              </a:lnSpc>
            </a:pPr>
            <a:r>
              <a:rPr lang="en-US" sz="1600" dirty="0"/>
              <a:t>Ensure all individuals are properly trained for their role.</a:t>
            </a:r>
          </a:p>
          <a:p>
            <a:pPr lvl="1">
              <a:lnSpc>
                <a:spcPct val="125000"/>
              </a:lnSpc>
            </a:pPr>
            <a:r>
              <a:rPr lang="en-US" sz="1600" dirty="0"/>
              <a:t>Complete training fields on the Monthly A/OPC Checklist and SAHAR.</a:t>
            </a:r>
          </a:p>
        </p:txBody>
      </p:sp>
    </p:spTree>
    <p:extLst>
      <p:ext uri="{BB962C8B-B14F-4D97-AF65-F5344CB8AC3E}">
        <p14:creationId xmlns:p14="http://schemas.microsoft.com/office/powerpoint/2010/main" val="1656658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F20F57-5C1C-3DEE-F850-06C072B04540}"/>
              </a:ext>
            </a:extLst>
          </p:cNvPr>
          <p:cNvSpPr>
            <a:spLocks noGrp="1"/>
          </p:cNvSpPr>
          <p:nvPr>
            <p:ph type="title"/>
          </p:nvPr>
        </p:nvSpPr>
        <p:spPr/>
        <p:txBody>
          <a:bodyPr/>
          <a:lstStyle/>
          <a:p>
            <a:r>
              <a:rPr lang="en-US" dirty="0"/>
              <a:t>Index of GPC Webpages</a:t>
            </a:r>
          </a:p>
        </p:txBody>
      </p:sp>
      <p:sp>
        <p:nvSpPr>
          <p:cNvPr id="19" name="Title 6">
            <a:extLst>
              <a:ext uri="{FF2B5EF4-FFF2-40B4-BE49-F238E27FC236}">
                <a16:creationId xmlns:a16="http://schemas.microsoft.com/office/drawing/2014/main" id="{17F20F57-5C1C-3DEE-F850-06C072B04540}"/>
              </a:ext>
            </a:extLst>
          </p:cNvPr>
          <p:cNvSpPr txBox="1">
            <a:spLocks/>
          </p:cNvSpPr>
          <p:nvPr/>
        </p:nvSpPr>
        <p:spPr>
          <a:xfrm>
            <a:off x="457200" y="205979"/>
            <a:ext cx="8229600" cy="85725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accent4">
                    <a:lumMod val="75000"/>
                  </a:schemeClr>
                </a:solidFill>
                <a:latin typeface="+mj-lt"/>
                <a:ea typeface="+mj-ea"/>
                <a:cs typeface="+mj-cs"/>
              </a:defRPr>
            </a:lvl1pPr>
          </a:lstStyle>
          <a:p>
            <a:r>
              <a:rPr lang="en-US" dirty="0"/>
              <a:t>Index of GPC Webpages</a:t>
            </a:r>
          </a:p>
        </p:txBody>
      </p:sp>
      <p:sp>
        <p:nvSpPr>
          <p:cNvPr id="20" name="Google Shape;79;p15">
            <a:extLst>
              <a:ext uri="{FF2B5EF4-FFF2-40B4-BE49-F238E27FC236}">
                <a16:creationId xmlns:a16="http://schemas.microsoft.com/office/drawing/2014/main" id="{1AE3BB33-EB2D-D262-03E4-10BEB0E12C67}"/>
              </a:ext>
            </a:extLst>
          </p:cNvPr>
          <p:cNvSpPr/>
          <p:nvPr/>
        </p:nvSpPr>
        <p:spPr>
          <a:xfrm>
            <a:off x="353975" y="1136330"/>
            <a:ext cx="8694232" cy="850299"/>
          </a:xfrm>
          <a:prstGeom prst="rect">
            <a:avLst/>
          </a:prstGeom>
          <a:noFill/>
          <a:ln>
            <a:noFill/>
          </a:ln>
        </p:spPr>
        <p:txBody>
          <a:bodyPr spcFirstLastPara="1" wrap="square" lIns="91425" tIns="45700" rIns="91425" bIns="45700" anchor="t" anchorCtr="0">
            <a:noAutofit/>
          </a:bodyPr>
          <a:lstStyle/>
          <a:p>
            <a:pPr marL="12700">
              <a:buClr>
                <a:schemeClr val="dk1"/>
              </a:buClr>
              <a:buSzPts val="1800"/>
            </a:pPr>
            <a:r>
              <a:rPr lang="en-US" sz="1400" b="0" i="0" u="none" strike="noStrike" cap="none" dirty="0">
                <a:solidFill>
                  <a:schemeClr val="dk1"/>
                </a:solidFill>
                <a:ea typeface="Arial"/>
                <a:cs typeface="Arial"/>
                <a:sym typeface="Arial"/>
              </a:rPr>
              <a:t>Access the </a:t>
            </a:r>
            <a:r>
              <a:rPr lang="en-US" sz="1400" dirty="0">
                <a:solidFill>
                  <a:schemeClr val="dk1"/>
                </a:solidFill>
                <a:ea typeface="Arial"/>
                <a:cs typeface="Arial"/>
                <a:sym typeface="Arial"/>
              </a:rPr>
              <a:t>DPC</a:t>
            </a:r>
            <a:r>
              <a:rPr lang="en-US" sz="1400" b="0" i="0" u="none" strike="noStrike" cap="none" dirty="0">
                <a:solidFill>
                  <a:schemeClr val="dk1"/>
                </a:solidFill>
                <a:ea typeface="Arial"/>
                <a:cs typeface="Arial"/>
                <a:sym typeface="Arial"/>
              </a:rPr>
              <a:t> </a:t>
            </a:r>
            <a:r>
              <a:rPr lang="en-US" sz="1400" dirty="0">
                <a:solidFill>
                  <a:schemeClr val="dk1"/>
                </a:solidFill>
                <a:ea typeface="Arial"/>
                <a:cs typeface="Arial"/>
                <a:sym typeface="Arial"/>
              </a:rPr>
              <a:t>Index of GPC</a:t>
            </a:r>
            <a:r>
              <a:rPr lang="en-US" sz="1400" b="0" i="0" u="none" strike="noStrike" cap="none" dirty="0">
                <a:solidFill>
                  <a:schemeClr val="dk1"/>
                </a:solidFill>
                <a:ea typeface="Arial"/>
                <a:cs typeface="Arial"/>
                <a:sym typeface="Arial"/>
              </a:rPr>
              <a:t> </a:t>
            </a:r>
            <a:r>
              <a:rPr lang="en-US" sz="1400" dirty="0">
                <a:solidFill>
                  <a:schemeClr val="dk1"/>
                </a:solidFill>
                <a:ea typeface="Arial"/>
                <a:cs typeface="Arial"/>
                <a:sym typeface="Arial"/>
              </a:rPr>
              <a:t>webpages</a:t>
            </a:r>
            <a:r>
              <a:rPr lang="en-US" sz="1400" b="0" i="0" u="none" strike="noStrike" cap="none" dirty="0">
                <a:solidFill>
                  <a:schemeClr val="dk1"/>
                </a:solidFill>
                <a:ea typeface="Arial"/>
                <a:cs typeface="Arial"/>
                <a:sym typeface="Arial"/>
              </a:rPr>
              <a:t> at</a:t>
            </a:r>
            <a:r>
              <a:rPr lang="en-US" sz="1400" dirty="0">
                <a:solidFill>
                  <a:schemeClr val="dk1"/>
                </a:solidFill>
                <a:ea typeface="Arial"/>
                <a:cs typeface="Arial"/>
                <a:sym typeface="Arial"/>
              </a:rPr>
              <a:t> </a:t>
            </a:r>
            <a:r>
              <a:rPr lang="en-US" sz="1400" dirty="0">
                <a:solidFill>
                  <a:schemeClr val="accent4">
                    <a:lumMod val="75000"/>
                  </a:schemeClr>
                </a:solidFill>
                <a:ea typeface="+mn-lt"/>
                <a:cs typeface="+mn-lt"/>
                <a:sym typeface="Arial"/>
                <a:hlinkClick r:id="rId3">
                  <a:extLst>
                    <a:ext uri="{A12FA001-AC4F-418D-AE19-62706E023703}">
                      <ahyp:hlinkClr xmlns:ahyp="http://schemas.microsoft.com/office/drawing/2018/hyperlinkcolor" val="tx"/>
                    </a:ext>
                  </a:extLst>
                </a:hlinkClick>
              </a:rPr>
              <a:t>https://www.acq.osd.mil/asda/dpc/ce/pc/index.html</a:t>
            </a:r>
            <a:r>
              <a:rPr lang="en-US" sz="1400" dirty="0">
                <a:ea typeface="+mn-lt"/>
                <a:cs typeface="+mn-lt"/>
                <a:sym typeface="Arial"/>
              </a:rPr>
              <a:t>.</a:t>
            </a:r>
            <a:endParaRPr lang="en-US" sz="1400" dirty="0">
              <a:ea typeface="+mn-lt"/>
              <a:cs typeface="Arial"/>
            </a:endParaRPr>
          </a:p>
          <a:p>
            <a:pPr marL="12700">
              <a:buSzPts val="1800"/>
            </a:pPr>
            <a:endParaRPr lang="en-US" sz="1400" dirty="0">
              <a:cs typeface="Calibri"/>
            </a:endParaRPr>
          </a:p>
        </p:txBody>
      </p:sp>
      <p:grpSp>
        <p:nvGrpSpPr>
          <p:cNvPr id="21" name="Group 20" descr="Screen capture showing the Purchase Cards option on the GPC webpages.&#10;">
            <a:extLst>
              <a:ext uri="{FF2B5EF4-FFF2-40B4-BE49-F238E27FC236}">
                <a16:creationId xmlns:a16="http://schemas.microsoft.com/office/drawing/2014/main" id="{0503683D-2DD6-D4E5-81C5-B10EA4860D52}"/>
              </a:ext>
            </a:extLst>
          </p:cNvPr>
          <p:cNvGrpSpPr/>
          <p:nvPr/>
        </p:nvGrpSpPr>
        <p:grpSpPr>
          <a:xfrm>
            <a:off x="431593" y="1632412"/>
            <a:ext cx="3227294" cy="2374758"/>
            <a:chOff x="431593" y="1632412"/>
            <a:chExt cx="3227294" cy="2374758"/>
          </a:xfrm>
        </p:grpSpPr>
        <p:pic>
          <p:nvPicPr>
            <p:cNvPr id="22" name="Picture 21" descr="Graphical user interface&#10;&#10;Description automatically generated">
              <a:extLst>
                <a:ext uri="{FF2B5EF4-FFF2-40B4-BE49-F238E27FC236}">
                  <a16:creationId xmlns:a16="http://schemas.microsoft.com/office/drawing/2014/main" id="{1077562E-F629-031D-4DAC-6C10A4A937EA}"/>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431593" y="1632412"/>
              <a:ext cx="3227294" cy="2360060"/>
            </a:xfrm>
            <a:prstGeom prst="rect">
              <a:avLst/>
            </a:prstGeom>
          </p:spPr>
        </p:pic>
        <p:sp>
          <p:nvSpPr>
            <p:cNvPr id="23" name="Oval 22">
              <a:extLst>
                <a:ext uri="{FF2B5EF4-FFF2-40B4-BE49-F238E27FC236}">
                  <a16:creationId xmlns:a16="http://schemas.microsoft.com/office/drawing/2014/main" id="{8E4204C0-550B-EEA1-6C4B-A0AA2477D625}"/>
                </a:ext>
                <a:ext uri="{C183D7F6-B498-43B3-948B-1728B52AA6E4}">
                  <adec:decorative xmlns:adec="http://schemas.microsoft.com/office/drawing/2017/decorative" val="1"/>
                </a:ext>
              </a:extLst>
            </p:cNvPr>
            <p:cNvSpPr/>
            <p:nvPr/>
          </p:nvSpPr>
          <p:spPr>
            <a:xfrm>
              <a:off x="1608350" y="3159552"/>
              <a:ext cx="816744" cy="258088"/>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4EED085E-E705-CAF8-6BB3-63DBF8C298FD}"/>
                </a:ext>
              </a:extLst>
            </p:cNvPr>
            <p:cNvSpPr/>
            <p:nvPr/>
          </p:nvSpPr>
          <p:spPr>
            <a:xfrm>
              <a:off x="473596" y="1634734"/>
              <a:ext cx="311972" cy="311972"/>
            </a:xfrm>
            <a:prstGeom prst="ellipse">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cxnSp>
          <p:nvCxnSpPr>
            <p:cNvPr id="25" name="Straight Arrow Connector 24">
              <a:extLst>
                <a:ext uri="{FF2B5EF4-FFF2-40B4-BE49-F238E27FC236}">
                  <a16:creationId xmlns:a16="http://schemas.microsoft.com/office/drawing/2014/main" id="{81C9B7C0-F83D-7A96-B421-40B7AD5CFD83}"/>
                </a:ext>
              </a:extLst>
            </p:cNvPr>
            <p:cNvCxnSpPr>
              <a:cxnSpLocks/>
            </p:cNvCxnSpPr>
            <p:nvPr/>
          </p:nvCxnSpPr>
          <p:spPr>
            <a:xfrm>
              <a:off x="2482610" y="3320673"/>
              <a:ext cx="991852" cy="686497"/>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840BB01B-79CD-F051-5B80-CC43B65C786B}"/>
              </a:ext>
            </a:extLst>
          </p:cNvPr>
          <p:cNvSpPr txBox="1"/>
          <p:nvPr/>
        </p:nvSpPr>
        <p:spPr>
          <a:xfrm>
            <a:off x="3716403" y="1549848"/>
            <a:ext cx="5420280" cy="2226828"/>
          </a:xfrm>
          <a:prstGeom prst="rect">
            <a:avLst/>
          </a:prstGeom>
          <a:solidFill>
            <a:schemeClr val="bg1"/>
          </a:solidFill>
          <a:ln w="6350">
            <a:noFill/>
          </a:ln>
          <a:effectLst/>
        </p:spPr>
        <p:txBody>
          <a:bodyPr wrap="square" lIns="91440" tIns="45720" rIns="91440" bIns="45720" rtlCol="0" anchor="t">
            <a:spAutoFit/>
          </a:bodyPr>
          <a:lstStyle/>
          <a:p>
            <a:pPr marL="457200" lvl="2" indent="-228600">
              <a:lnSpc>
                <a:spcPct val="125000"/>
              </a:lnSpc>
              <a:buAutoNum type="arabicParenR"/>
            </a:pPr>
            <a:r>
              <a:rPr lang="en-US" sz="1400" dirty="0"/>
              <a:t>From the DPC – Contracting eBusiness (CeB) webpage, select "Learn More" under “Purchase Cards” to display the GPC index.</a:t>
            </a:r>
            <a:endParaRPr lang="en-US" sz="1400" dirty="0">
              <a:cs typeface="Calibri"/>
            </a:endParaRPr>
          </a:p>
          <a:p>
            <a:pPr marL="460375" lvl="2" indent="-231775">
              <a:lnSpc>
                <a:spcPct val="125000"/>
              </a:lnSpc>
              <a:buAutoNum type="arabicParenR" startAt="2"/>
            </a:pPr>
            <a:r>
              <a:rPr lang="en-US" sz="1400" dirty="0"/>
              <a:t>From the GPC index, go to "Policy Docs &amp; Guides” to see DoD GPC Program policy memos, Guidebook, 2022 DoD GPC Charge Card Management Plan, and related documents.</a:t>
            </a:r>
            <a:endParaRPr lang="en-US" sz="1400" dirty="0">
              <a:cs typeface="Calibri"/>
            </a:endParaRPr>
          </a:p>
          <a:p>
            <a:pPr marL="460375" lvl="2" indent="-231775">
              <a:lnSpc>
                <a:spcPct val="125000"/>
              </a:lnSpc>
              <a:buAutoNum type="arabicParenR" startAt="2"/>
            </a:pPr>
            <a:r>
              <a:rPr lang="en-US" sz="1400" dirty="0"/>
              <a:t>From the GPC index, go to "Training” to see DAU GPC Courses, Training &amp; Requirements, DoD-level GPC Policy Available/ Recommended Training, and GPC Program One-Pagers.</a:t>
            </a:r>
            <a:endParaRPr lang="en-US" sz="1400" dirty="0">
              <a:cs typeface="Calibri"/>
            </a:endParaRPr>
          </a:p>
        </p:txBody>
      </p:sp>
      <p:grpSp>
        <p:nvGrpSpPr>
          <p:cNvPr id="27" name="Group 26" descr="Screen capture showing the Policy Docs &amp; Guides and Training options on the GPC webpages.&#10;">
            <a:extLst>
              <a:ext uri="{FF2B5EF4-FFF2-40B4-BE49-F238E27FC236}">
                <a16:creationId xmlns:a16="http://schemas.microsoft.com/office/drawing/2014/main" id="{51CEBB9F-C610-CB04-1956-EFDD3D72FB34}"/>
              </a:ext>
            </a:extLst>
          </p:cNvPr>
          <p:cNvGrpSpPr/>
          <p:nvPr/>
        </p:nvGrpSpPr>
        <p:grpSpPr>
          <a:xfrm>
            <a:off x="3401464" y="3996711"/>
            <a:ext cx="5742536" cy="686497"/>
            <a:chOff x="3401464" y="3501859"/>
            <a:chExt cx="5742536" cy="686497"/>
          </a:xfrm>
        </p:grpSpPr>
        <p:pic>
          <p:nvPicPr>
            <p:cNvPr id="28" name="Picture 27" descr="A screenshot of a computer&#10;&#10;Description automatically generated">
              <a:extLst>
                <a:ext uri="{FF2B5EF4-FFF2-40B4-BE49-F238E27FC236}">
                  <a16:creationId xmlns:a16="http://schemas.microsoft.com/office/drawing/2014/main" id="{905AD37A-9F6F-1096-94F9-6E08C85DA6C2}"/>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3401464" y="3501859"/>
              <a:ext cx="5742536" cy="686497"/>
            </a:xfrm>
            <a:prstGeom prst="rect">
              <a:avLst/>
            </a:prstGeom>
          </p:spPr>
        </p:pic>
        <p:sp>
          <p:nvSpPr>
            <p:cNvPr id="29" name="Oval 28">
              <a:extLst>
                <a:ext uri="{FF2B5EF4-FFF2-40B4-BE49-F238E27FC236}">
                  <a16:creationId xmlns:a16="http://schemas.microsoft.com/office/drawing/2014/main" id="{A5B1C921-0263-A50F-B6C8-EA7D7E1DB6D7}"/>
                </a:ext>
                <a:ext uri="{C183D7F6-B498-43B3-948B-1728B52AA6E4}">
                  <adec:decorative xmlns:adec="http://schemas.microsoft.com/office/drawing/2017/decorative" val="1"/>
                </a:ext>
              </a:extLst>
            </p:cNvPr>
            <p:cNvSpPr/>
            <p:nvPr/>
          </p:nvSpPr>
          <p:spPr>
            <a:xfrm>
              <a:off x="4416608" y="3545681"/>
              <a:ext cx="816744" cy="258088"/>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F6950E29-CDEA-65C5-D316-D3D79B021498}"/>
                </a:ext>
              </a:extLst>
            </p:cNvPr>
            <p:cNvSpPr/>
            <p:nvPr/>
          </p:nvSpPr>
          <p:spPr>
            <a:xfrm>
              <a:off x="3474462" y="3540409"/>
              <a:ext cx="311972" cy="311972"/>
            </a:xfrm>
            <a:prstGeom prst="ellipse">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31" name="Oval 30">
              <a:extLst>
                <a:ext uri="{FF2B5EF4-FFF2-40B4-BE49-F238E27FC236}">
                  <a16:creationId xmlns:a16="http://schemas.microsoft.com/office/drawing/2014/main" id="{C59A34C1-2953-B89E-6D67-D5E498E96588}"/>
                </a:ext>
              </a:extLst>
            </p:cNvPr>
            <p:cNvSpPr/>
            <p:nvPr/>
          </p:nvSpPr>
          <p:spPr>
            <a:xfrm>
              <a:off x="6375109" y="3533135"/>
              <a:ext cx="311972" cy="311972"/>
            </a:xfrm>
            <a:prstGeom prst="ellipse">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32" name="Oval 31">
              <a:extLst>
                <a:ext uri="{FF2B5EF4-FFF2-40B4-BE49-F238E27FC236}">
                  <a16:creationId xmlns:a16="http://schemas.microsoft.com/office/drawing/2014/main" id="{27D863DC-7A8D-B7FB-E32A-8D8E67AC1C74}"/>
                </a:ext>
                <a:ext uri="{C183D7F6-B498-43B3-948B-1728B52AA6E4}">
                  <adec:decorative xmlns:adec="http://schemas.microsoft.com/office/drawing/2017/decorative" val="1"/>
                </a:ext>
              </a:extLst>
            </p:cNvPr>
            <p:cNvSpPr/>
            <p:nvPr/>
          </p:nvSpPr>
          <p:spPr>
            <a:xfrm>
              <a:off x="7246296" y="3557751"/>
              <a:ext cx="816744" cy="258088"/>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7417693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2">
            <a:extLst>
              <a:ext uri="{FF2B5EF4-FFF2-40B4-BE49-F238E27FC236}">
                <a16:creationId xmlns:a16="http://schemas.microsoft.com/office/drawing/2014/main" id="{EDA7C35F-025A-E211-C2DE-9F663BCA4CA4}"/>
              </a:ext>
            </a:extLst>
          </p:cNvPr>
          <p:cNvSpPr>
            <a:spLocks noGrp="1"/>
          </p:cNvSpPr>
          <p:nvPr>
            <p:ph type="title"/>
          </p:nvPr>
        </p:nvSpPr>
        <p:spPr>
          <a:xfrm>
            <a:off x="457200" y="205979"/>
            <a:ext cx="8621484" cy="857250"/>
          </a:xfrm>
        </p:spPr>
        <p:txBody>
          <a:bodyPr>
            <a:normAutofit fontScale="90000"/>
          </a:bodyPr>
          <a:lstStyle/>
          <a:p>
            <a:r>
              <a:rPr lang="en-US" dirty="0"/>
              <a:t>How to Get Access to PIEE/EDA Reports</a:t>
            </a:r>
          </a:p>
        </p:txBody>
      </p:sp>
      <p:grpSp>
        <p:nvGrpSpPr>
          <p:cNvPr id="2" name="Group 1" descr="Diagram illustrating the steps to get access to PIEE/EDA Reports.&#10;">
            <a:extLst>
              <a:ext uri="{FF2B5EF4-FFF2-40B4-BE49-F238E27FC236}">
                <a16:creationId xmlns:a16="http://schemas.microsoft.com/office/drawing/2014/main" id="{061E4511-1820-D09C-383C-9A774681FDB6}"/>
              </a:ext>
            </a:extLst>
          </p:cNvPr>
          <p:cNvGrpSpPr/>
          <p:nvPr/>
        </p:nvGrpSpPr>
        <p:grpSpPr>
          <a:xfrm>
            <a:off x="398266" y="1025105"/>
            <a:ext cx="8681539" cy="4066728"/>
            <a:chOff x="398266" y="1025105"/>
            <a:chExt cx="8681539" cy="4066728"/>
          </a:xfrm>
        </p:grpSpPr>
        <p:pic>
          <p:nvPicPr>
            <p:cNvPr id="19" name="Picture 18" descr="A screenshot of a cell phone&#10;&#10;Description automatically generated">
              <a:extLst>
                <a:ext uri="{FF2B5EF4-FFF2-40B4-BE49-F238E27FC236}">
                  <a16:creationId xmlns:a16="http://schemas.microsoft.com/office/drawing/2014/main" id="{B6F0FDC8-8D0F-D070-0EBE-7C4351273A57}"/>
                </a:ext>
              </a:extLst>
            </p:cNvPr>
            <p:cNvPicPr>
              <a:picLocks noChangeAspect="1"/>
            </p:cNvPicPr>
            <p:nvPr/>
          </p:nvPicPr>
          <p:blipFill rotWithShape="1">
            <a:blip r:embed="rId3"/>
            <a:srcRect t="15178" r="56102" b="65443"/>
            <a:stretch/>
          </p:blipFill>
          <p:spPr>
            <a:xfrm>
              <a:off x="398266" y="1334823"/>
              <a:ext cx="2640012" cy="655573"/>
            </a:xfrm>
            <a:prstGeom prst="rect">
              <a:avLst/>
            </a:prstGeom>
            <a:ln>
              <a:solidFill>
                <a:srgbClr val="1D3B6F"/>
              </a:solidFill>
            </a:ln>
          </p:spPr>
        </p:pic>
        <p:sp>
          <p:nvSpPr>
            <p:cNvPr id="20" name="Arrow: Striped Right 19">
              <a:extLst>
                <a:ext uri="{FF2B5EF4-FFF2-40B4-BE49-F238E27FC236}">
                  <a16:creationId xmlns:a16="http://schemas.microsoft.com/office/drawing/2014/main" id="{DCB827C8-A8D2-44C9-870E-6CD06294D58B}"/>
                </a:ext>
                <a:ext uri="{C183D7F6-B498-43B3-948B-1728B52AA6E4}">
                  <adec:decorative xmlns:adec="http://schemas.microsoft.com/office/drawing/2017/decorative" val="1"/>
                </a:ext>
              </a:extLst>
            </p:cNvPr>
            <p:cNvSpPr/>
            <p:nvPr/>
          </p:nvSpPr>
          <p:spPr>
            <a:xfrm>
              <a:off x="3068690" y="1352859"/>
              <a:ext cx="437146" cy="444726"/>
            </a:xfrm>
            <a:prstGeom prst="stripedRightArrow">
              <a:avLst/>
            </a:prstGeom>
            <a:solidFill>
              <a:srgbClr val="FFC000"/>
            </a:solidFill>
            <a:ln>
              <a:solidFill>
                <a:srgbClr val="1D3B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descr="A screenshot of a computer screen&#10;&#10;Description automatically generated">
              <a:extLst>
                <a:ext uri="{FF2B5EF4-FFF2-40B4-BE49-F238E27FC236}">
                  <a16:creationId xmlns:a16="http://schemas.microsoft.com/office/drawing/2014/main" id="{70C40558-8838-C3BC-7469-E480769D42BE}"/>
                </a:ext>
              </a:extLst>
            </p:cNvPr>
            <p:cNvPicPr>
              <a:picLocks noChangeAspect="1"/>
            </p:cNvPicPr>
            <p:nvPr/>
          </p:nvPicPr>
          <p:blipFill rotWithShape="1">
            <a:blip r:embed="rId4"/>
            <a:srcRect l="2468" t="39207" r="35593" b="9097"/>
            <a:stretch/>
          </p:blipFill>
          <p:spPr>
            <a:xfrm>
              <a:off x="3527805" y="1025105"/>
              <a:ext cx="3698463" cy="1736352"/>
            </a:xfrm>
            <a:prstGeom prst="rect">
              <a:avLst/>
            </a:prstGeom>
          </p:spPr>
        </p:pic>
        <p:pic>
          <p:nvPicPr>
            <p:cNvPr id="23" name="Picture 22" descr="A screenshot of a computer&#10;&#10;Description automatically generated">
              <a:extLst>
                <a:ext uri="{FF2B5EF4-FFF2-40B4-BE49-F238E27FC236}">
                  <a16:creationId xmlns:a16="http://schemas.microsoft.com/office/drawing/2014/main" id="{FB27EE23-D30E-1EE9-E09F-97EC29FCF33B}"/>
                </a:ext>
              </a:extLst>
            </p:cNvPr>
            <p:cNvPicPr>
              <a:picLocks noChangeAspect="1"/>
            </p:cNvPicPr>
            <p:nvPr/>
          </p:nvPicPr>
          <p:blipFill rotWithShape="1">
            <a:blip r:embed="rId5"/>
            <a:srcRect l="17840" t="22203" r="10508" b="9754"/>
            <a:stretch/>
          </p:blipFill>
          <p:spPr>
            <a:xfrm>
              <a:off x="4606414" y="2702304"/>
              <a:ext cx="4473391" cy="2389529"/>
            </a:xfrm>
            <a:prstGeom prst="rect">
              <a:avLst/>
            </a:prstGeom>
            <a:ln>
              <a:solidFill>
                <a:srgbClr val="1D3B6F"/>
              </a:solidFill>
            </a:ln>
          </p:spPr>
        </p:pic>
        <p:sp>
          <p:nvSpPr>
            <p:cNvPr id="22" name="Arrow: Striped Right 21">
              <a:extLst>
                <a:ext uri="{FF2B5EF4-FFF2-40B4-BE49-F238E27FC236}">
                  <a16:creationId xmlns:a16="http://schemas.microsoft.com/office/drawing/2014/main" id="{8ED07B9E-F2DE-9BA5-275B-0CFCF32C54D6}"/>
                </a:ext>
                <a:ext uri="{C183D7F6-B498-43B3-948B-1728B52AA6E4}">
                  <adec:decorative xmlns:adec="http://schemas.microsoft.com/office/drawing/2017/decorative" val="1"/>
                </a:ext>
              </a:extLst>
            </p:cNvPr>
            <p:cNvSpPr/>
            <p:nvPr/>
          </p:nvSpPr>
          <p:spPr>
            <a:xfrm rot="2524516">
              <a:off x="7038899" y="2393954"/>
              <a:ext cx="458199" cy="468445"/>
            </a:xfrm>
            <a:prstGeom prst="stripedRightArrow">
              <a:avLst/>
            </a:prstGeom>
            <a:solidFill>
              <a:srgbClr val="FFC000"/>
            </a:solidFill>
            <a:ln>
              <a:solidFill>
                <a:srgbClr val="1D3B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 name="Content Placeholder 1">
            <a:extLst>
              <a:ext uri="{FF2B5EF4-FFF2-40B4-BE49-F238E27FC236}">
                <a16:creationId xmlns:a16="http://schemas.microsoft.com/office/drawing/2014/main" id="{AC33C1A1-FB22-4797-61F7-A053F4E37977}"/>
              </a:ext>
            </a:extLst>
          </p:cNvPr>
          <p:cNvSpPr txBox="1">
            <a:spLocks/>
          </p:cNvSpPr>
          <p:nvPr/>
        </p:nvSpPr>
        <p:spPr>
          <a:xfrm>
            <a:off x="379055" y="3025089"/>
            <a:ext cx="4163336" cy="1887336"/>
          </a:xfrm>
          <a:prstGeom prst="rect">
            <a:avLst/>
          </a:prstGeom>
          <a:solidFill>
            <a:schemeClr val="bg1">
              <a:lumMod val="50000"/>
            </a:schemeClr>
          </a:solidFill>
          <a:ln/>
        </p:spPr>
        <p:style>
          <a:lnRef idx="3">
            <a:schemeClr val="lt1"/>
          </a:lnRef>
          <a:fillRef idx="1">
            <a:schemeClr val="dk1"/>
          </a:fillRef>
          <a:effectRef idx="1">
            <a:schemeClr val="dk1"/>
          </a:effectRef>
          <a:fontRef idx="minor">
            <a:schemeClr val="lt1"/>
          </a:fontRef>
        </p:style>
        <p:txBody>
          <a:bodyPr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nSpc>
                <a:spcPct val="120000"/>
              </a:lnSpc>
              <a:buClr>
                <a:schemeClr val="bg1"/>
              </a:buClr>
              <a:buFont typeface="Arial" panose="020B0604020202020204" pitchFamily="34" charset="0"/>
              <a:buChar char="•"/>
            </a:pPr>
            <a:r>
              <a:rPr lang="en-US" sz="1200" dirty="0">
                <a:solidFill>
                  <a:schemeClr val="bg1"/>
                </a:solidFill>
                <a:latin typeface="+mn-lt"/>
              </a:rPr>
              <a:t>Existing Users should login to PIEE</a:t>
            </a:r>
          </a:p>
          <a:p>
            <a:pPr marL="171450" indent="-171450">
              <a:lnSpc>
                <a:spcPct val="120000"/>
              </a:lnSpc>
              <a:buClr>
                <a:schemeClr val="bg1"/>
              </a:buClr>
              <a:buFont typeface="Arial" panose="020B0604020202020204" pitchFamily="34" charset="0"/>
              <a:buChar char="•"/>
            </a:pPr>
            <a:r>
              <a:rPr lang="en-US" sz="1200" dirty="0">
                <a:solidFill>
                  <a:schemeClr val="bg1"/>
                </a:solidFill>
                <a:latin typeface="+mn-lt"/>
              </a:rPr>
              <a:t>Select “My Account” on top menu</a:t>
            </a:r>
          </a:p>
          <a:p>
            <a:pPr marL="171450" indent="-171450">
              <a:lnSpc>
                <a:spcPct val="120000"/>
              </a:lnSpc>
              <a:buClr>
                <a:schemeClr val="bg1"/>
              </a:buClr>
              <a:buFont typeface="Arial" panose="020B0604020202020204" pitchFamily="34" charset="0"/>
              <a:buChar char="•"/>
            </a:pPr>
            <a:r>
              <a:rPr lang="en-US" sz="1200" dirty="0">
                <a:solidFill>
                  <a:schemeClr val="bg1"/>
                </a:solidFill>
                <a:latin typeface="+mn-lt"/>
              </a:rPr>
              <a:t>Select “Add Additional Roles” under Roles menu</a:t>
            </a:r>
          </a:p>
          <a:p>
            <a:pPr marL="171450" indent="-171450">
              <a:lnSpc>
                <a:spcPct val="120000"/>
              </a:lnSpc>
              <a:buClr>
                <a:schemeClr val="bg1"/>
              </a:buClr>
              <a:buFont typeface="Arial" panose="020B0604020202020204" pitchFamily="34" charset="0"/>
              <a:buChar char="•"/>
            </a:pPr>
            <a:r>
              <a:rPr lang="en-US" sz="1200" dirty="0">
                <a:solidFill>
                  <a:schemeClr val="bg1"/>
                </a:solidFill>
                <a:latin typeface="+mn-lt"/>
              </a:rPr>
              <a:t>Verify information on profile is accurate and progress to the roles page</a:t>
            </a:r>
          </a:p>
          <a:p>
            <a:pPr marL="171450" indent="-171450">
              <a:lnSpc>
                <a:spcPct val="120000"/>
              </a:lnSpc>
              <a:buClr>
                <a:schemeClr val="bg1"/>
              </a:buClr>
              <a:buFont typeface="Arial" panose="020B0604020202020204" pitchFamily="34" charset="0"/>
              <a:buChar char="•"/>
            </a:pPr>
            <a:r>
              <a:rPr lang="en-US" sz="1200" dirty="0">
                <a:solidFill>
                  <a:schemeClr val="bg1"/>
                </a:solidFill>
                <a:latin typeface="+mn-lt"/>
              </a:rPr>
              <a:t>Select EDA Application and the  “Advance Reporting” role</a:t>
            </a:r>
          </a:p>
          <a:p>
            <a:pPr marL="171450" indent="-171450">
              <a:lnSpc>
                <a:spcPct val="120000"/>
              </a:lnSpc>
              <a:buClr>
                <a:schemeClr val="bg1"/>
              </a:buClr>
              <a:buFont typeface="Arial" panose="020B0604020202020204" pitchFamily="34" charset="0"/>
              <a:buChar char="•"/>
            </a:pPr>
            <a:r>
              <a:rPr lang="en-US" sz="1200" dirty="0">
                <a:solidFill>
                  <a:schemeClr val="bg1"/>
                </a:solidFill>
                <a:latin typeface="+mn-lt"/>
              </a:rPr>
              <a:t>The role request will flow through supervisor approval and GAM activation</a:t>
            </a:r>
          </a:p>
        </p:txBody>
      </p:sp>
      <p:sp>
        <p:nvSpPr>
          <p:cNvPr id="10" name="TextBox 9">
            <a:extLst>
              <a:ext uri="{FF2B5EF4-FFF2-40B4-BE49-F238E27FC236}">
                <a16:creationId xmlns:a16="http://schemas.microsoft.com/office/drawing/2014/main" id="{688BDC97-8638-4421-AC0E-E6536B9BBDA6}"/>
              </a:ext>
            </a:extLst>
          </p:cNvPr>
          <p:cNvSpPr txBox="1"/>
          <p:nvPr/>
        </p:nvSpPr>
        <p:spPr>
          <a:xfrm>
            <a:off x="8629941" y="4817914"/>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40</a:t>
            </a:fld>
            <a:endParaRPr lang="en-US" sz="1200" dirty="0">
              <a:solidFill>
                <a:schemeClr val="bg1">
                  <a:lumMod val="50000"/>
                </a:schemeClr>
              </a:solidFill>
            </a:endParaRPr>
          </a:p>
        </p:txBody>
      </p:sp>
    </p:spTree>
    <p:extLst>
      <p:ext uri="{BB962C8B-B14F-4D97-AF65-F5344CB8AC3E}">
        <p14:creationId xmlns:p14="http://schemas.microsoft.com/office/powerpoint/2010/main" val="30913552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2">
            <a:extLst>
              <a:ext uri="{FF2B5EF4-FFF2-40B4-BE49-F238E27FC236}">
                <a16:creationId xmlns:a16="http://schemas.microsoft.com/office/drawing/2014/main" id="{448A6131-D720-49E2-4C46-2A507E17CEA3}"/>
              </a:ext>
            </a:extLst>
          </p:cNvPr>
          <p:cNvSpPr>
            <a:spLocks noGrp="1"/>
          </p:cNvSpPr>
          <p:nvPr>
            <p:ph type="title"/>
          </p:nvPr>
        </p:nvSpPr>
        <p:spPr>
          <a:xfrm>
            <a:off x="457200" y="137399"/>
            <a:ext cx="8229600" cy="857250"/>
          </a:xfrm>
        </p:spPr>
        <p:txBody>
          <a:bodyPr>
            <a:normAutofit/>
          </a:bodyPr>
          <a:lstStyle/>
          <a:p>
            <a:r>
              <a:rPr lang="en-US" dirty="0"/>
              <a:t>Where are EDA Reports?</a:t>
            </a:r>
          </a:p>
        </p:txBody>
      </p:sp>
      <p:sp>
        <p:nvSpPr>
          <p:cNvPr id="16" name="Content Placeholder 1">
            <a:extLst>
              <a:ext uri="{FF2B5EF4-FFF2-40B4-BE49-F238E27FC236}">
                <a16:creationId xmlns:a16="http://schemas.microsoft.com/office/drawing/2014/main" id="{0121ADAA-BF1E-6D12-8298-F329BDCFBC96}"/>
              </a:ext>
            </a:extLst>
          </p:cNvPr>
          <p:cNvSpPr txBox="1">
            <a:spLocks/>
          </p:cNvSpPr>
          <p:nvPr/>
        </p:nvSpPr>
        <p:spPr>
          <a:xfrm>
            <a:off x="493357" y="992710"/>
            <a:ext cx="4878744" cy="3536480"/>
          </a:xfrm>
          <a:prstGeom prst="rect">
            <a:avLst/>
          </a:prstGeom>
          <a:ln>
            <a:noFill/>
          </a:ln>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nSpc>
                <a:spcPct val="145000"/>
              </a:lnSpc>
              <a:spcAft>
                <a:spcPts val="600"/>
              </a:spcAft>
              <a:buClr>
                <a:srgbClr val="1D3B6F"/>
              </a:buClr>
              <a:buFont typeface="Arial" panose="020B0604020202020204" pitchFamily="34" charset="0"/>
              <a:buChar char="•"/>
            </a:pPr>
            <a:r>
              <a:rPr lang="en-US" sz="1800" dirty="0">
                <a:latin typeface="+mn-lt"/>
              </a:rPr>
              <a:t>Login to PIEE and select the “EDA” icon.  </a:t>
            </a:r>
          </a:p>
          <a:p>
            <a:pPr marL="285750" indent="-285750">
              <a:lnSpc>
                <a:spcPct val="145000"/>
              </a:lnSpc>
              <a:spcAft>
                <a:spcPts val="600"/>
              </a:spcAft>
              <a:buClr>
                <a:srgbClr val="1D3B6F"/>
              </a:buClr>
              <a:buFont typeface="Arial" panose="020B0604020202020204" pitchFamily="34" charset="0"/>
              <a:buChar char="•"/>
            </a:pPr>
            <a:r>
              <a:rPr lang="en-US" sz="1800" dirty="0">
                <a:latin typeface="+mn-lt"/>
              </a:rPr>
              <a:t>Once in EDA, the left-hand menu           provides access to EDA capabilities.</a:t>
            </a:r>
          </a:p>
          <a:p>
            <a:pPr marL="285750" indent="-285750">
              <a:lnSpc>
                <a:spcPct val="145000"/>
              </a:lnSpc>
              <a:spcAft>
                <a:spcPts val="600"/>
              </a:spcAft>
              <a:buClr>
                <a:srgbClr val="1D3B6F"/>
              </a:buClr>
              <a:buFont typeface="Arial" panose="020B0604020202020204" pitchFamily="34" charset="0"/>
              <a:buChar char="•"/>
            </a:pPr>
            <a:r>
              <a:rPr lang="en-US" sz="1800" dirty="0">
                <a:latin typeface="+mn-lt"/>
              </a:rPr>
              <a:t>“Reports” has a drop-down menu providing 13 categories of </a:t>
            </a:r>
            <a:r>
              <a:rPr lang="en-US" sz="1800" dirty="0">
                <a:solidFill>
                  <a:schemeClr val="tx1"/>
                </a:solidFill>
                <a:latin typeface="+mn-lt"/>
              </a:rPr>
              <a:t>reporting.  Each category has useful reports within that area of PIEE.</a:t>
            </a:r>
          </a:p>
          <a:p>
            <a:pPr marL="285750" lvl="1" indent="-285750">
              <a:lnSpc>
                <a:spcPct val="145000"/>
              </a:lnSpc>
              <a:spcAft>
                <a:spcPts val="600"/>
              </a:spcAft>
              <a:buClr>
                <a:srgbClr val="1D3B6F"/>
              </a:buClr>
              <a:buFont typeface="Arial" panose="020B0604020202020204" pitchFamily="34" charset="0"/>
              <a:buChar char="•"/>
            </a:pPr>
            <a:r>
              <a:rPr lang="en-US" sz="1800" dirty="0">
                <a:solidFill>
                  <a:schemeClr val="tx1"/>
                </a:solidFill>
                <a:latin typeface="+mn-lt"/>
              </a:rPr>
              <a:t>Select “JAM Reports.”</a:t>
            </a:r>
          </a:p>
          <a:p>
            <a:pPr marL="800100" lvl="1" indent="-285750"/>
            <a:endParaRPr lang="en-US" sz="1800" dirty="0">
              <a:solidFill>
                <a:srgbClr val="FF0000"/>
              </a:solidFill>
            </a:endParaRPr>
          </a:p>
        </p:txBody>
      </p:sp>
      <p:pic>
        <p:nvPicPr>
          <p:cNvPr id="17" name="Picture 16" descr="Image of the EDA icon.&#10;">
            <a:extLst>
              <a:ext uri="{FF2B5EF4-FFF2-40B4-BE49-F238E27FC236}">
                <a16:creationId xmlns:a16="http://schemas.microsoft.com/office/drawing/2014/main" id="{8CCED29D-1052-AB14-9357-BB08A35166E8}"/>
              </a:ext>
            </a:extLst>
          </p:cNvPr>
          <p:cNvPicPr>
            <a:picLocks noChangeAspect="1"/>
          </p:cNvPicPr>
          <p:nvPr/>
        </p:nvPicPr>
        <p:blipFill>
          <a:blip r:embed="rId3"/>
          <a:stretch>
            <a:fillRect/>
          </a:stretch>
        </p:blipFill>
        <p:spPr>
          <a:xfrm>
            <a:off x="4543175" y="1572993"/>
            <a:ext cx="509514" cy="553933"/>
          </a:xfrm>
          <a:prstGeom prst="rect">
            <a:avLst/>
          </a:prstGeom>
          <a:ln>
            <a:solidFill>
              <a:schemeClr val="tx1"/>
            </a:solidFill>
          </a:ln>
        </p:spPr>
      </p:pic>
      <p:grpSp>
        <p:nvGrpSpPr>
          <p:cNvPr id="12" name="Group 11" descr="Screen capture of the EDA Reports drop-down menu.">
            <a:extLst>
              <a:ext uri="{FF2B5EF4-FFF2-40B4-BE49-F238E27FC236}">
                <a16:creationId xmlns:a16="http://schemas.microsoft.com/office/drawing/2014/main" id="{27A385C2-D4B2-4024-8888-8AF3A34D189B}"/>
              </a:ext>
            </a:extLst>
          </p:cNvPr>
          <p:cNvGrpSpPr/>
          <p:nvPr/>
        </p:nvGrpSpPr>
        <p:grpSpPr>
          <a:xfrm>
            <a:off x="5439712" y="909417"/>
            <a:ext cx="3505485" cy="3968977"/>
            <a:chOff x="5439712" y="962421"/>
            <a:chExt cx="3505485" cy="3968977"/>
          </a:xfrm>
        </p:grpSpPr>
        <p:pic>
          <p:nvPicPr>
            <p:cNvPr id="3" name="Picture 2">
              <a:extLst>
                <a:ext uri="{FF2B5EF4-FFF2-40B4-BE49-F238E27FC236}">
                  <a16:creationId xmlns:a16="http://schemas.microsoft.com/office/drawing/2014/main" id="{E5FCA3EA-A631-408E-AB86-D506BF88251B}"/>
                </a:ext>
              </a:extLst>
            </p:cNvPr>
            <p:cNvPicPr>
              <a:picLocks noChangeAspect="1"/>
            </p:cNvPicPr>
            <p:nvPr/>
          </p:nvPicPr>
          <p:blipFill>
            <a:blip r:embed="rId4"/>
            <a:stretch>
              <a:fillRect/>
            </a:stretch>
          </p:blipFill>
          <p:spPr>
            <a:xfrm>
              <a:off x="5439712" y="962421"/>
              <a:ext cx="1762125" cy="3968977"/>
            </a:xfrm>
            <a:prstGeom prst="rect">
              <a:avLst/>
            </a:prstGeom>
            <a:ln>
              <a:solidFill>
                <a:schemeClr val="tx2"/>
              </a:solidFill>
            </a:ln>
          </p:spPr>
        </p:pic>
        <p:pic>
          <p:nvPicPr>
            <p:cNvPr id="5" name="Picture 4">
              <a:extLst>
                <a:ext uri="{FF2B5EF4-FFF2-40B4-BE49-F238E27FC236}">
                  <a16:creationId xmlns:a16="http://schemas.microsoft.com/office/drawing/2014/main" id="{EB28CCE9-9DBC-4B56-A748-67B35C094CE6}"/>
                </a:ext>
              </a:extLst>
            </p:cNvPr>
            <p:cNvPicPr>
              <a:picLocks noChangeAspect="1"/>
            </p:cNvPicPr>
            <p:nvPr/>
          </p:nvPicPr>
          <p:blipFill>
            <a:blip r:embed="rId5"/>
            <a:stretch>
              <a:fillRect/>
            </a:stretch>
          </p:blipFill>
          <p:spPr>
            <a:xfrm>
              <a:off x="7466370" y="962421"/>
              <a:ext cx="1478827" cy="3968496"/>
            </a:xfrm>
            <a:prstGeom prst="rect">
              <a:avLst/>
            </a:prstGeom>
            <a:ln>
              <a:solidFill>
                <a:schemeClr val="tx2"/>
              </a:solidFill>
            </a:ln>
          </p:spPr>
        </p:pic>
        <p:sp>
          <p:nvSpPr>
            <p:cNvPr id="6" name="Rectangle 5">
              <a:extLst>
                <a:ext uri="{FF2B5EF4-FFF2-40B4-BE49-F238E27FC236}">
                  <a16:creationId xmlns:a16="http://schemas.microsoft.com/office/drawing/2014/main" id="{5F5FD726-1D15-478C-A62F-0556E0C92AA1}"/>
                </a:ext>
              </a:extLst>
            </p:cNvPr>
            <p:cNvSpPr/>
            <p:nvPr/>
          </p:nvSpPr>
          <p:spPr>
            <a:xfrm>
              <a:off x="5439712" y="4503790"/>
              <a:ext cx="1456388" cy="207910"/>
            </a:xfrm>
            <a:prstGeom prst="rect">
              <a:avLst/>
            </a:prstGeom>
            <a:noFill/>
            <a:ln w="127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8" name="Straight Arrow Connector 7">
              <a:extLst>
                <a:ext uri="{FF2B5EF4-FFF2-40B4-BE49-F238E27FC236}">
                  <a16:creationId xmlns:a16="http://schemas.microsoft.com/office/drawing/2014/main" id="{19CD71DF-9C63-407F-9681-5670935A776D}"/>
                </a:ext>
              </a:extLst>
            </p:cNvPr>
            <p:cNvCxnSpPr>
              <a:cxnSpLocks/>
            </p:cNvCxnSpPr>
            <p:nvPr/>
          </p:nvCxnSpPr>
          <p:spPr>
            <a:xfrm flipV="1">
              <a:off x="6963711" y="1435100"/>
              <a:ext cx="502659" cy="3166898"/>
            </a:xfrm>
            <a:prstGeom prst="straightConnector1">
              <a:avLst/>
            </a:prstGeom>
            <a:ln w="12700">
              <a:solidFill>
                <a:srgbClr val="FF0000"/>
              </a:solidFill>
              <a:tailEnd type="triangle"/>
            </a:ln>
          </p:spPr>
          <p:style>
            <a:lnRef idx="1">
              <a:schemeClr val="accent6"/>
            </a:lnRef>
            <a:fillRef idx="0">
              <a:schemeClr val="accent6"/>
            </a:fillRef>
            <a:effectRef idx="0">
              <a:schemeClr val="accent6"/>
            </a:effectRef>
            <a:fontRef idx="minor">
              <a:schemeClr val="tx1"/>
            </a:fontRef>
          </p:style>
        </p:cxnSp>
        <p:sp>
          <p:nvSpPr>
            <p:cNvPr id="10" name="Oval 9">
              <a:extLst>
                <a:ext uri="{FF2B5EF4-FFF2-40B4-BE49-F238E27FC236}">
                  <a16:creationId xmlns:a16="http://schemas.microsoft.com/office/drawing/2014/main" id="{23F612D0-E037-436B-9DE7-E314B6EC70FA}"/>
                </a:ext>
              </a:extLst>
            </p:cNvPr>
            <p:cNvSpPr/>
            <p:nvPr/>
          </p:nvSpPr>
          <p:spPr>
            <a:xfrm>
              <a:off x="7569200" y="4380655"/>
              <a:ext cx="1017943" cy="195943"/>
            </a:xfrm>
            <a:prstGeom prst="ellipse">
              <a:avLst/>
            </a:prstGeom>
            <a:noFill/>
            <a:ln w="127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Rounded Corners 10">
              <a:extLst>
                <a:ext uri="{FF2B5EF4-FFF2-40B4-BE49-F238E27FC236}">
                  <a16:creationId xmlns:a16="http://schemas.microsoft.com/office/drawing/2014/main" id="{DED36289-BE47-4633-AAD3-8CBE835A7E1F}"/>
                </a:ext>
              </a:extLst>
            </p:cNvPr>
            <p:cNvSpPr/>
            <p:nvPr/>
          </p:nvSpPr>
          <p:spPr>
            <a:xfrm>
              <a:off x="5515912" y="3975100"/>
              <a:ext cx="1049988" cy="218679"/>
            </a:xfrm>
            <a:prstGeom prst="roundRect">
              <a:avLst/>
            </a:prstGeom>
            <a:no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7408611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2">
            <a:extLst>
              <a:ext uri="{FF2B5EF4-FFF2-40B4-BE49-F238E27FC236}">
                <a16:creationId xmlns:a16="http://schemas.microsoft.com/office/drawing/2014/main" id="{88B60127-A6D7-874F-977C-2B9666046F56}"/>
              </a:ext>
            </a:extLst>
          </p:cNvPr>
          <p:cNvSpPr>
            <a:spLocks noGrp="1"/>
          </p:cNvSpPr>
          <p:nvPr>
            <p:ph type="title"/>
          </p:nvPr>
        </p:nvSpPr>
        <p:spPr>
          <a:xfrm>
            <a:off x="457200" y="205979"/>
            <a:ext cx="8229600" cy="857250"/>
          </a:xfrm>
        </p:spPr>
        <p:txBody>
          <a:bodyPr>
            <a:normAutofit/>
          </a:bodyPr>
          <a:lstStyle/>
          <a:p>
            <a:r>
              <a:rPr lang="en-US" dirty="0"/>
              <a:t>EDA JAM GPC Reports</a:t>
            </a:r>
          </a:p>
        </p:txBody>
      </p:sp>
      <p:sp>
        <p:nvSpPr>
          <p:cNvPr id="13" name="Content Placeholder 4">
            <a:extLst>
              <a:ext uri="{FF2B5EF4-FFF2-40B4-BE49-F238E27FC236}">
                <a16:creationId xmlns:a16="http://schemas.microsoft.com/office/drawing/2014/main" id="{A2FBA289-F907-79D7-36D8-7D640BF78A81}"/>
              </a:ext>
            </a:extLst>
          </p:cNvPr>
          <p:cNvSpPr txBox="1">
            <a:spLocks/>
          </p:cNvSpPr>
          <p:nvPr/>
        </p:nvSpPr>
        <p:spPr>
          <a:xfrm>
            <a:off x="499581" y="967069"/>
            <a:ext cx="7542240" cy="1682820"/>
          </a:xfrm>
          <a:prstGeom prst="rect">
            <a:avLst/>
          </a:prstGeom>
          <a:ln>
            <a:noFill/>
          </a:ln>
        </p:spPr>
        <p:txBody>
          <a:bodyPr>
            <a:noAutofit/>
          </a:bodyPr>
          <a:lstStyle>
            <a:lvl1pPr marL="0" indent="0" algn="l" defTabSz="914400" rtl="0" eaLnBrk="1" latinLnBrk="0" hangingPunct="1">
              <a:lnSpc>
                <a:spcPct val="90000"/>
              </a:lnSpc>
              <a:spcBef>
                <a:spcPts val="1400"/>
              </a:spcBef>
              <a:buFontTx/>
              <a:buNone/>
              <a:defRPr sz="2000" b="1" kern="1200">
                <a:solidFill>
                  <a:schemeClr val="accent2"/>
                </a:solidFill>
                <a:latin typeface="+mn-lt"/>
                <a:ea typeface="+mn-ea"/>
                <a:cs typeface="+mn-cs"/>
              </a:defRPr>
            </a:lvl1pPr>
            <a:lvl2pPr marL="625475" indent="-168275" algn="l" defTabSz="914400" rtl="0" eaLnBrk="1" latinLnBrk="0" hangingPunct="1">
              <a:lnSpc>
                <a:spcPct val="90000"/>
              </a:lnSpc>
              <a:spcBef>
                <a:spcPts val="800"/>
              </a:spcBef>
              <a:buClr>
                <a:schemeClr val="accent2"/>
              </a:buClr>
              <a:buFont typeface="Wingdings" panose="05000000000000000000" pitchFamily="2" charset="2"/>
              <a:buChar char="§"/>
              <a:defRPr sz="1800" kern="1200">
                <a:solidFill>
                  <a:schemeClr val="tx1"/>
                </a:solidFill>
                <a:latin typeface="+mn-lt"/>
                <a:ea typeface="+mn-ea"/>
                <a:cs typeface="+mn-cs"/>
              </a:defRPr>
            </a:lvl2pPr>
            <a:lvl3pPr marL="1030288" indent="-115888" algn="l" defTabSz="914400" rtl="0" eaLnBrk="1" latinLnBrk="0" hangingPunct="1">
              <a:lnSpc>
                <a:spcPct val="90000"/>
              </a:lnSpc>
              <a:spcBef>
                <a:spcPts val="800"/>
              </a:spcBef>
              <a:buClr>
                <a:schemeClr val="accent2"/>
              </a:buClr>
              <a:buFont typeface="Wingdings" panose="05000000000000000000" pitchFamily="2" charset="2"/>
              <a:buChar char="§"/>
              <a:defRPr sz="1400" kern="1200">
                <a:solidFill>
                  <a:schemeClr val="accent6"/>
                </a:solidFill>
                <a:latin typeface="+mn-lt"/>
                <a:ea typeface="+mn-ea"/>
                <a:cs typeface="+mn-cs"/>
              </a:defRPr>
            </a:lvl3pPr>
            <a:lvl4pPr marL="1030288" indent="0" algn="l" defTabSz="914400" rtl="0" eaLnBrk="1" latinLnBrk="0" hangingPunct="1">
              <a:lnSpc>
                <a:spcPct val="70000"/>
              </a:lnSpc>
              <a:spcBef>
                <a:spcPts val="400"/>
              </a:spcBef>
              <a:buFontTx/>
              <a:buNone/>
              <a:defRPr sz="1200" kern="1200">
                <a:solidFill>
                  <a:schemeClr val="bg2">
                    <a:lumMod val="50000"/>
                  </a:schemeClr>
                </a:solidFill>
                <a:latin typeface="+mn-lt"/>
                <a:ea typeface="+mn-ea"/>
                <a:cs typeface="+mn-cs"/>
              </a:defRPr>
            </a:lvl4pPr>
            <a:lvl5pPr marL="1425575" indent="-165100" algn="l" defTabSz="914400" rtl="0" eaLnBrk="1" latinLnBrk="0" hangingPunct="1">
              <a:lnSpc>
                <a:spcPct val="70000"/>
              </a:lnSpc>
              <a:spcBef>
                <a:spcPts val="500"/>
              </a:spcBef>
              <a:buClr>
                <a:schemeClr val="accent2"/>
              </a:buClr>
              <a:buFont typeface="Wingdings" panose="05000000000000000000" pitchFamily="2" charset="2"/>
              <a:buChar char="§"/>
              <a:defRPr sz="1200" kern="1200">
                <a:solidFill>
                  <a:schemeClr val="bg2">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5000"/>
              </a:lnSpc>
              <a:spcBef>
                <a:spcPts val="0"/>
              </a:spcBef>
            </a:pPr>
            <a:r>
              <a:rPr lang="en-US" sz="1600" b="0" dirty="0">
                <a:solidFill>
                  <a:schemeClr val="tx1"/>
                </a:solidFill>
              </a:rPr>
              <a:t>There are currently three EDA JAM </a:t>
            </a:r>
            <a:r>
              <a:rPr lang="en-US" sz="1600" u="sng" dirty="0">
                <a:solidFill>
                  <a:schemeClr val="tx1"/>
                </a:solidFill>
              </a:rPr>
              <a:t>GPC</a:t>
            </a:r>
            <a:r>
              <a:rPr lang="en-US" sz="1600" b="0" dirty="0">
                <a:solidFill>
                  <a:schemeClr val="tx1"/>
                </a:solidFill>
              </a:rPr>
              <a:t> reports:</a:t>
            </a:r>
            <a:endParaRPr lang="en-US" sz="1600" dirty="0"/>
          </a:p>
          <a:p>
            <a:pPr marL="746125" lvl="1" indent="-293688">
              <a:lnSpc>
                <a:spcPct val="125000"/>
              </a:lnSpc>
              <a:spcBef>
                <a:spcPts val="0"/>
              </a:spcBef>
              <a:buClrTx/>
              <a:buFont typeface="Arial" panose="020B0604020202020204" pitchFamily="34" charset="0"/>
              <a:buChar char="•"/>
            </a:pPr>
            <a:r>
              <a:rPr lang="en-US" sz="1600" i="1" dirty="0"/>
              <a:t>JAM Detailed GPC Appointment Status Report </a:t>
            </a:r>
          </a:p>
          <a:p>
            <a:pPr marL="746125" lvl="1" indent="-293688">
              <a:lnSpc>
                <a:spcPct val="125000"/>
              </a:lnSpc>
              <a:spcBef>
                <a:spcPts val="0"/>
              </a:spcBef>
              <a:buClrTx/>
              <a:buFont typeface="Arial" panose="020B0604020202020204" pitchFamily="34" charset="0"/>
              <a:buChar char="•"/>
            </a:pPr>
            <a:r>
              <a:rPr lang="en-US" sz="1600" i="1" dirty="0"/>
              <a:t>JAM GPC Training Report</a:t>
            </a:r>
          </a:p>
          <a:p>
            <a:pPr marL="746125" lvl="1" indent="-293688">
              <a:lnSpc>
                <a:spcPct val="125000"/>
              </a:lnSpc>
              <a:spcBef>
                <a:spcPts val="0"/>
              </a:spcBef>
              <a:buClrTx/>
              <a:buFont typeface="Arial" panose="020B0604020202020204" pitchFamily="34" charset="0"/>
              <a:buChar char="•"/>
            </a:pPr>
            <a:r>
              <a:rPr lang="en-US" sz="1600" i="1" dirty="0"/>
              <a:t>GPC PIEE Nomination Status Report</a:t>
            </a:r>
          </a:p>
        </p:txBody>
      </p:sp>
      <p:pic>
        <p:nvPicPr>
          <p:cNvPr id="14" name="Picture 13" descr="Screen capture from EDA that lists the three EDA JAM GPC reports that are also listed in the text bullets on the slide.&#10;">
            <a:extLst>
              <a:ext uri="{FF2B5EF4-FFF2-40B4-BE49-F238E27FC236}">
                <a16:creationId xmlns:a16="http://schemas.microsoft.com/office/drawing/2014/main" id="{580BEE6A-B280-EC94-E4AE-7E08B062FE8F}"/>
              </a:ext>
            </a:extLst>
          </p:cNvPr>
          <p:cNvPicPr>
            <a:picLocks noChangeAspect="1"/>
          </p:cNvPicPr>
          <p:nvPr/>
        </p:nvPicPr>
        <p:blipFill rotWithShape="1">
          <a:blip r:embed="rId3"/>
          <a:srcRect t="15271" b="57732"/>
          <a:stretch/>
        </p:blipFill>
        <p:spPr>
          <a:xfrm>
            <a:off x="392434" y="2305920"/>
            <a:ext cx="8751566" cy="1328974"/>
          </a:xfrm>
          <a:prstGeom prst="rect">
            <a:avLst/>
          </a:prstGeom>
        </p:spPr>
      </p:pic>
    </p:spTree>
    <p:extLst>
      <p:ext uri="{BB962C8B-B14F-4D97-AF65-F5344CB8AC3E}">
        <p14:creationId xmlns:p14="http://schemas.microsoft.com/office/powerpoint/2010/main" val="33681757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
            <a:extLst>
              <a:ext uri="{FF2B5EF4-FFF2-40B4-BE49-F238E27FC236}">
                <a16:creationId xmlns:a16="http://schemas.microsoft.com/office/drawing/2014/main" id="{F2CFB039-F2CC-7367-D0E2-B773CDFFBC60}"/>
              </a:ext>
            </a:extLst>
          </p:cNvPr>
          <p:cNvSpPr>
            <a:spLocks noGrp="1"/>
          </p:cNvSpPr>
          <p:nvPr>
            <p:ph type="title"/>
          </p:nvPr>
        </p:nvSpPr>
        <p:spPr>
          <a:xfrm>
            <a:off x="307910" y="-103027"/>
            <a:ext cx="8819882" cy="857250"/>
          </a:xfrm>
        </p:spPr>
        <p:txBody>
          <a:bodyPr>
            <a:noAutofit/>
          </a:bodyPr>
          <a:lstStyle/>
          <a:p>
            <a:r>
              <a:rPr lang="en-US" sz="3200" i="1" dirty="0"/>
              <a:t>JAM GPC Training Report Search Criteria </a:t>
            </a:r>
            <a:r>
              <a:rPr lang="en-US" sz="3200" dirty="0"/>
              <a:t>Screen</a:t>
            </a:r>
          </a:p>
        </p:txBody>
      </p:sp>
      <p:sp>
        <p:nvSpPr>
          <p:cNvPr id="27" name="TextBox 26">
            <a:extLst>
              <a:ext uri="{FF2B5EF4-FFF2-40B4-BE49-F238E27FC236}">
                <a16:creationId xmlns:a16="http://schemas.microsoft.com/office/drawing/2014/main" id="{B4DC3262-8F70-F25E-1A8E-4391B1A8DE24}"/>
              </a:ext>
            </a:extLst>
          </p:cNvPr>
          <p:cNvSpPr txBox="1"/>
          <p:nvPr/>
        </p:nvSpPr>
        <p:spPr>
          <a:xfrm>
            <a:off x="559837" y="696552"/>
            <a:ext cx="8388220" cy="2226828"/>
          </a:xfrm>
          <a:prstGeom prst="rect">
            <a:avLst/>
          </a:prstGeom>
          <a:noFill/>
        </p:spPr>
        <p:txBody>
          <a:bodyPr wrap="square">
            <a:spAutoFit/>
          </a:bodyPr>
          <a:lstStyle/>
          <a:p>
            <a:pPr marL="285750" marR="0" lvl="0" indent="-285750" algn="l" defTabSz="457200" rtl="0" eaLnBrk="1" fontAlgn="auto" latinLnBrk="0" hangingPunct="1">
              <a:lnSpc>
                <a:spcPct val="125000"/>
              </a:lnSpc>
              <a:buClrTx/>
              <a:buSzTx/>
              <a:buFont typeface="Arial" panose="020B0604020202020204" pitchFamily="34" charset="0"/>
              <a:buChar char="•"/>
              <a:tabLst/>
              <a:defRPr/>
            </a:pPr>
            <a:r>
              <a:rPr lang="en-US" sz="1400" dirty="0"/>
              <a:t>Run the </a:t>
            </a:r>
            <a:r>
              <a:rPr lang="en-US" sz="1400" i="1" dirty="0"/>
              <a:t>JAM GPC Training Report </a:t>
            </a:r>
            <a:r>
              <a:rPr lang="en-US" sz="1400" dirty="0"/>
              <a:t>for a particular role by defining parameters on the </a:t>
            </a:r>
            <a:r>
              <a:rPr lang="en-US" sz="1400" i="1" dirty="0"/>
              <a:t>JAM GPC Training Report Search Criteria </a:t>
            </a:r>
            <a:r>
              <a:rPr lang="en-US" sz="1400" dirty="0"/>
              <a:t>screen and then clicking “Search.”</a:t>
            </a:r>
          </a:p>
          <a:p>
            <a:pPr marL="285750" marR="0" lvl="0" indent="-285750" algn="l" defTabSz="457200" rtl="0" eaLnBrk="1" fontAlgn="auto" latinLnBrk="0" hangingPunct="1">
              <a:lnSpc>
                <a:spcPct val="125000"/>
              </a:lnSpc>
              <a:buClrTx/>
              <a:buSzTx/>
              <a:buFont typeface="Arial" panose="020B0604020202020204" pitchFamily="34" charset="0"/>
              <a:buChar char="•"/>
              <a:tabLst/>
              <a:defRPr/>
            </a:pPr>
            <a:r>
              <a:rPr lang="en-US" sz="1400" dirty="0"/>
              <a:t>The following parameters will report all active appointments for the role selected under your group:</a:t>
            </a:r>
          </a:p>
          <a:p>
            <a:pPr marL="742950" lvl="1" indent="-285750">
              <a:lnSpc>
                <a:spcPct val="125000"/>
              </a:lnSpc>
              <a:buFont typeface="Arial"/>
              <a:buChar char="–"/>
              <a:defRPr/>
            </a:pPr>
            <a:r>
              <a:rPr lang="en-US" sz="1400" dirty="0"/>
              <a:t>Select the “Appointment Type”</a:t>
            </a:r>
          </a:p>
          <a:p>
            <a:pPr marL="742950" lvl="1" indent="-285750">
              <a:lnSpc>
                <a:spcPct val="125000"/>
              </a:lnSpc>
              <a:buFont typeface="Arial"/>
              <a:buChar char="–"/>
              <a:defRPr/>
            </a:pPr>
            <a:r>
              <a:rPr lang="en-US" sz="1400" dirty="0"/>
              <a:t>Select “Active” Role Status</a:t>
            </a:r>
          </a:p>
          <a:p>
            <a:pPr marL="742950" lvl="1" indent="-285750">
              <a:lnSpc>
                <a:spcPct val="125000"/>
              </a:lnSpc>
              <a:buFont typeface="Arial"/>
              <a:buChar char="–"/>
              <a:defRPr/>
            </a:pPr>
            <a:r>
              <a:rPr lang="en-US" sz="1400" dirty="0"/>
              <a:t>Select the “Show Current Training?” check box</a:t>
            </a:r>
          </a:p>
          <a:p>
            <a:pPr marL="742950" lvl="1" indent="-285750">
              <a:lnSpc>
                <a:spcPct val="125000"/>
              </a:lnSpc>
              <a:buFont typeface="Arial"/>
              <a:buChar char="–"/>
              <a:defRPr/>
            </a:pPr>
            <a:r>
              <a:rPr lang="en-US" sz="1400" dirty="0"/>
              <a:t>Identify your organization group and subgroups as necessary</a:t>
            </a:r>
          </a:p>
          <a:p>
            <a:pPr marL="285750" indent="-285750">
              <a:lnSpc>
                <a:spcPct val="125000"/>
              </a:lnSpc>
              <a:buFont typeface="Arial" panose="020B0604020202020204" pitchFamily="34" charset="0"/>
              <a:buChar char="•"/>
              <a:defRPr/>
            </a:pPr>
            <a:r>
              <a:rPr lang="en-US" sz="1400" dirty="0"/>
              <a:t>Select “Search” to run the report.</a:t>
            </a:r>
          </a:p>
        </p:txBody>
      </p:sp>
      <p:grpSp>
        <p:nvGrpSpPr>
          <p:cNvPr id="28" name="Group 27" descr="Screen capture of the JAM GPC Training Report Search Criteria screen with several fields circled. ">
            <a:extLst>
              <a:ext uri="{FF2B5EF4-FFF2-40B4-BE49-F238E27FC236}">
                <a16:creationId xmlns:a16="http://schemas.microsoft.com/office/drawing/2014/main" id="{4ED58853-E0AA-8C6B-2700-A2CB0CD13ECF}"/>
              </a:ext>
            </a:extLst>
          </p:cNvPr>
          <p:cNvGrpSpPr/>
          <p:nvPr/>
        </p:nvGrpSpPr>
        <p:grpSpPr>
          <a:xfrm>
            <a:off x="417420" y="2612575"/>
            <a:ext cx="8670593" cy="2528596"/>
            <a:chOff x="417420" y="2612575"/>
            <a:chExt cx="8670593" cy="2528596"/>
          </a:xfrm>
        </p:grpSpPr>
        <p:sp>
          <p:nvSpPr>
            <p:cNvPr id="29" name="TextBox 28">
              <a:extLst>
                <a:ext uri="{FF2B5EF4-FFF2-40B4-BE49-F238E27FC236}">
                  <a16:creationId xmlns:a16="http://schemas.microsoft.com/office/drawing/2014/main" id="{5FCFC70E-43B8-5801-4122-2DECDD56AA15}"/>
                </a:ext>
              </a:extLst>
            </p:cNvPr>
            <p:cNvSpPr txBox="1"/>
            <p:nvPr/>
          </p:nvSpPr>
          <p:spPr>
            <a:xfrm>
              <a:off x="8181907" y="4797326"/>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43</a:t>
              </a:fld>
              <a:endParaRPr lang="en-US" sz="1200" dirty="0">
                <a:solidFill>
                  <a:schemeClr val="bg1">
                    <a:lumMod val="50000"/>
                  </a:schemeClr>
                </a:solidFill>
              </a:endParaRPr>
            </a:p>
          </p:txBody>
        </p:sp>
        <p:pic>
          <p:nvPicPr>
            <p:cNvPr id="30" name="Picture 29" descr="Graphical user interface, text, application&#10;&#10;Description automatically generated">
              <a:extLst>
                <a:ext uri="{FF2B5EF4-FFF2-40B4-BE49-F238E27FC236}">
                  <a16:creationId xmlns:a16="http://schemas.microsoft.com/office/drawing/2014/main" id="{6CC4AFC9-3EED-4DF3-22A1-1E04EA721735}"/>
                </a:ext>
              </a:extLst>
            </p:cNvPr>
            <p:cNvPicPr>
              <a:picLocks noChangeAspect="1"/>
            </p:cNvPicPr>
            <p:nvPr/>
          </p:nvPicPr>
          <p:blipFill rotWithShape="1">
            <a:blip r:embed="rId3"/>
            <a:srcRect t="14731" b="33424"/>
            <a:stretch/>
          </p:blipFill>
          <p:spPr>
            <a:xfrm>
              <a:off x="417420" y="2612575"/>
              <a:ext cx="8670593" cy="2528596"/>
            </a:xfrm>
            <a:prstGeom prst="rect">
              <a:avLst/>
            </a:prstGeom>
          </p:spPr>
        </p:pic>
        <p:sp>
          <p:nvSpPr>
            <p:cNvPr id="31" name="Oval 30">
              <a:extLst>
                <a:ext uri="{FF2B5EF4-FFF2-40B4-BE49-F238E27FC236}">
                  <a16:creationId xmlns:a16="http://schemas.microsoft.com/office/drawing/2014/main" id="{37B926D5-76B0-C3C4-E26B-F6269AF34630}"/>
                </a:ext>
              </a:extLst>
            </p:cNvPr>
            <p:cNvSpPr/>
            <p:nvPr/>
          </p:nvSpPr>
          <p:spPr>
            <a:xfrm>
              <a:off x="1138327" y="2921390"/>
              <a:ext cx="923733" cy="195943"/>
            </a:xfrm>
            <a:prstGeom prst="ellipse">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B4F590A5-805F-D8AB-6F0D-51FF7D3887A2}"/>
                </a:ext>
              </a:extLst>
            </p:cNvPr>
            <p:cNvSpPr/>
            <p:nvPr/>
          </p:nvSpPr>
          <p:spPr>
            <a:xfrm>
              <a:off x="1138327" y="4020765"/>
              <a:ext cx="923733" cy="195943"/>
            </a:xfrm>
            <a:prstGeom prst="ellipse">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18F622F4-C9B2-4716-5A8A-BF657F883C8D}"/>
                </a:ext>
              </a:extLst>
            </p:cNvPr>
            <p:cNvSpPr/>
            <p:nvPr/>
          </p:nvSpPr>
          <p:spPr>
            <a:xfrm>
              <a:off x="6861102" y="4029415"/>
              <a:ext cx="923733" cy="195943"/>
            </a:xfrm>
            <a:prstGeom prst="ellipse">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B0E67B00-036D-C3E3-D9E6-724F947767E9}"/>
                </a:ext>
              </a:extLst>
            </p:cNvPr>
            <p:cNvSpPr/>
            <p:nvPr/>
          </p:nvSpPr>
          <p:spPr>
            <a:xfrm>
              <a:off x="3029330" y="4307012"/>
              <a:ext cx="923733" cy="195943"/>
            </a:xfrm>
            <a:prstGeom prst="ellipse">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AA4C2ADB-3E14-054F-9D62-9EE0AFA3AC6D}"/>
                </a:ext>
              </a:extLst>
            </p:cNvPr>
            <p:cNvSpPr/>
            <p:nvPr/>
          </p:nvSpPr>
          <p:spPr>
            <a:xfrm>
              <a:off x="1138327" y="4837853"/>
              <a:ext cx="923733" cy="195943"/>
            </a:xfrm>
            <a:prstGeom prst="ellipse">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CF7B819D-52ED-7DC3-5A2C-7D8B57E642B6}"/>
                </a:ext>
              </a:extLst>
            </p:cNvPr>
            <p:cNvSpPr/>
            <p:nvPr/>
          </p:nvSpPr>
          <p:spPr>
            <a:xfrm>
              <a:off x="1138327" y="4429309"/>
              <a:ext cx="923733" cy="195943"/>
            </a:xfrm>
            <a:prstGeom prst="ellipse">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4" name="TextBox 13">
            <a:extLst>
              <a:ext uri="{FF2B5EF4-FFF2-40B4-BE49-F238E27FC236}">
                <a16:creationId xmlns:a16="http://schemas.microsoft.com/office/drawing/2014/main" id="{688BDC97-8638-4421-AC0E-E6536B9BBDA6}"/>
              </a:ext>
            </a:extLst>
          </p:cNvPr>
          <p:cNvSpPr txBox="1"/>
          <p:nvPr/>
        </p:nvSpPr>
        <p:spPr>
          <a:xfrm>
            <a:off x="8727127" y="4866501"/>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43</a:t>
            </a:fld>
            <a:endParaRPr lang="en-US" sz="1200" dirty="0">
              <a:solidFill>
                <a:schemeClr val="bg1">
                  <a:lumMod val="50000"/>
                </a:schemeClr>
              </a:solidFill>
            </a:endParaRPr>
          </a:p>
        </p:txBody>
      </p:sp>
    </p:spTree>
    <p:extLst>
      <p:ext uri="{BB962C8B-B14F-4D97-AF65-F5344CB8AC3E}">
        <p14:creationId xmlns:p14="http://schemas.microsoft.com/office/powerpoint/2010/main" val="1401603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2">
            <a:extLst>
              <a:ext uri="{FF2B5EF4-FFF2-40B4-BE49-F238E27FC236}">
                <a16:creationId xmlns:a16="http://schemas.microsoft.com/office/drawing/2014/main" id="{5C5D84EC-95A6-B449-325E-BAC1FBA5A855}"/>
              </a:ext>
            </a:extLst>
          </p:cNvPr>
          <p:cNvSpPr>
            <a:spLocks noGrp="1"/>
          </p:cNvSpPr>
          <p:nvPr>
            <p:ph type="title"/>
          </p:nvPr>
        </p:nvSpPr>
        <p:spPr>
          <a:xfrm>
            <a:off x="307910" y="-142550"/>
            <a:ext cx="8819882" cy="857250"/>
          </a:xfrm>
        </p:spPr>
        <p:txBody>
          <a:bodyPr>
            <a:noAutofit/>
          </a:bodyPr>
          <a:lstStyle/>
          <a:p>
            <a:r>
              <a:rPr lang="en-US" sz="4000" i="1" dirty="0"/>
              <a:t>JAM GPC Training Report Search Results</a:t>
            </a:r>
          </a:p>
        </p:txBody>
      </p:sp>
      <p:sp>
        <p:nvSpPr>
          <p:cNvPr id="16" name="TextBox 15">
            <a:extLst>
              <a:ext uri="{FF2B5EF4-FFF2-40B4-BE49-F238E27FC236}">
                <a16:creationId xmlns:a16="http://schemas.microsoft.com/office/drawing/2014/main" id="{9DB8E9FC-EA59-6354-0FEA-6B779588268E}"/>
              </a:ext>
            </a:extLst>
          </p:cNvPr>
          <p:cNvSpPr txBox="1"/>
          <p:nvPr/>
        </p:nvSpPr>
        <p:spPr>
          <a:xfrm>
            <a:off x="559837" y="895166"/>
            <a:ext cx="8388220" cy="1957524"/>
          </a:xfrm>
          <a:prstGeom prst="rect">
            <a:avLst/>
          </a:prstGeom>
          <a:noFill/>
        </p:spPr>
        <p:txBody>
          <a:bodyPr wrap="square">
            <a:spAutoFit/>
          </a:bodyPr>
          <a:lstStyle/>
          <a:p>
            <a:pPr marL="285750" indent="-285750">
              <a:lnSpc>
                <a:spcPct val="125000"/>
              </a:lnSpc>
              <a:buFont typeface="Arial" panose="020B0604020202020204" pitchFamily="34" charset="0"/>
              <a:buChar char="•"/>
            </a:pPr>
            <a:r>
              <a:rPr lang="en-US" sz="1400" dirty="0"/>
              <a:t>Your </a:t>
            </a:r>
            <a:r>
              <a:rPr lang="en-US" sz="1400" i="1" dirty="0"/>
              <a:t>JAM GPC Training Report Search Results </a:t>
            </a:r>
            <a:r>
              <a:rPr lang="en-US" sz="1400" dirty="0"/>
              <a:t>display in EDA.</a:t>
            </a:r>
          </a:p>
          <a:p>
            <a:pPr marL="285750" indent="-285750">
              <a:lnSpc>
                <a:spcPct val="125000"/>
              </a:lnSpc>
              <a:buFont typeface="Arial" panose="020B0604020202020204" pitchFamily="34" charset="0"/>
              <a:buChar char="•"/>
            </a:pPr>
            <a:r>
              <a:rPr lang="en-US" sz="1400" dirty="0"/>
              <a:t>If the amount of data requested is large, you will need to wait while the report is prepared.  Check progress and download the data from the “Task Download” menu/page.</a:t>
            </a:r>
          </a:p>
          <a:p>
            <a:pPr marL="285750" indent="-285750">
              <a:lnSpc>
                <a:spcPct val="125000"/>
              </a:lnSpc>
              <a:buFont typeface="Arial" panose="020B0604020202020204" pitchFamily="34" charset="0"/>
              <a:buChar char="•"/>
            </a:pPr>
            <a:r>
              <a:rPr lang="en-US" sz="1400" dirty="0">
                <a:cs typeface="Calibri" panose="020F0502020204030204" pitchFamily="34" charset="0"/>
              </a:rPr>
              <a:t>When viewing the report in EDA, only a few summary data elements are shown and </a:t>
            </a:r>
            <a:br>
              <a:rPr lang="en-US" sz="1400" dirty="0">
                <a:cs typeface="Calibri" panose="020F0502020204030204" pitchFamily="34" charset="0"/>
              </a:rPr>
            </a:br>
            <a:r>
              <a:rPr lang="en-US" sz="1400" dirty="0">
                <a:cs typeface="Calibri" panose="020F0502020204030204" pitchFamily="34" charset="0"/>
              </a:rPr>
              <a:t>results are limited to 10,000 records.  </a:t>
            </a:r>
          </a:p>
          <a:p>
            <a:pPr marL="285750" indent="-285750">
              <a:lnSpc>
                <a:spcPct val="125000"/>
              </a:lnSpc>
              <a:buFont typeface="Arial" panose="020B0604020202020204" pitchFamily="34" charset="0"/>
              <a:buChar char="•"/>
            </a:pPr>
            <a:r>
              <a:rPr lang="en-US" sz="1400" dirty="0">
                <a:cs typeface="Calibri" panose="020F0502020204030204" pitchFamily="34" charset="0"/>
              </a:rPr>
              <a:t>For </a:t>
            </a:r>
            <a:r>
              <a:rPr lang="en-US" sz="1400" b="1" dirty="0">
                <a:cs typeface="Calibri" panose="020F0502020204030204" pitchFamily="34" charset="0"/>
              </a:rPr>
              <a:t>smaller organizations</a:t>
            </a:r>
            <a:r>
              <a:rPr lang="en-US" sz="1400" dirty="0">
                <a:cs typeface="Calibri" panose="020F0502020204030204" pitchFamily="34" charset="0"/>
              </a:rPr>
              <a:t>, this view may provide the information needed to complete your actions.</a:t>
            </a:r>
          </a:p>
          <a:p>
            <a:pPr>
              <a:lnSpc>
                <a:spcPct val="125000"/>
              </a:lnSpc>
            </a:pPr>
            <a:endParaRPr lang="en-US" sz="1400" dirty="0">
              <a:cs typeface="Calibri" panose="020F0502020204030204" pitchFamily="34" charset="0"/>
            </a:endParaRPr>
          </a:p>
        </p:txBody>
      </p:sp>
      <p:grpSp>
        <p:nvGrpSpPr>
          <p:cNvPr id="17" name="Group 16" descr="Screen capture from the Task Download menu/page.">
            <a:extLst>
              <a:ext uri="{FF2B5EF4-FFF2-40B4-BE49-F238E27FC236}">
                <a16:creationId xmlns:a16="http://schemas.microsoft.com/office/drawing/2014/main" id="{663E8DAB-1FD5-1F62-4845-8B800CA436E0}"/>
              </a:ext>
            </a:extLst>
          </p:cNvPr>
          <p:cNvGrpSpPr/>
          <p:nvPr/>
        </p:nvGrpSpPr>
        <p:grpSpPr>
          <a:xfrm>
            <a:off x="7222728" y="1491582"/>
            <a:ext cx="1132960" cy="764425"/>
            <a:chOff x="7222728" y="1491582"/>
            <a:chExt cx="1132960" cy="764425"/>
          </a:xfrm>
        </p:grpSpPr>
        <p:pic>
          <p:nvPicPr>
            <p:cNvPr id="18" name="Picture 17">
              <a:extLst>
                <a:ext uri="{FF2B5EF4-FFF2-40B4-BE49-F238E27FC236}">
                  <a16:creationId xmlns:a16="http://schemas.microsoft.com/office/drawing/2014/main" id="{B4035B95-0DBE-560A-A9B3-8B10EAA14EB9}"/>
                </a:ext>
              </a:extLst>
            </p:cNvPr>
            <p:cNvPicPr>
              <a:picLocks noChangeAspect="1"/>
            </p:cNvPicPr>
            <p:nvPr/>
          </p:nvPicPr>
          <p:blipFill rotWithShape="1">
            <a:blip r:embed="rId3"/>
            <a:srcRect r="19155" b="18472"/>
            <a:stretch/>
          </p:blipFill>
          <p:spPr>
            <a:xfrm>
              <a:off x="7222728" y="1491582"/>
              <a:ext cx="806393" cy="753186"/>
            </a:xfrm>
            <a:prstGeom prst="rect">
              <a:avLst/>
            </a:prstGeom>
            <a:ln>
              <a:solidFill>
                <a:schemeClr val="tx1"/>
              </a:solidFill>
            </a:ln>
          </p:spPr>
        </p:pic>
        <p:sp>
          <p:nvSpPr>
            <p:cNvPr id="19" name="Arrow: Right 18">
              <a:extLst>
                <a:ext uri="{FF2B5EF4-FFF2-40B4-BE49-F238E27FC236}">
                  <a16:creationId xmlns:a16="http://schemas.microsoft.com/office/drawing/2014/main" id="{29AC0AB6-CEC8-74A4-FBBD-A1798CBA751B}"/>
                </a:ext>
              </a:extLst>
            </p:cNvPr>
            <p:cNvSpPr/>
            <p:nvPr/>
          </p:nvSpPr>
          <p:spPr>
            <a:xfrm rot="10800000">
              <a:off x="7915241" y="2061693"/>
              <a:ext cx="440447" cy="194314"/>
            </a:xfrm>
            <a:prstGeom prst="rightArrow">
              <a:avLst/>
            </a:prstGeom>
            <a:solidFill>
              <a:srgbClr val="F8F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20" name="Picture 19" descr="Partial screen capture showing an example of the JAM GPC Training Report Search Results in EDA. ">
            <a:extLst>
              <a:ext uri="{FF2B5EF4-FFF2-40B4-BE49-F238E27FC236}">
                <a16:creationId xmlns:a16="http://schemas.microsoft.com/office/drawing/2014/main" id="{72E41ECD-09B0-23E6-AD62-C70CB7817815}"/>
              </a:ext>
            </a:extLst>
          </p:cNvPr>
          <p:cNvPicPr>
            <a:picLocks noChangeAspect="1"/>
          </p:cNvPicPr>
          <p:nvPr/>
        </p:nvPicPr>
        <p:blipFill rotWithShape="1">
          <a:blip r:embed="rId4"/>
          <a:srcRect t="14789" b="35761"/>
          <a:stretch/>
        </p:blipFill>
        <p:spPr>
          <a:xfrm>
            <a:off x="1015426" y="2722733"/>
            <a:ext cx="7379770" cy="2052693"/>
          </a:xfrm>
          <a:prstGeom prst="rect">
            <a:avLst/>
          </a:prstGeom>
        </p:spPr>
      </p:pic>
    </p:spTree>
    <p:extLst>
      <p:ext uri="{BB962C8B-B14F-4D97-AF65-F5344CB8AC3E}">
        <p14:creationId xmlns:p14="http://schemas.microsoft.com/office/powerpoint/2010/main" val="7600490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CD0F6DC3-7292-7481-17D8-8FD7748D211D}"/>
              </a:ext>
            </a:extLst>
          </p:cNvPr>
          <p:cNvSpPr>
            <a:spLocks noGrp="1"/>
          </p:cNvSpPr>
          <p:nvPr>
            <p:ph type="title"/>
          </p:nvPr>
        </p:nvSpPr>
        <p:spPr>
          <a:xfrm>
            <a:off x="205947" y="205979"/>
            <a:ext cx="9102810" cy="857250"/>
          </a:xfrm>
        </p:spPr>
        <p:txBody>
          <a:bodyPr>
            <a:noAutofit/>
          </a:bodyPr>
          <a:lstStyle/>
          <a:p>
            <a:r>
              <a:rPr lang="en-US" sz="3800" i="1" dirty="0"/>
              <a:t>JAM GPC Training Report </a:t>
            </a:r>
            <a:r>
              <a:rPr lang="en-US" sz="3800" dirty="0"/>
              <a:t>for Large Data Sets</a:t>
            </a:r>
          </a:p>
        </p:txBody>
      </p:sp>
      <p:sp>
        <p:nvSpPr>
          <p:cNvPr id="9" name="TextBox 8">
            <a:extLst>
              <a:ext uri="{FF2B5EF4-FFF2-40B4-BE49-F238E27FC236}">
                <a16:creationId xmlns:a16="http://schemas.microsoft.com/office/drawing/2014/main" id="{5159887D-4352-261B-9775-EE2A91AF60D6}"/>
              </a:ext>
            </a:extLst>
          </p:cNvPr>
          <p:cNvSpPr txBox="1"/>
          <p:nvPr/>
        </p:nvSpPr>
        <p:spPr>
          <a:xfrm>
            <a:off x="494518" y="984536"/>
            <a:ext cx="8462870" cy="2531719"/>
          </a:xfrm>
          <a:prstGeom prst="rect">
            <a:avLst/>
          </a:prstGeom>
          <a:noFill/>
        </p:spPr>
        <p:txBody>
          <a:bodyPr wrap="square">
            <a:spAutoFit/>
          </a:bodyPr>
          <a:lstStyle/>
          <a:p>
            <a:pPr marL="285750" lvl="1" indent="-285750">
              <a:lnSpc>
                <a:spcPct val="125000"/>
              </a:lnSpc>
              <a:buFont typeface="Arial" panose="020B0604020202020204" pitchFamily="34" charset="0"/>
              <a:buChar char="•"/>
            </a:pPr>
            <a:r>
              <a:rPr lang="en-US" sz="1600" b="1" dirty="0"/>
              <a:t>Larger organizations </a:t>
            </a:r>
            <a:r>
              <a:rPr lang="en-US" sz="1600" dirty="0"/>
              <a:t>may need to see additional data elements and the full data set to complete the Monthly A/OPC checklist, SAHAR, and other actions. </a:t>
            </a:r>
          </a:p>
          <a:p>
            <a:pPr marL="285750" lvl="1" indent="-285750">
              <a:lnSpc>
                <a:spcPct val="125000"/>
              </a:lnSpc>
              <a:buFont typeface="Arial" panose="020B0604020202020204" pitchFamily="34" charset="0"/>
              <a:buChar char="•"/>
            </a:pPr>
            <a:r>
              <a:rPr lang="en-US" sz="1600" b="1" dirty="0"/>
              <a:t>For </a:t>
            </a:r>
            <a:r>
              <a:rPr lang="en-US" sz="1600" b="1" dirty="0">
                <a:solidFill>
                  <a:schemeClr val="dk1"/>
                </a:solidFill>
              </a:rPr>
              <a:t>instructions on how to do this: </a:t>
            </a:r>
          </a:p>
          <a:p>
            <a:pPr marL="742950" lvl="1" indent="-285750">
              <a:lnSpc>
                <a:spcPct val="125000"/>
              </a:lnSpc>
              <a:buFont typeface="Arial"/>
              <a:buChar char="–"/>
            </a:pPr>
            <a:r>
              <a:rPr lang="en-US" sz="1600" dirty="0"/>
              <a:t>See Backup slides </a:t>
            </a:r>
          </a:p>
          <a:p>
            <a:pPr marL="742950" lvl="1" indent="-285750">
              <a:lnSpc>
                <a:spcPct val="125000"/>
              </a:lnSpc>
              <a:buFont typeface="Arial"/>
              <a:buChar char="–"/>
            </a:pPr>
            <a:r>
              <a:rPr lang="en-US" sz="1600" dirty="0"/>
              <a:t>Refer to One-Pagers on the DPC website at </a:t>
            </a:r>
            <a:r>
              <a:rPr lang="en-US" sz="1600" dirty="0">
                <a:solidFill>
                  <a:schemeClr val="accent4">
                    <a:lumMod val="75000"/>
                  </a:schemeClr>
                </a:solidFill>
                <a:hlinkClick r:id="rId3">
                  <a:extLst>
                    <a:ext uri="{A12FA001-AC4F-418D-AE19-62706E023703}">
                      <ahyp:hlinkClr xmlns:ahyp="http://schemas.microsoft.com/office/drawing/2018/hyperlinkcolor" val="tx"/>
                    </a:ext>
                  </a:extLst>
                </a:hlinkClick>
              </a:rPr>
              <a:t>https://www.acq.osd.mil/asda/dpc/ce/pc/training.html</a:t>
            </a:r>
            <a:r>
              <a:rPr lang="en-US" sz="1600" dirty="0"/>
              <a:t>:</a:t>
            </a:r>
          </a:p>
          <a:p>
            <a:pPr marL="1260475" lvl="2" indent="-285750">
              <a:lnSpc>
                <a:spcPct val="125000"/>
              </a:lnSpc>
              <a:buFont typeface="Courier New" panose="02070309020205020404" pitchFamily="49" charset="0"/>
              <a:buChar char="o"/>
            </a:pPr>
            <a:r>
              <a:rPr lang="en-US" sz="1600" dirty="0"/>
              <a:t>3OP:038 “Tracking Training in PIEE”</a:t>
            </a:r>
          </a:p>
          <a:p>
            <a:pPr marL="1260475" lvl="2" indent="-285750">
              <a:lnSpc>
                <a:spcPct val="125000"/>
              </a:lnSpc>
              <a:buFont typeface="Courier New" panose="02070309020205020404" pitchFamily="49" charset="0"/>
              <a:buChar char="o"/>
            </a:pPr>
            <a:r>
              <a:rPr lang="en-US" sz="1600" dirty="0"/>
              <a:t>3OP:040 “Running Detailed JAM/GPC Reports in EDA”</a:t>
            </a:r>
          </a:p>
        </p:txBody>
      </p:sp>
      <p:grpSp>
        <p:nvGrpSpPr>
          <p:cNvPr id="3" name="Group 2" descr="Illustration of a stick figure with a thought bubble that states, &quot;Why do they call it a 'One-Pager' if it six pages long?&quot;&#10;">
            <a:extLst>
              <a:ext uri="{FF2B5EF4-FFF2-40B4-BE49-F238E27FC236}">
                <a16:creationId xmlns:a16="http://schemas.microsoft.com/office/drawing/2014/main" id="{CA32289F-4B4D-CB72-26AB-52B75F3C70ED}"/>
              </a:ext>
            </a:extLst>
          </p:cNvPr>
          <p:cNvGrpSpPr/>
          <p:nvPr/>
        </p:nvGrpSpPr>
        <p:grpSpPr>
          <a:xfrm>
            <a:off x="6291072" y="1417320"/>
            <a:ext cx="2102249" cy="3533409"/>
            <a:chOff x="6291072" y="1417320"/>
            <a:chExt cx="2102249" cy="3533409"/>
          </a:xfrm>
        </p:grpSpPr>
        <p:pic>
          <p:nvPicPr>
            <p:cNvPr id="11" name="Picture 10">
              <a:extLst>
                <a:ext uri="{FF2B5EF4-FFF2-40B4-BE49-F238E27FC236}">
                  <a16:creationId xmlns:a16="http://schemas.microsoft.com/office/drawing/2014/main" id="{101621CF-0D4D-4881-9D35-E664C3FFF64B}"/>
                </a:ext>
                <a:ext uri="{C183D7F6-B498-43B3-948B-1728B52AA6E4}">
                  <adec:decorative xmlns:adec="http://schemas.microsoft.com/office/drawing/2017/decorative" val="1"/>
                </a:ext>
              </a:extLst>
            </p:cNvPr>
            <p:cNvPicPr>
              <a:picLocks noChangeAspect="1"/>
            </p:cNvPicPr>
            <p:nvPr/>
          </p:nvPicPr>
          <p:blipFill rotWithShape="1">
            <a:blip r:embed="rId4"/>
            <a:srcRect t="5120" r="14690"/>
            <a:stretch/>
          </p:blipFill>
          <p:spPr>
            <a:xfrm>
              <a:off x="7540113" y="2655240"/>
              <a:ext cx="853208" cy="2295489"/>
            </a:xfrm>
            <a:prstGeom prst="rect">
              <a:avLst/>
            </a:prstGeom>
          </p:spPr>
        </p:pic>
        <p:grpSp>
          <p:nvGrpSpPr>
            <p:cNvPr id="2" name="Group 1" descr="Thought bubble that states, &quot;Why do they call it a 'One-Pager' if it is six pages long?&quot;&#10;">
              <a:extLst>
                <a:ext uri="{FF2B5EF4-FFF2-40B4-BE49-F238E27FC236}">
                  <a16:creationId xmlns:a16="http://schemas.microsoft.com/office/drawing/2014/main" id="{6AEBA676-11AD-147C-5A7E-82333AC69D9F}"/>
                </a:ext>
              </a:extLst>
            </p:cNvPr>
            <p:cNvGrpSpPr/>
            <p:nvPr/>
          </p:nvGrpSpPr>
          <p:grpSpPr>
            <a:xfrm>
              <a:off x="6291072" y="1417320"/>
              <a:ext cx="1700783" cy="1228776"/>
              <a:chOff x="6291072" y="1417320"/>
              <a:chExt cx="1700783" cy="1228776"/>
            </a:xfrm>
          </p:grpSpPr>
          <p:sp>
            <p:nvSpPr>
              <p:cNvPr id="7" name="Thought Bubble: Cloud 6">
                <a:extLst>
                  <a:ext uri="{FF2B5EF4-FFF2-40B4-BE49-F238E27FC236}">
                    <a16:creationId xmlns:a16="http://schemas.microsoft.com/office/drawing/2014/main" id="{19F152E5-CE12-41F8-A7C5-0D86B3E1B218}"/>
                  </a:ext>
                </a:extLst>
              </p:cNvPr>
              <p:cNvSpPr/>
              <p:nvPr/>
            </p:nvSpPr>
            <p:spPr>
              <a:xfrm>
                <a:off x="6291072" y="1417320"/>
                <a:ext cx="1700783" cy="1228776"/>
              </a:xfrm>
              <a:prstGeom prst="cloudCallout">
                <a:avLst>
                  <a:gd name="adj1" fmla="val 25669"/>
                  <a:gd name="adj2" fmla="val 6645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p>
            </p:txBody>
          </p:sp>
          <p:sp>
            <p:nvSpPr>
              <p:cNvPr id="10" name="TextBox 9">
                <a:extLst>
                  <a:ext uri="{FF2B5EF4-FFF2-40B4-BE49-F238E27FC236}">
                    <a16:creationId xmlns:a16="http://schemas.microsoft.com/office/drawing/2014/main" id="{30743522-B202-4986-8D98-A45C04B03B89}"/>
                  </a:ext>
                </a:extLst>
              </p:cNvPr>
              <p:cNvSpPr txBox="1"/>
              <p:nvPr/>
            </p:nvSpPr>
            <p:spPr>
              <a:xfrm>
                <a:off x="6428718" y="1617643"/>
                <a:ext cx="1425490" cy="954107"/>
              </a:xfrm>
              <a:prstGeom prst="rect">
                <a:avLst/>
              </a:prstGeom>
              <a:noFill/>
            </p:spPr>
            <p:txBody>
              <a:bodyPr wrap="square" rtlCol="0">
                <a:spAutoFit/>
              </a:bodyPr>
              <a:lstStyle/>
              <a:p>
                <a:pPr algn="ctr"/>
                <a:r>
                  <a:rPr lang="en-US" sz="1400" dirty="0"/>
                  <a:t>Why do they call it a “One-Pager” if it is six pages long?</a:t>
                </a:r>
              </a:p>
            </p:txBody>
          </p:sp>
        </p:grpSp>
      </p:grpSp>
      <p:sp>
        <p:nvSpPr>
          <p:cNvPr id="6" name="TextBox 5">
            <a:extLst>
              <a:ext uri="{FF2B5EF4-FFF2-40B4-BE49-F238E27FC236}">
                <a16:creationId xmlns:a16="http://schemas.microsoft.com/office/drawing/2014/main" id="{128FF9E1-B49F-868E-F2F3-FFAFD6C70962}"/>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45</a:t>
            </a:fld>
            <a:endParaRPr lang="en-US" sz="1200" dirty="0">
              <a:solidFill>
                <a:schemeClr val="bg1">
                  <a:lumMod val="50000"/>
                </a:schemeClr>
              </a:solidFill>
            </a:endParaRPr>
          </a:p>
        </p:txBody>
      </p:sp>
    </p:spTree>
    <p:extLst>
      <p:ext uri="{BB962C8B-B14F-4D97-AF65-F5344CB8AC3E}">
        <p14:creationId xmlns:p14="http://schemas.microsoft.com/office/powerpoint/2010/main" val="6882725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019A974D-77D8-7B4D-E6E6-E1B2DD14F366}"/>
              </a:ext>
            </a:extLst>
          </p:cNvPr>
          <p:cNvSpPr>
            <a:spLocks noGrp="1"/>
          </p:cNvSpPr>
          <p:nvPr>
            <p:ph type="title"/>
          </p:nvPr>
        </p:nvSpPr>
        <p:spPr>
          <a:xfrm>
            <a:off x="401216" y="205979"/>
            <a:ext cx="8742784" cy="857250"/>
          </a:xfrm>
        </p:spPr>
        <p:txBody>
          <a:bodyPr>
            <a:noAutofit/>
          </a:bodyPr>
          <a:lstStyle/>
          <a:p>
            <a:r>
              <a:rPr lang="en-US" dirty="0"/>
              <a:t>Data on the </a:t>
            </a:r>
            <a:r>
              <a:rPr lang="en-US" i="1" dirty="0"/>
              <a:t>JAM GPC Training Report</a:t>
            </a:r>
          </a:p>
        </p:txBody>
      </p:sp>
      <p:graphicFrame>
        <p:nvGraphicFramePr>
          <p:cNvPr id="7" name="Table 10">
            <a:extLst>
              <a:ext uri="{FF2B5EF4-FFF2-40B4-BE49-F238E27FC236}">
                <a16:creationId xmlns:a16="http://schemas.microsoft.com/office/drawing/2014/main" id="{6B978256-31DD-FF62-F9E7-A9E356D11B51}"/>
              </a:ext>
            </a:extLst>
          </p:cNvPr>
          <p:cNvGraphicFramePr>
            <a:graphicFrameLocks noGrp="1"/>
          </p:cNvGraphicFramePr>
          <p:nvPr>
            <p:extLst>
              <p:ext uri="{D42A27DB-BD31-4B8C-83A1-F6EECF244321}">
                <p14:modId xmlns:p14="http://schemas.microsoft.com/office/powerpoint/2010/main" val="2990096051"/>
              </p:ext>
            </p:extLst>
          </p:nvPr>
        </p:nvGraphicFramePr>
        <p:xfrm>
          <a:off x="578498" y="1230033"/>
          <a:ext cx="8332237" cy="3418840"/>
        </p:xfrm>
        <a:graphic>
          <a:graphicData uri="http://schemas.openxmlformats.org/drawingml/2006/table">
            <a:tbl>
              <a:tblPr firstRow="1" bandRow="1">
                <a:tableStyleId>{3B4B98B0-60AC-42C2-AFA5-B58CD77FA1E5}</a:tableStyleId>
              </a:tblPr>
              <a:tblGrid>
                <a:gridCol w="2939143">
                  <a:extLst>
                    <a:ext uri="{9D8B030D-6E8A-4147-A177-3AD203B41FA5}">
                      <a16:colId xmlns:a16="http://schemas.microsoft.com/office/drawing/2014/main" val="2494660196"/>
                    </a:ext>
                  </a:extLst>
                </a:gridCol>
                <a:gridCol w="2575249">
                  <a:extLst>
                    <a:ext uri="{9D8B030D-6E8A-4147-A177-3AD203B41FA5}">
                      <a16:colId xmlns:a16="http://schemas.microsoft.com/office/drawing/2014/main" val="1638388014"/>
                    </a:ext>
                  </a:extLst>
                </a:gridCol>
                <a:gridCol w="2817845">
                  <a:extLst>
                    <a:ext uri="{9D8B030D-6E8A-4147-A177-3AD203B41FA5}">
                      <a16:colId xmlns:a16="http://schemas.microsoft.com/office/drawing/2014/main" val="3101270582"/>
                    </a:ext>
                  </a:extLst>
                </a:gridCol>
              </a:tblGrid>
              <a:tr h="162013">
                <a:tc gridSpan="3">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dirty="0">
                          <a:latin typeface="+mn-lt"/>
                        </a:rPr>
                        <a:t>Data on the </a:t>
                      </a:r>
                      <a:r>
                        <a:rPr lang="en-US" sz="1400" i="1" dirty="0">
                          <a:latin typeface="+mn-lt"/>
                        </a:rPr>
                        <a:t>JAM GPC Training Report</a:t>
                      </a:r>
                    </a:p>
                  </a:txBody>
                  <a:tcPr marL="45720" marR="45720"/>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dirty="0">
                        <a:latin typeface="+mn-lt"/>
                      </a:endParaRPr>
                    </a:p>
                  </a:txBody>
                  <a:tcPr marL="45720" marR="45720"/>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dirty="0">
                        <a:latin typeface="+mn-lt"/>
                      </a:endParaRPr>
                    </a:p>
                  </a:txBody>
                  <a:tcPr marL="45720" marR="45720"/>
                </a:tc>
                <a:extLst>
                  <a:ext uri="{0D108BD9-81ED-4DB2-BD59-A6C34878D82A}">
                    <a16:rowId xmlns:a16="http://schemas.microsoft.com/office/drawing/2014/main" val="609562337"/>
                  </a:ext>
                </a:extLst>
              </a:tr>
              <a:tr h="162013">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Appointment First and Last Name</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Direct User First </a:t>
                      </a:r>
                      <a:r>
                        <a:rPr lang="en-US" sz="1400" b="0" dirty="0">
                          <a:solidFill>
                            <a:srgbClr val="000000"/>
                          </a:solidFill>
                        </a:rPr>
                        <a:t>and </a:t>
                      </a:r>
                      <a:r>
                        <a:rPr lang="en-US" sz="1400" b="0" u="none" strike="noStrike" dirty="0">
                          <a:solidFill>
                            <a:srgbClr val="000000"/>
                          </a:solidFill>
                          <a:effectLst/>
                        </a:rPr>
                        <a:t>Last Name</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Training Hours</a:t>
                      </a:r>
                      <a:r>
                        <a:rPr lang="en-US" sz="1400" dirty="0"/>
                        <a:t> </a:t>
                      </a:r>
                      <a:endParaRPr lang="en-US" sz="1400" dirty="0">
                        <a:latin typeface="+mn-lt"/>
                      </a:endParaRPr>
                    </a:p>
                  </a:txBody>
                  <a:tcPr marL="45720" marR="45720"/>
                </a:tc>
                <a:extLst>
                  <a:ext uri="{0D108BD9-81ED-4DB2-BD59-A6C34878D82A}">
                    <a16:rowId xmlns:a16="http://schemas.microsoft.com/office/drawing/2014/main" val="1742172707"/>
                  </a:ext>
                </a:extLst>
              </a:tr>
              <a:tr h="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Appointment (Work Email Address)</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Direct User Email Address</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Training Provider</a:t>
                      </a:r>
                      <a:r>
                        <a:rPr lang="en-US" sz="1400" dirty="0"/>
                        <a:t> (DAU, Other)</a:t>
                      </a:r>
                      <a:endParaRPr lang="en-US" sz="1400" dirty="0">
                        <a:latin typeface="+mn-lt"/>
                      </a:endParaRPr>
                    </a:p>
                  </a:txBody>
                  <a:tcPr marL="45720" marR="45720"/>
                </a:tc>
                <a:extLst>
                  <a:ext uri="{0D108BD9-81ED-4DB2-BD59-A6C34878D82A}">
                    <a16:rowId xmlns:a16="http://schemas.microsoft.com/office/drawing/2014/main" val="3154643440"/>
                  </a:ext>
                </a:extLst>
              </a:tr>
              <a:tr h="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Service (DoD Component)</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Direct User Type</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Training Source</a:t>
                      </a:r>
                      <a:r>
                        <a:rPr lang="en-US" sz="1400" dirty="0"/>
                        <a:t> (DAU, Manual)</a:t>
                      </a:r>
                      <a:endParaRPr lang="en-US" sz="1400" dirty="0">
                        <a:latin typeface="+mn-lt"/>
                      </a:endParaRPr>
                    </a:p>
                  </a:txBody>
                  <a:tcPr marL="45720" marR="45720"/>
                </a:tc>
                <a:extLst>
                  <a:ext uri="{0D108BD9-81ED-4DB2-BD59-A6C34878D82A}">
                    <a16:rowId xmlns:a16="http://schemas.microsoft.com/office/drawing/2014/main" val="2319928457"/>
                  </a:ext>
                </a:extLst>
              </a:tr>
              <a:tr h="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Organization Code</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Direct User DoDAAC</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Current Row (whether it is current)</a:t>
                      </a:r>
                      <a:endParaRPr lang="en-US" sz="1400" b="0" i="0" u="none" strike="noStrike" dirty="0">
                        <a:solidFill>
                          <a:srgbClr val="000000"/>
                        </a:solidFill>
                        <a:effectLst/>
                        <a:latin typeface="+mn-lt"/>
                      </a:endParaRPr>
                    </a:p>
                  </a:txBody>
                  <a:tcPr marL="45720" marR="45720"/>
                </a:tc>
                <a:extLst>
                  <a:ext uri="{0D108BD9-81ED-4DB2-BD59-A6C34878D82A}">
                    <a16:rowId xmlns:a16="http://schemas.microsoft.com/office/drawing/2014/main" val="2324410230"/>
                  </a:ext>
                </a:extLst>
              </a:tr>
              <a:tr h="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Role Status</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Direct User Group</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Appointment Type (PIEE Role)</a:t>
                      </a:r>
                      <a:r>
                        <a:rPr lang="en-US" sz="1400" dirty="0"/>
                        <a:t> </a:t>
                      </a:r>
                      <a:endParaRPr lang="en-US" sz="1400" dirty="0">
                        <a:latin typeface="+mn-lt"/>
                      </a:endParaRPr>
                    </a:p>
                  </a:txBody>
                  <a:tcPr marL="45720" marR="45720"/>
                </a:tc>
                <a:extLst>
                  <a:ext uri="{0D108BD9-81ED-4DB2-BD59-A6C34878D82A}">
                    <a16:rowId xmlns:a16="http://schemas.microsoft.com/office/drawing/2014/main" val="1631235568"/>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Service/Org (DoD Organization Name)</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Training Code</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Appointment Workflow Status</a:t>
                      </a:r>
                      <a:r>
                        <a:rPr lang="en-US" sz="1400" dirty="0"/>
                        <a:t> </a:t>
                      </a:r>
                      <a:endParaRPr lang="en-US" sz="1400" dirty="0">
                        <a:latin typeface="+mn-lt"/>
                      </a:endParaRPr>
                    </a:p>
                  </a:txBody>
                  <a:tcPr marL="45720" marR="45720"/>
                </a:tc>
                <a:extLst>
                  <a:ext uri="{0D108BD9-81ED-4DB2-BD59-A6C34878D82A}">
                    <a16:rowId xmlns:a16="http://schemas.microsoft.com/office/drawing/2014/main" val="2773403394"/>
                  </a:ext>
                </a:extLst>
              </a:tr>
              <a:tr h="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PIEE Group Path of Appointee</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Training Other</a:t>
                      </a:r>
                      <a:r>
                        <a:rPr lang="en-US" sz="1400" dirty="0"/>
                        <a:t> (Name provided)</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Appointment Workflow Status Date</a:t>
                      </a:r>
                      <a:r>
                        <a:rPr lang="en-US" sz="1400" dirty="0"/>
                        <a:t> </a:t>
                      </a:r>
                    </a:p>
                  </a:txBody>
                  <a:tcPr marL="45720" marR="45720"/>
                </a:tc>
                <a:extLst>
                  <a:ext uri="{0D108BD9-81ED-4DB2-BD59-A6C34878D82A}">
                    <a16:rowId xmlns:a16="http://schemas.microsoft.com/office/drawing/2014/main" val="3223606005"/>
                  </a:ext>
                </a:extLst>
              </a:tr>
              <a:tr h="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Organization Level</a:t>
                      </a:r>
                      <a:endParaRPr lang="en-US" sz="1400" b="0" i="0" u="none" strike="noStrike" dirty="0">
                        <a:solidFill>
                          <a:srgbClr val="000000"/>
                        </a:solidFill>
                        <a:effectLst/>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Training Date</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i="1" u="none" strike="noStrike" dirty="0">
                          <a:solidFill>
                            <a:srgbClr val="000000"/>
                          </a:solidFill>
                          <a:effectLst/>
                        </a:rPr>
                        <a:t>&lt;List of all CH Special Designations&gt;</a:t>
                      </a:r>
                      <a:endParaRPr lang="en-US" sz="1400" i="1" dirty="0">
                        <a:latin typeface="+mn-lt"/>
                      </a:endParaRPr>
                    </a:p>
                  </a:txBody>
                  <a:tcPr marL="45720" marR="45720"/>
                </a:tc>
                <a:extLst>
                  <a:ext uri="{0D108BD9-81ED-4DB2-BD59-A6C34878D82A}">
                    <a16:rowId xmlns:a16="http://schemas.microsoft.com/office/drawing/2014/main" val="795585276"/>
                  </a:ext>
                </a:extLst>
              </a:tr>
              <a:tr h="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Supervisor First and Last Name</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Training Frequency</a:t>
                      </a:r>
                      <a:r>
                        <a:rPr lang="en-US" sz="1400" dirty="0"/>
                        <a:t> </a:t>
                      </a:r>
                      <a:endParaRPr lang="en-US" sz="1400" dirty="0">
                        <a:latin typeface="+mn-lt"/>
                      </a:endParaRPr>
                    </a:p>
                  </a:txBody>
                  <a:tcPr marL="45720" marR="45720"/>
                </a:tc>
                <a:tc>
                  <a:txBody>
                    <a:bodyPr/>
                    <a:lstStyle/>
                    <a:p>
                      <a:pPr algn="ctr"/>
                      <a:endParaRPr lang="en-US" sz="1400" dirty="0">
                        <a:latin typeface="+mn-lt"/>
                      </a:endParaRPr>
                    </a:p>
                  </a:txBody>
                  <a:tcPr marL="45720" marR="45720"/>
                </a:tc>
                <a:extLst>
                  <a:ext uri="{0D108BD9-81ED-4DB2-BD59-A6C34878D82A}">
                    <a16:rowId xmlns:a16="http://schemas.microsoft.com/office/drawing/2014/main" val="598388329"/>
                  </a:ext>
                </a:extLst>
              </a:tr>
              <a:tr h="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Supervisor Email Address</a:t>
                      </a:r>
                      <a:r>
                        <a:rPr lang="en-US" sz="1400" dirty="0"/>
                        <a:t> </a:t>
                      </a:r>
                      <a:endParaRPr lang="en-US" sz="1400" dirty="0">
                        <a:latin typeface="+mn-lt"/>
                      </a:endParaRPr>
                    </a:p>
                  </a:txBody>
                  <a:tcPr marL="45720" marR="4572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u="none" strike="noStrike" dirty="0">
                          <a:solidFill>
                            <a:srgbClr val="000000"/>
                          </a:solidFill>
                          <a:effectLst/>
                        </a:rPr>
                        <a:t>Training Due Date</a:t>
                      </a:r>
                      <a:r>
                        <a:rPr lang="en-US" sz="1400" dirty="0"/>
                        <a:t> </a:t>
                      </a:r>
                      <a:endParaRPr lang="en-US" sz="1400" dirty="0">
                        <a:latin typeface="+mn-lt"/>
                      </a:endParaRPr>
                    </a:p>
                  </a:txBody>
                  <a:tcPr marL="45720" marR="45720"/>
                </a:tc>
                <a:tc>
                  <a:txBody>
                    <a:bodyPr/>
                    <a:lstStyle/>
                    <a:p>
                      <a:pPr algn="ctr"/>
                      <a:endParaRPr lang="en-US" sz="1400" dirty="0">
                        <a:latin typeface="+mn-lt"/>
                      </a:endParaRPr>
                    </a:p>
                  </a:txBody>
                  <a:tcPr marL="45720" marR="45720"/>
                </a:tc>
                <a:extLst>
                  <a:ext uri="{0D108BD9-81ED-4DB2-BD59-A6C34878D82A}">
                    <a16:rowId xmlns:a16="http://schemas.microsoft.com/office/drawing/2014/main" val="3901239347"/>
                  </a:ext>
                </a:extLst>
              </a:tr>
            </a:tbl>
          </a:graphicData>
        </a:graphic>
      </p:graphicFrame>
    </p:spTree>
    <p:extLst>
      <p:ext uri="{BB962C8B-B14F-4D97-AF65-F5344CB8AC3E}">
        <p14:creationId xmlns:p14="http://schemas.microsoft.com/office/powerpoint/2010/main" val="6131351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2FA7C6-6F6C-BCC3-11C5-C97B3534349A}"/>
              </a:ext>
            </a:extLst>
          </p:cNvPr>
          <p:cNvSpPr>
            <a:spLocks noGrp="1"/>
          </p:cNvSpPr>
          <p:nvPr>
            <p:ph type="title"/>
          </p:nvPr>
        </p:nvSpPr>
        <p:spPr/>
        <p:txBody>
          <a:bodyPr/>
          <a:lstStyle/>
          <a:p>
            <a:r>
              <a:rPr lang="en-US" dirty="0"/>
              <a:t>Follow-Up Actions</a:t>
            </a:r>
          </a:p>
        </p:txBody>
      </p:sp>
      <p:sp>
        <p:nvSpPr>
          <p:cNvPr id="9" name="TextBox 8">
            <a:extLst>
              <a:ext uri="{FF2B5EF4-FFF2-40B4-BE49-F238E27FC236}">
                <a16:creationId xmlns:a16="http://schemas.microsoft.com/office/drawing/2014/main" id="{3F507510-DC40-6F40-AC46-BA383AC1D3A2}"/>
              </a:ext>
            </a:extLst>
          </p:cNvPr>
          <p:cNvSpPr txBox="1"/>
          <p:nvPr/>
        </p:nvSpPr>
        <p:spPr>
          <a:xfrm>
            <a:off x="494518" y="989853"/>
            <a:ext cx="8462870" cy="3455048"/>
          </a:xfrm>
          <a:prstGeom prst="rect">
            <a:avLst/>
          </a:prstGeom>
          <a:noFill/>
        </p:spPr>
        <p:txBody>
          <a:bodyPr wrap="square">
            <a:spAutoFit/>
          </a:bodyPr>
          <a:lstStyle/>
          <a:p>
            <a:pPr marL="0" lvl="1">
              <a:lnSpc>
                <a:spcPct val="125000"/>
              </a:lnSpc>
            </a:pPr>
            <a:r>
              <a:rPr lang="en-US" sz="1600" dirty="0"/>
              <a:t>Once the necessary reports have been generated and analyzed, follow-up actions are recommended: </a:t>
            </a:r>
          </a:p>
          <a:p>
            <a:pPr marL="285750" lvl="1" indent="-285750">
              <a:lnSpc>
                <a:spcPct val="125000"/>
              </a:lnSpc>
              <a:buFont typeface="Arial" panose="020B0604020202020204" pitchFamily="34" charset="0"/>
              <a:buChar char="•"/>
            </a:pPr>
            <a:r>
              <a:rPr lang="en-US" sz="1600" dirty="0"/>
              <a:t>For users who are not current on their training, copy the email address from the</a:t>
            </a:r>
            <a:r>
              <a:rPr lang="en-US" sz="1600" i="1" dirty="0"/>
              <a:t> JAM GPC Training Report </a:t>
            </a:r>
            <a:r>
              <a:rPr lang="en-US" sz="1600" dirty="0"/>
              <a:t>and send an email advising them they must complete the training and ensure the new certificate or training record is recorded in PIEE, as necessary.</a:t>
            </a:r>
          </a:p>
          <a:p>
            <a:pPr marL="741363" lvl="2" indent="-285750">
              <a:lnSpc>
                <a:spcPct val="125000"/>
              </a:lnSpc>
              <a:buFont typeface="Arial"/>
              <a:buChar char="–"/>
            </a:pPr>
            <a:r>
              <a:rPr lang="en-US" sz="1600" dirty="0"/>
              <a:t>The supervisor of the individual may be copied on the email by copying and pasting the supervisor’s email address (from the same report) in the message.</a:t>
            </a:r>
          </a:p>
          <a:p>
            <a:pPr marL="346075" lvl="2" indent="-285750">
              <a:lnSpc>
                <a:spcPct val="125000"/>
              </a:lnSpc>
              <a:buFont typeface="Arial" panose="020B0604020202020204" pitchFamily="34" charset="0"/>
              <a:buChar char="•"/>
            </a:pPr>
            <a:r>
              <a:rPr lang="en-US" sz="1600" dirty="0"/>
              <a:t>If you notice users on the </a:t>
            </a:r>
            <a:r>
              <a:rPr lang="en-US" sz="1600" i="1" dirty="0"/>
              <a:t>JAM GPC Training Report </a:t>
            </a:r>
            <a:r>
              <a:rPr lang="en-US" sz="1600" dirty="0"/>
              <a:t>that are no longer with the program, terminate their Access Online accounts if they still exist. </a:t>
            </a:r>
          </a:p>
          <a:p>
            <a:pPr marL="346075" lvl="2" indent="-285750">
              <a:lnSpc>
                <a:spcPct val="125000"/>
              </a:lnSpc>
              <a:buFont typeface="Arial" panose="020B0604020202020204" pitchFamily="34" charset="0"/>
              <a:buChar char="•"/>
            </a:pPr>
            <a:r>
              <a:rPr lang="en-US" sz="1600" dirty="0"/>
              <a:t>If you notice users in Access Online who have “Active” IDs but are no longer with the program and their appointment has been terminated in JAM, remove their user IDs immediately.</a:t>
            </a:r>
          </a:p>
        </p:txBody>
      </p:sp>
      <p:sp>
        <p:nvSpPr>
          <p:cNvPr id="12" name="Rectangle 11" descr="Observations on the 889 tracking data and requirement to continue recording the 889 designation for all transactions.">
            <a:extLst>
              <a:ext uri="{FF2B5EF4-FFF2-40B4-BE49-F238E27FC236}">
                <a16:creationId xmlns:a16="http://schemas.microsoft.com/office/drawing/2014/main" id="{314C8B94-ED2F-E3D5-AD0B-8B56A6B6BDD3}"/>
              </a:ext>
            </a:extLst>
          </p:cNvPr>
          <p:cNvSpPr/>
          <p:nvPr/>
        </p:nvSpPr>
        <p:spPr>
          <a:xfrm>
            <a:off x="360883" y="4609988"/>
            <a:ext cx="8783117" cy="523220"/>
          </a:xfrm>
          <a:prstGeom prst="rect">
            <a:avLst/>
          </a:prstGeom>
          <a:solidFill>
            <a:srgbClr val="FFFFCC"/>
          </a:solidFill>
          <a:ln>
            <a:solidFill>
              <a:srgbClr val="333399"/>
            </a:solidFill>
          </a:ln>
        </p:spPr>
        <p:txBody>
          <a:bodyPr wrap="square" rtlCol="0">
            <a:spAutoFit/>
          </a:bodyPr>
          <a:lstStyle/>
          <a:p>
            <a:r>
              <a:rPr lang="en-US" sz="1400" b="1" dirty="0">
                <a:solidFill>
                  <a:schemeClr val="dk1"/>
                </a:solidFill>
              </a:rPr>
              <a:t>For how to’s, </a:t>
            </a:r>
            <a:r>
              <a:rPr lang="en-US" sz="1400" dirty="0">
                <a:solidFill>
                  <a:schemeClr val="dk1"/>
                </a:solidFill>
              </a:rPr>
              <a:t>see Backup slides and refer to One-Pagers 3OP:038, “Tracking Training in PIEE” and 3OP:040, “Running Detailed JAM/GPC Reports in EDA” on the DPC website at </a:t>
            </a:r>
            <a:r>
              <a:rPr lang="en-US" sz="1400" dirty="0">
                <a:solidFill>
                  <a:schemeClr val="accent4">
                    <a:lumMod val="75000"/>
                  </a:schemeClr>
                </a:solidFill>
              </a:rPr>
              <a:t>https://www.acq.osd.mil/asda/dpc/ce/pc/training.html</a:t>
            </a:r>
            <a:r>
              <a:rPr lang="en-US" sz="1400" dirty="0">
                <a:solidFill>
                  <a:schemeClr val="dk1"/>
                </a:solidFill>
              </a:rPr>
              <a:t>.</a:t>
            </a:r>
            <a:endParaRPr lang="en-US" sz="1400" dirty="0">
              <a:cs typeface="Calibri" panose="020F0502020204030204" pitchFamily="34" charset="0"/>
            </a:endParaRPr>
          </a:p>
        </p:txBody>
      </p:sp>
      <p:sp>
        <p:nvSpPr>
          <p:cNvPr id="6" name="TextBox 5">
            <a:extLst>
              <a:ext uri="{FF2B5EF4-FFF2-40B4-BE49-F238E27FC236}">
                <a16:creationId xmlns:a16="http://schemas.microsoft.com/office/drawing/2014/main" id="{128FF9E1-B49F-868E-F2F3-FFAFD6C70962}"/>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47</a:t>
            </a:fld>
            <a:endParaRPr lang="en-US" sz="1200" dirty="0">
              <a:solidFill>
                <a:schemeClr val="bg1">
                  <a:lumMod val="50000"/>
                </a:schemeClr>
              </a:solidFill>
            </a:endParaRPr>
          </a:p>
        </p:txBody>
      </p:sp>
    </p:spTree>
    <p:extLst>
      <p:ext uri="{BB962C8B-B14F-4D97-AF65-F5344CB8AC3E}">
        <p14:creationId xmlns:p14="http://schemas.microsoft.com/office/powerpoint/2010/main" val="36201987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fontScale="90000"/>
          </a:bodyPr>
          <a:lstStyle/>
          <a:p>
            <a:r>
              <a:rPr lang="en-US" dirty="0"/>
              <a:t>JAM Improvements (PIEE Release 6.11) </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p:txBody>
          <a:bodyPr>
            <a:normAutofit/>
          </a:bodyPr>
          <a:lstStyle/>
          <a:p>
            <a:pPr marL="285750" lvl="1" indent="-285750">
              <a:lnSpc>
                <a:spcPct val="125000"/>
              </a:lnSpc>
              <a:spcBef>
                <a:spcPts val="0"/>
              </a:spcBef>
              <a:buClr>
                <a:schemeClr val="dk1"/>
              </a:buClr>
              <a:buSzPts val="1800"/>
              <a:buFont typeface="Arial"/>
              <a:buChar char="•"/>
              <a:tabLst>
                <a:tab pos="1828800" algn="l"/>
              </a:tabLst>
              <a:defRPr/>
            </a:pPr>
            <a:r>
              <a:rPr lang="en-US" sz="1800" dirty="0"/>
              <a:t>Deployed on February 18, 2022</a:t>
            </a:r>
          </a:p>
          <a:p>
            <a:pPr marL="285750" lvl="1" indent="-285750">
              <a:lnSpc>
                <a:spcPct val="125000"/>
              </a:lnSpc>
              <a:spcBef>
                <a:spcPts val="0"/>
              </a:spcBef>
              <a:buClr>
                <a:schemeClr val="dk1"/>
              </a:buClr>
              <a:buSzPts val="1800"/>
              <a:buFont typeface="Arial"/>
              <a:buChar char="•"/>
              <a:tabLst>
                <a:tab pos="1828800" algn="l"/>
              </a:tabLst>
              <a:defRPr/>
            </a:pPr>
            <a:r>
              <a:rPr lang="en-US" sz="1800" dirty="0"/>
              <a:t>Usability Focused </a:t>
            </a:r>
          </a:p>
          <a:p>
            <a:pPr marL="741363" lvl="2" indent="-285750">
              <a:lnSpc>
                <a:spcPct val="125000"/>
              </a:lnSpc>
              <a:spcBef>
                <a:spcPts val="0"/>
              </a:spcBef>
              <a:buClr>
                <a:schemeClr val="dk1"/>
              </a:buClr>
              <a:buSzPts val="1800"/>
              <a:buFont typeface="Arial"/>
              <a:buChar char="–"/>
              <a:tabLst>
                <a:tab pos="1828800" algn="l"/>
              </a:tabLst>
              <a:defRPr/>
            </a:pPr>
            <a:r>
              <a:rPr lang="en-US" sz="1800" dirty="0"/>
              <a:t>Streamlined Workflows</a:t>
            </a:r>
          </a:p>
          <a:p>
            <a:pPr marL="741363" lvl="2" indent="-285750">
              <a:lnSpc>
                <a:spcPct val="125000"/>
              </a:lnSpc>
              <a:spcBef>
                <a:spcPts val="0"/>
              </a:spcBef>
              <a:buClr>
                <a:schemeClr val="dk1"/>
              </a:buClr>
              <a:buSzPts val="1800"/>
              <a:buFont typeface="Arial"/>
              <a:buChar char="–"/>
              <a:tabLst>
                <a:tab pos="1828800" algn="l"/>
              </a:tabLst>
              <a:defRPr/>
            </a:pPr>
            <a:r>
              <a:rPr lang="en-US" sz="1800" dirty="0"/>
              <a:t>Improved Communications </a:t>
            </a:r>
          </a:p>
          <a:p>
            <a:pPr marL="741363" lvl="2" indent="-285750">
              <a:lnSpc>
                <a:spcPct val="125000"/>
              </a:lnSpc>
              <a:spcBef>
                <a:spcPts val="0"/>
              </a:spcBef>
              <a:buClr>
                <a:schemeClr val="dk1"/>
              </a:buClr>
              <a:buSzPts val="1800"/>
              <a:buFont typeface="Arial"/>
              <a:buChar char="–"/>
              <a:tabLst>
                <a:tab pos="1828800" algn="l"/>
              </a:tabLst>
              <a:defRPr/>
            </a:pPr>
            <a:r>
              <a:rPr lang="en-US" sz="1800" dirty="0"/>
              <a:t>Improved Internal Controls</a:t>
            </a:r>
          </a:p>
          <a:p>
            <a:pPr marL="741363" lvl="2" indent="-285750">
              <a:lnSpc>
                <a:spcPct val="125000"/>
              </a:lnSpc>
              <a:spcBef>
                <a:spcPts val="0"/>
              </a:spcBef>
              <a:buClr>
                <a:schemeClr val="dk1"/>
              </a:buClr>
              <a:buSzPts val="1800"/>
              <a:buFont typeface="Arial"/>
              <a:buChar char="–"/>
              <a:tabLst>
                <a:tab pos="1828800" algn="l"/>
              </a:tabLst>
              <a:defRPr/>
            </a:pPr>
            <a:r>
              <a:rPr lang="en-US" sz="1800" dirty="0"/>
              <a:t>Increased Flexibility</a:t>
            </a:r>
          </a:p>
        </p:txBody>
      </p:sp>
    </p:spTree>
    <p:extLst>
      <p:ext uri="{BB962C8B-B14F-4D97-AF65-F5344CB8AC3E}">
        <p14:creationId xmlns:p14="http://schemas.microsoft.com/office/powerpoint/2010/main" val="32785798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8416965" cy="520241"/>
          </a:xfrm>
        </p:spPr>
        <p:txBody>
          <a:bodyPr>
            <a:noAutofit/>
          </a:bodyPr>
          <a:lstStyle/>
          <a:p>
            <a:r>
              <a:rPr lang="en-US" sz="3200" dirty="0"/>
              <a:t>JAM Phase 4 Improvements Under Consideration  </a:t>
            </a:r>
          </a:p>
        </p:txBody>
      </p:sp>
      <p:sp>
        <p:nvSpPr>
          <p:cNvPr id="6" name="Content Placeholder 5">
            <a:extLst>
              <a:ext uri="{FF2B5EF4-FFF2-40B4-BE49-F238E27FC236}">
                <a16:creationId xmlns:a16="http://schemas.microsoft.com/office/drawing/2014/main" id="{94526CB2-0D35-4729-9D1C-853E14D0B238}"/>
              </a:ext>
            </a:extLst>
          </p:cNvPr>
          <p:cNvSpPr>
            <a:spLocks noGrp="1"/>
          </p:cNvSpPr>
          <p:nvPr>
            <p:ph idx="1"/>
          </p:nvPr>
        </p:nvSpPr>
        <p:spPr>
          <a:xfrm>
            <a:off x="628650" y="1001902"/>
            <a:ext cx="7886700" cy="3263504"/>
          </a:xfrm>
        </p:spPr>
        <p:txBody>
          <a:bodyPr/>
          <a:lstStyle/>
          <a:p>
            <a:pPr marL="342892" lvl="1" indent="-330192">
              <a:spcBef>
                <a:spcPts val="0"/>
              </a:spcBef>
              <a:spcAft>
                <a:spcPts val="900"/>
              </a:spcAft>
              <a:buClr>
                <a:schemeClr val="dk1"/>
              </a:buClr>
              <a:buSzPts val="1800"/>
              <a:buFont typeface="Arial"/>
              <a:buChar char="•"/>
              <a:tabLst>
                <a:tab pos="457189" algn="l"/>
              </a:tabLst>
            </a:pPr>
            <a:r>
              <a:rPr lang="en-US" sz="1500" dirty="0">
                <a:solidFill>
                  <a:schemeClr val="dk1"/>
                </a:solidFill>
              </a:rPr>
              <a:t>JAM Improvements Phase 4 Development work will begin shortly.  Requirements under consideration are clustered in the following categories:</a:t>
            </a:r>
            <a:endParaRPr lang="en-US" sz="1500" dirty="0">
              <a:solidFill>
                <a:schemeClr val="dk1"/>
              </a:solidFill>
              <a:cs typeface="Calibri"/>
            </a:endParaRPr>
          </a:p>
          <a:p>
            <a:pPr lvl="1" indent="-273044">
              <a:spcBef>
                <a:spcPts val="0"/>
              </a:spcBef>
              <a:spcAft>
                <a:spcPts val="900"/>
              </a:spcAft>
              <a:buClr>
                <a:schemeClr val="dk1"/>
              </a:buClr>
              <a:buSzPts val="1800"/>
              <a:buFont typeface="Barlow" panose="020B0604020202020204" pitchFamily="2" charset="0"/>
              <a:buChar char="-"/>
              <a:tabLst>
                <a:tab pos="457189" algn="l"/>
              </a:tabLst>
            </a:pPr>
            <a:r>
              <a:rPr lang="en-US" sz="1500" dirty="0">
                <a:solidFill>
                  <a:schemeClr val="dk1"/>
                </a:solidFill>
              </a:rPr>
              <a:t>Reuse of existing data to streamline appointment workflows and expand access.</a:t>
            </a:r>
          </a:p>
          <a:p>
            <a:pPr lvl="1" indent="-273044">
              <a:spcBef>
                <a:spcPts val="0"/>
              </a:spcBef>
              <a:spcAft>
                <a:spcPts val="900"/>
              </a:spcAft>
              <a:buClr>
                <a:schemeClr val="dk1"/>
              </a:buClr>
              <a:buSzPts val="1800"/>
              <a:buFont typeface="Barlow" panose="020B0604020202020204" pitchFamily="2" charset="0"/>
              <a:buChar char="-"/>
              <a:tabLst>
                <a:tab pos="457189" algn="l"/>
              </a:tabLst>
            </a:pPr>
            <a:r>
              <a:rPr lang="en-US" sz="1500" dirty="0"/>
              <a:t>Automatic access to EDA based on GPC roles and special designations.</a:t>
            </a:r>
          </a:p>
          <a:p>
            <a:pPr lvl="1" indent="-273044">
              <a:spcBef>
                <a:spcPts val="0"/>
              </a:spcBef>
              <a:spcAft>
                <a:spcPts val="900"/>
              </a:spcAft>
              <a:buClr>
                <a:schemeClr val="dk1"/>
              </a:buClr>
              <a:buSzPts val="1800"/>
              <a:buFont typeface="Barlow" panose="020B0604020202020204" pitchFamily="2" charset="0"/>
              <a:buChar char="-"/>
              <a:tabLst>
                <a:tab pos="457189" algn="l"/>
              </a:tabLst>
            </a:pPr>
            <a:r>
              <a:rPr lang="en-US" sz="1500" dirty="0">
                <a:sym typeface="Arial"/>
              </a:rPr>
              <a:t>Temporarily archive PIEE roles for users with past-due training.</a:t>
            </a:r>
            <a:endParaRPr lang="en-US" sz="1500" dirty="0">
              <a:solidFill>
                <a:schemeClr val="dk1"/>
              </a:solidFill>
              <a:cs typeface="Calibri"/>
            </a:endParaRPr>
          </a:p>
          <a:p>
            <a:pPr lvl="1" indent="-273044">
              <a:spcBef>
                <a:spcPts val="0"/>
              </a:spcBef>
              <a:spcAft>
                <a:spcPts val="900"/>
              </a:spcAft>
              <a:buClr>
                <a:schemeClr val="dk1"/>
              </a:buClr>
              <a:buSzPts val="1800"/>
              <a:buFont typeface="Barlow" panose="020B0604020202020204" pitchFamily="2" charset="0"/>
              <a:buChar char="-"/>
              <a:tabLst>
                <a:tab pos="457189" algn="l"/>
              </a:tabLst>
            </a:pPr>
            <a:r>
              <a:rPr lang="en-US" sz="1500" dirty="0">
                <a:solidFill>
                  <a:schemeClr val="dk1"/>
                </a:solidFill>
              </a:rPr>
              <a:t>Training reminder emails and reporting.</a:t>
            </a:r>
          </a:p>
          <a:p>
            <a:pPr lvl="1" indent="-273044">
              <a:spcBef>
                <a:spcPts val="0"/>
              </a:spcBef>
              <a:spcAft>
                <a:spcPts val="900"/>
              </a:spcAft>
              <a:buClr>
                <a:schemeClr val="dk1"/>
              </a:buClr>
              <a:buSzPts val="1800"/>
              <a:buFont typeface="Barlow" panose="020B0604020202020204" pitchFamily="2" charset="0"/>
              <a:buChar char="-"/>
              <a:tabLst>
                <a:tab pos="457189" algn="l"/>
              </a:tabLst>
            </a:pPr>
            <a:r>
              <a:rPr lang="en-US" sz="1500" dirty="0">
                <a:solidFill>
                  <a:schemeClr val="dk1"/>
                </a:solidFill>
              </a:rPr>
              <a:t>Emails to support account clean up and auto termination.</a:t>
            </a:r>
          </a:p>
          <a:p>
            <a:pPr lvl="1" indent="-273044">
              <a:spcBef>
                <a:spcPts val="0"/>
              </a:spcBef>
              <a:spcAft>
                <a:spcPts val="900"/>
              </a:spcAft>
              <a:buClr>
                <a:schemeClr val="dk1"/>
              </a:buClr>
              <a:buSzPts val="1800"/>
              <a:buFont typeface="Barlow" panose="020B0604020202020204" pitchFamily="2" charset="0"/>
              <a:buChar char="-"/>
              <a:tabLst>
                <a:tab pos="457189" algn="l"/>
              </a:tabLst>
            </a:pPr>
            <a:r>
              <a:rPr lang="en-US" sz="1500" dirty="0">
                <a:solidFill>
                  <a:schemeClr val="dk1"/>
                </a:solidFill>
                <a:cs typeface="Calibri"/>
              </a:rPr>
              <a:t>Capabilities to initiate and approve bulk appointment updates.</a:t>
            </a:r>
          </a:p>
          <a:p>
            <a:pPr>
              <a:spcAft>
                <a:spcPts val="900"/>
              </a:spcAft>
            </a:pPr>
            <a:endParaRPr lang="en-US" sz="1500" dirty="0"/>
          </a:p>
        </p:txBody>
      </p:sp>
      <p:sp>
        <p:nvSpPr>
          <p:cNvPr id="4" name="Slide Number Placeholder 3">
            <a:extLst>
              <a:ext uri="{FF2B5EF4-FFF2-40B4-BE49-F238E27FC236}">
                <a16:creationId xmlns:a16="http://schemas.microsoft.com/office/drawing/2014/main" id="{4A9C5303-73FF-44AF-A231-5EFBE47A3C64}"/>
              </a:ext>
            </a:extLst>
          </p:cNvPr>
          <p:cNvSpPr>
            <a:spLocks noGrp="1"/>
          </p:cNvSpPr>
          <p:nvPr>
            <p:ph type="sldNum" sz="quarter" idx="12"/>
          </p:nvPr>
        </p:nvSpPr>
        <p:spPr>
          <a:xfrm>
            <a:off x="9117496" y="6310312"/>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b="1"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6FF2BC-D1D1-42DF-B763-023FE7AEAC94}" type="slidenum">
              <a:rPr lang="en-US" smtClean="0"/>
              <a:pPr/>
              <a:t>49</a:t>
            </a:fld>
            <a:endParaRPr lang="en-US" dirty="0"/>
          </a:p>
        </p:txBody>
      </p:sp>
    </p:spTree>
    <p:extLst>
      <p:ext uri="{BB962C8B-B14F-4D97-AF65-F5344CB8AC3E}">
        <p14:creationId xmlns:p14="http://schemas.microsoft.com/office/powerpoint/2010/main" val="1134635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F20F57-5C1C-3DEE-F850-06C072B04540}"/>
              </a:ext>
            </a:extLst>
          </p:cNvPr>
          <p:cNvSpPr>
            <a:spLocks noGrp="1"/>
          </p:cNvSpPr>
          <p:nvPr>
            <p:ph type="title"/>
          </p:nvPr>
        </p:nvSpPr>
        <p:spPr/>
        <p:txBody>
          <a:bodyPr/>
          <a:lstStyle/>
          <a:p>
            <a:r>
              <a:rPr lang="en-US" dirty="0"/>
              <a:t>New One-Pagers</a:t>
            </a:r>
          </a:p>
        </p:txBody>
      </p:sp>
      <p:sp>
        <p:nvSpPr>
          <p:cNvPr id="6" name="Content Placeholder 7">
            <a:extLst>
              <a:ext uri="{FF2B5EF4-FFF2-40B4-BE49-F238E27FC236}">
                <a16:creationId xmlns:a16="http://schemas.microsoft.com/office/drawing/2014/main" id="{B97BDB0D-0FBC-E64F-F68F-11E824C0F45B}"/>
              </a:ext>
            </a:extLst>
          </p:cNvPr>
          <p:cNvSpPr>
            <a:spLocks noGrp="1"/>
          </p:cNvSpPr>
          <p:nvPr>
            <p:ph idx="1"/>
          </p:nvPr>
        </p:nvSpPr>
        <p:spPr>
          <a:xfrm>
            <a:off x="457200" y="846976"/>
            <a:ext cx="8229600" cy="3394472"/>
          </a:xfrm>
        </p:spPr>
        <p:txBody>
          <a:bodyPr vert="horz" lIns="91440" tIns="45720" rIns="91440" bIns="45720" rtlCol="0" anchor="t">
            <a:normAutofit/>
          </a:bodyPr>
          <a:lstStyle/>
          <a:p>
            <a:pPr marL="233045" indent="-220345">
              <a:buClr>
                <a:schemeClr val="dk1"/>
              </a:buClr>
              <a:buSzPts val="1800"/>
              <a:buFont typeface="Arial"/>
              <a:buChar char="•"/>
            </a:pPr>
            <a:r>
              <a:rPr lang="en-US" sz="1400" dirty="0">
                <a:solidFill>
                  <a:schemeClr val="dk1"/>
                </a:solidFill>
              </a:rPr>
              <a:t>DPC is pleased to announce that several new one-pagers have been </a:t>
            </a:r>
            <a:r>
              <a:rPr lang="en-US" sz="1400" dirty="0"/>
              <a:t>published s</a:t>
            </a:r>
            <a:r>
              <a:rPr lang="en-US" sz="1400" dirty="0">
                <a:solidFill>
                  <a:schemeClr val="dk1"/>
                </a:solidFill>
              </a:rPr>
              <a:t>ince the 2022 GSA SmartPay Virtual Training Forum:</a:t>
            </a:r>
            <a:endParaRPr lang="en-US" sz="1400" dirty="0">
              <a:solidFill>
                <a:schemeClr val="dk1"/>
              </a:solidFill>
              <a:cs typeface="Calibri"/>
            </a:endParaRPr>
          </a:p>
          <a:p>
            <a:pPr marL="690245" lvl="1" indent="-220345">
              <a:spcBef>
                <a:spcPts val="400"/>
              </a:spcBef>
              <a:buClr>
                <a:schemeClr val="dk1"/>
              </a:buClr>
              <a:buSzPts val="1800"/>
              <a:tabLst>
                <a:tab pos="457200" algn="l"/>
              </a:tabLst>
            </a:pPr>
            <a:r>
              <a:rPr lang="en-US" sz="1500" dirty="0">
                <a:solidFill>
                  <a:schemeClr val="dk1"/>
                </a:solidFill>
              </a:rPr>
              <a:t>3OP</a:t>
            </a:r>
            <a:r>
              <a:rPr lang="en-US" sz="1400" dirty="0">
                <a:solidFill>
                  <a:schemeClr val="dk1"/>
                </a:solidFill>
              </a:rPr>
              <a:t>038, Tracking Training in PIEE</a:t>
            </a:r>
            <a:endParaRPr lang="en-US" sz="1400" dirty="0">
              <a:solidFill>
                <a:schemeClr val="dk1"/>
              </a:solidFill>
              <a:cs typeface="Calibri"/>
            </a:endParaRPr>
          </a:p>
          <a:p>
            <a:pPr marL="690245" lvl="1" indent="-220345">
              <a:spcBef>
                <a:spcPts val="400"/>
              </a:spcBef>
              <a:buClr>
                <a:schemeClr val="dk1"/>
              </a:buClr>
              <a:buSzPts val="1800"/>
              <a:tabLst>
                <a:tab pos="457200" algn="l"/>
              </a:tabLst>
            </a:pPr>
            <a:r>
              <a:rPr lang="en-US" sz="1400" dirty="0">
                <a:solidFill>
                  <a:schemeClr val="dk1"/>
                </a:solidFill>
              </a:rPr>
              <a:t>3OP039, Unique Entity Identifiers for GPC Reporting to FPDS</a:t>
            </a:r>
            <a:endParaRPr lang="en-US" sz="1400" dirty="0">
              <a:solidFill>
                <a:schemeClr val="dk1"/>
              </a:solidFill>
              <a:cs typeface="Calibri"/>
            </a:endParaRPr>
          </a:p>
          <a:p>
            <a:pPr marL="690245" lvl="1" indent="-220345">
              <a:spcBef>
                <a:spcPts val="400"/>
              </a:spcBef>
              <a:buClr>
                <a:schemeClr val="dk1"/>
              </a:buClr>
              <a:buSzPts val="1800"/>
              <a:tabLst>
                <a:tab pos="457200" algn="l"/>
              </a:tabLst>
            </a:pPr>
            <a:r>
              <a:rPr lang="en-US" sz="1400" dirty="0">
                <a:solidFill>
                  <a:schemeClr val="dk1"/>
                </a:solidFill>
              </a:rPr>
              <a:t>3OP040, Running Detailed JAM/GPC Reports in EDA</a:t>
            </a:r>
            <a:endParaRPr lang="en-US" sz="1400" dirty="0">
              <a:solidFill>
                <a:schemeClr val="dk1"/>
              </a:solidFill>
              <a:cs typeface="Calibri"/>
            </a:endParaRPr>
          </a:p>
          <a:p>
            <a:pPr marL="690245" lvl="1" indent="-220345">
              <a:spcBef>
                <a:spcPts val="400"/>
              </a:spcBef>
              <a:buClr>
                <a:schemeClr val="dk1"/>
              </a:buClr>
              <a:buSzPts val="1800"/>
              <a:tabLst>
                <a:tab pos="457200" algn="l"/>
              </a:tabLst>
            </a:pPr>
            <a:r>
              <a:rPr lang="en-US" sz="1400" dirty="0">
                <a:solidFill>
                  <a:schemeClr val="dk1"/>
                </a:solidFill>
              </a:rPr>
              <a:t>3OP041, Using the Access Online PTQ (PTQ Part 2)</a:t>
            </a:r>
            <a:endParaRPr lang="en-US" sz="1400" dirty="0">
              <a:solidFill>
                <a:schemeClr val="dk1"/>
              </a:solidFill>
              <a:cs typeface="Calibri"/>
            </a:endParaRPr>
          </a:p>
          <a:p>
            <a:pPr marL="342900" lvl="1" indent="-330200">
              <a:buClr>
                <a:schemeClr val="dk1"/>
              </a:buClr>
              <a:buSzPts val="1800"/>
              <a:buFont typeface="Arial"/>
              <a:buChar char="•"/>
              <a:tabLst>
                <a:tab pos="457200" algn="l"/>
              </a:tabLst>
            </a:pPr>
            <a:r>
              <a:rPr lang="en-US" sz="1400" dirty="0">
                <a:solidFill>
                  <a:schemeClr val="dk1"/>
                </a:solidFill>
              </a:rPr>
              <a:t>Find them on the GPC Training webpage: </a:t>
            </a:r>
            <a:r>
              <a:rPr lang="en-US" sz="1400" dirty="0">
                <a:solidFill>
                  <a:schemeClr val="accent4">
                    <a:lumMod val="75000"/>
                  </a:schemeClr>
                </a:solidFill>
                <a:ea typeface="+mn-lt"/>
                <a:cs typeface="+mn-lt"/>
                <a:hlinkClick r:id="rId3">
                  <a:extLst>
                    <a:ext uri="{A12FA001-AC4F-418D-AE19-62706E023703}">
                      <ahyp:hlinkClr xmlns:ahyp="http://schemas.microsoft.com/office/drawing/2018/hyperlinkcolor" val="tx"/>
                    </a:ext>
                  </a:extLst>
                </a:hlinkClick>
              </a:rPr>
              <a:t>https://www.acq.osd.mil/asda/dpc/ce/pc/training.html</a:t>
            </a:r>
            <a:endParaRPr lang="en-US" sz="1400" dirty="0">
              <a:solidFill>
                <a:schemeClr val="accent4">
                  <a:lumMod val="75000"/>
                </a:schemeClr>
              </a:solidFill>
              <a:ea typeface="+mn-lt"/>
              <a:cs typeface="+mn-lt"/>
            </a:endParaRPr>
          </a:p>
          <a:p>
            <a:pPr marL="342900" lvl="1" indent="-330200">
              <a:buClr>
                <a:schemeClr val="dk1"/>
              </a:buClr>
              <a:buSzPts val="1800"/>
              <a:buFont typeface="Arial"/>
              <a:buChar char="•"/>
              <a:tabLst>
                <a:tab pos="457200" algn="l"/>
              </a:tabLst>
            </a:pPr>
            <a:endParaRPr lang="en-US" sz="1400" dirty="0">
              <a:ea typeface="+mn-lt"/>
              <a:cs typeface="+mn-lt"/>
            </a:endParaRPr>
          </a:p>
        </p:txBody>
      </p:sp>
      <p:pic>
        <p:nvPicPr>
          <p:cNvPr id="9" name="Picture 3" descr="Partial screen capture of a one-pager.&#10;">
            <a:extLst>
              <a:ext uri="{FF2B5EF4-FFF2-40B4-BE49-F238E27FC236}">
                <a16:creationId xmlns:a16="http://schemas.microsoft.com/office/drawing/2014/main" id="{A8723C21-1790-C145-5B38-848A95AA6673}"/>
              </a:ext>
            </a:extLst>
          </p:cNvPr>
          <p:cNvPicPr>
            <a:picLocks noChangeAspect="1"/>
          </p:cNvPicPr>
          <p:nvPr/>
        </p:nvPicPr>
        <p:blipFill>
          <a:blip r:embed="rId4"/>
          <a:stretch>
            <a:fillRect/>
          </a:stretch>
        </p:blipFill>
        <p:spPr>
          <a:xfrm>
            <a:off x="410704" y="2711401"/>
            <a:ext cx="8719369" cy="2199307"/>
          </a:xfrm>
          <a:prstGeom prst="rect">
            <a:avLst/>
          </a:prstGeom>
        </p:spPr>
      </p:pic>
    </p:spTree>
    <p:extLst>
      <p:ext uri="{BB962C8B-B14F-4D97-AF65-F5344CB8AC3E}">
        <p14:creationId xmlns:p14="http://schemas.microsoft.com/office/powerpoint/2010/main" val="35120599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fontScale="90000"/>
          </a:bodyPr>
          <a:lstStyle/>
          <a:p>
            <a:r>
              <a:rPr lang="en-US" dirty="0"/>
              <a:t>How to Share Your Improvement Ideas</a:t>
            </a:r>
          </a:p>
        </p:txBody>
      </p:sp>
      <p:pic>
        <p:nvPicPr>
          <p:cNvPr id="7" name="Picture 6" descr="Screen capture showing the Systems option to choose from the DPC website to access the Configuration Item (CI) Enhancement Request Form.&#10;">
            <a:extLst>
              <a:ext uri="{FF2B5EF4-FFF2-40B4-BE49-F238E27FC236}">
                <a16:creationId xmlns:a16="http://schemas.microsoft.com/office/drawing/2014/main" id="{330F4829-1905-926F-CF1F-0901D06D299E}"/>
              </a:ext>
            </a:extLst>
          </p:cNvPr>
          <p:cNvPicPr>
            <a:picLocks noChangeAspect="1"/>
          </p:cNvPicPr>
          <p:nvPr/>
        </p:nvPicPr>
        <p:blipFill rotWithShape="1">
          <a:blip r:embed="rId3"/>
          <a:srcRect t="5698"/>
          <a:stretch/>
        </p:blipFill>
        <p:spPr>
          <a:xfrm>
            <a:off x="377228" y="948891"/>
            <a:ext cx="4392964" cy="2330259"/>
          </a:xfrm>
          <a:prstGeom prst="rect">
            <a:avLst/>
          </a:prstGeom>
        </p:spPr>
      </p:pic>
      <p:pic>
        <p:nvPicPr>
          <p:cNvPr id="6" name="Picture 5" descr="Screen capture showing the link to the Configuration Item (CI) Enhancement Request Form available from the DPC website.">
            <a:extLst>
              <a:ext uri="{FF2B5EF4-FFF2-40B4-BE49-F238E27FC236}">
                <a16:creationId xmlns:a16="http://schemas.microsoft.com/office/drawing/2014/main" id="{991D9B04-DC8F-1D39-8915-E9537C81691B}"/>
              </a:ext>
            </a:extLst>
          </p:cNvPr>
          <p:cNvPicPr>
            <a:picLocks noChangeAspect="1"/>
          </p:cNvPicPr>
          <p:nvPr/>
        </p:nvPicPr>
        <p:blipFill rotWithShape="1">
          <a:blip r:embed="rId4"/>
          <a:srcRect t="4516" r="1322" b="5561"/>
          <a:stretch/>
        </p:blipFill>
        <p:spPr>
          <a:xfrm>
            <a:off x="4627771" y="1947168"/>
            <a:ext cx="4505763" cy="2418889"/>
          </a:xfrm>
          <a:prstGeom prst="rect">
            <a:avLst/>
          </a:prstGeom>
        </p:spPr>
      </p:pic>
      <p:sp>
        <p:nvSpPr>
          <p:cNvPr id="2" name="Rectangle 1">
            <a:extLst>
              <a:ext uri="{FF2B5EF4-FFF2-40B4-BE49-F238E27FC236}">
                <a16:creationId xmlns:a16="http://schemas.microsoft.com/office/drawing/2014/main" id="{49D1A9C5-1CC1-4D3C-8926-D38B138F6CC9}"/>
              </a:ext>
            </a:extLst>
          </p:cNvPr>
          <p:cNvSpPr/>
          <p:nvPr/>
        </p:nvSpPr>
        <p:spPr>
          <a:xfrm>
            <a:off x="1540043" y="4469416"/>
            <a:ext cx="6112042" cy="400110"/>
          </a:xfrm>
          <a:prstGeom prst="rect">
            <a:avLst/>
          </a:prstGeom>
          <a:noFill/>
          <a:ln>
            <a:noFill/>
          </a:ln>
        </p:spPr>
        <p:txBody>
          <a:bodyPr wrap="square" rtlCol="0">
            <a:spAutoFit/>
          </a:bodyPr>
          <a:lstStyle/>
          <a:p>
            <a:pPr algn="ctr"/>
            <a:r>
              <a:rPr lang="en-US" sz="2000" dirty="0">
                <a:solidFill>
                  <a:schemeClr val="accent4">
                    <a:lumMod val="75000"/>
                  </a:schemeClr>
                </a:solidFill>
                <a:hlinkClick r:id="rId5">
                  <a:extLst>
                    <a:ext uri="{A12FA001-AC4F-418D-AE19-62706E023703}">
                      <ahyp:hlinkClr xmlns:ahyp="http://schemas.microsoft.com/office/drawing/2018/hyperlinkcolor" val="tx"/>
                    </a:ext>
                  </a:extLst>
                </a:hlinkClick>
              </a:rPr>
              <a:t>https://www.acq.osd.mil/asda/dpc/ce/pc/systems.html</a:t>
            </a:r>
            <a:endParaRPr lang="en-US" sz="2000" dirty="0">
              <a:solidFill>
                <a:schemeClr val="accent4">
                  <a:lumMod val="75000"/>
                </a:schemeClr>
              </a:solidFill>
            </a:endParaRPr>
          </a:p>
        </p:txBody>
      </p:sp>
    </p:spTree>
    <p:extLst>
      <p:ext uri="{BB962C8B-B14F-4D97-AF65-F5344CB8AC3E}">
        <p14:creationId xmlns:p14="http://schemas.microsoft.com/office/powerpoint/2010/main" val="40762788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1D75F70-4E45-AC5B-91BE-145FE760994E}"/>
              </a:ext>
            </a:extLst>
          </p:cNvPr>
          <p:cNvSpPr>
            <a:spLocks noGrp="1"/>
          </p:cNvSpPr>
          <p:nvPr>
            <p:ph type="title"/>
          </p:nvPr>
        </p:nvSpPr>
        <p:spPr>
          <a:xfrm>
            <a:off x="383721" y="1692790"/>
            <a:ext cx="8760279" cy="857100"/>
          </a:xfrm>
        </p:spPr>
        <p:txBody>
          <a:bodyPr>
            <a:normAutofit fontScale="90000"/>
          </a:bodyPr>
          <a:lstStyle/>
          <a:p>
            <a:pPr algn="ctr"/>
            <a:r>
              <a:rPr lang="en-US" dirty="0"/>
              <a:t>PIEE – </a:t>
            </a:r>
            <a:br>
              <a:rPr lang="en-US" dirty="0"/>
            </a:br>
            <a:r>
              <a:rPr lang="en-US" dirty="0"/>
              <a:t>Defense Enrollment Eligibility Reporting System (DEERS) Interface</a:t>
            </a:r>
            <a:br>
              <a:rPr lang="en-US" dirty="0"/>
            </a:br>
            <a:endParaRPr lang="en-US" dirty="0"/>
          </a:p>
        </p:txBody>
      </p:sp>
    </p:spTree>
    <p:extLst>
      <p:ext uri="{BB962C8B-B14F-4D97-AF65-F5344CB8AC3E}">
        <p14:creationId xmlns:p14="http://schemas.microsoft.com/office/powerpoint/2010/main" val="227067530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PIEE – DEERS Interface</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797241"/>
            <a:ext cx="5422605" cy="3394472"/>
          </a:xfrm>
        </p:spPr>
        <p:txBody>
          <a:bodyPr>
            <a:normAutofit/>
          </a:bodyPr>
          <a:lstStyle/>
          <a:p>
            <a:pPr marL="0" lvl="1" indent="0">
              <a:lnSpc>
                <a:spcPct val="135000"/>
              </a:lnSpc>
              <a:spcBef>
                <a:spcPts val="0"/>
              </a:spcBef>
              <a:buClr>
                <a:schemeClr val="dk1"/>
              </a:buClr>
              <a:buSzPts val="1800"/>
              <a:buNone/>
              <a:tabLst>
                <a:tab pos="1828800" algn="l"/>
              </a:tabLst>
              <a:defRPr/>
            </a:pPr>
            <a:r>
              <a:rPr lang="en-US" sz="1600" b="1" u="sng" dirty="0">
                <a:solidFill>
                  <a:schemeClr val="dk1"/>
                </a:solidFill>
              </a:rPr>
              <a:t>PIEE – DEERS Interface</a:t>
            </a:r>
          </a:p>
          <a:p>
            <a:pPr marL="344488" lvl="1" indent="-344488">
              <a:lnSpc>
                <a:spcPct val="135000"/>
              </a:lnSpc>
              <a:spcBef>
                <a:spcPts val="0"/>
              </a:spcBef>
              <a:buClr>
                <a:schemeClr val="dk1"/>
              </a:buClr>
              <a:buSzPts val="1800"/>
              <a:buFont typeface="Arial"/>
              <a:buChar char="•"/>
              <a:tabLst>
                <a:tab pos="1828800" algn="l"/>
              </a:tabLst>
              <a:defRPr/>
            </a:pPr>
            <a:r>
              <a:rPr lang="en-US" sz="1600" dirty="0">
                <a:solidFill>
                  <a:schemeClr val="dk1"/>
                </a:solidFill>
              </a:rPr>
              <a:t>Deployed in February 2023.  Halted in March 2023.</a:t>
            </a:r>
            <a:endParaRPr lang="en-US" sz="1600" dirty="0">
              <a:solidFill>
                <a:schemeClr val="dk1"/>
              </a:solidFill>
              <a:highlight>
                <a:srgbClr val="FFFF00"/>
              </a:highlight>
            </a:endParaRPr>
          </a:p>
          <a:p>
            <a:pPr marL="344488" lvl="1" indent="-344488">
              <a:lnSpc>
                <a:spcPct val="135000"/>
              </a:lnSpc>
              <a:spcBef>
                <a:spcPts val="0"/>
              </a:spcBef>
              <a:buClr>
                <a:schemeClr val="dk1"/>
              </a:buClr>
              <a:buSzPts val="1800"/>
              <a:buFont typeface="Arial"/>
              <a:buChar char="•"/>
              <a:tabLst>
                <a:tab pos="1828800" algn="l"/>
              </a:tabLst>
              <a:defRPr/>
            </a:pPr>
            <a:r>
              <a:rPr lang="en-US" sz="1600" dirty="0">
                <a:solidFill>
                  <a:schemeClr val="dk1"/>
                </a:solidFill>
              </a:rPr>
              <a:t>Automatic Archiving of PIEE Accounts immediately upon DEERS notification that a user has left Government service or changed organizations.</a:t>
            </a:r>
          </a:p>
          <a:p>
            <a:pPr marL="344488" lvl="1" indent="-344488">
              <a:lnSpc>
                <a:spcPct val="135000"/>
              </a:lnSpc>
              <a:spcBef>
                <a:spcPts val="0"/>
              </a:spcBef>
              <a:buClr>
                <a:schemeClr val="dk1"/>
              </a:buClr>
              <a:buSzPts val="1800"/>
              <a:buFont typeface="Arial"/>
              <a:buChar char="•"/>
              <a:tabLst>
                <a:tab pos="1828800" algn="l"/>
              </a:tabLst>
              <a:defRPr/>
            </a:pPr>
            <a:r>
              <a:rPr lang="en-US" sz="1600" dirty="0">
                <a:solidFill>
                  <a:schemeClr val="dk1"/>
                </a:solidFill>
              </a:rPr>
              <a:t>Usability</a:t>
            </a:r>
          </a:p>
          <a:p>
            <a:pPr marL="858838" lvl="2" indent="-285750">
              <a:lnSpc>
                <a:spcPct val="135000"/>
              </a:lnSpc>
              <a:spcBef>
                <a:spcPts val="0"/>
              </a:spcBef>
              <a:buClr>
                <a:schemeClr val="dk1"/>
              </a:buClr>
              <a:buSzPts val="1800"/>
              <a:buFont typeface="Arial"/>
              <a:buChar char="–"/>
              <a:tabLst>
                <a:tab pos="1828800" algn="l"/>
              </a:tabLst>
              <a:defRPr/>
            </a:pPr>
            <a:r>
              <a:rPr lang="en-US" sz="1600" dirty="0"/>
              <a:t>For new PIEE accounts, available DEERS data auto-populates PIEE profile data.</a:t>
            </a:r>
          </a:p>
          <a:p>
            <a:pPr marL="858838" lvl="2" indent="-285750">
              <a:lnSpc>
                <a:spcPct val="135000"/>
              </a:lnSpc>
              <a:spcBef>
                <a:spcPts val="0"/>
              </a:spcBef>
              <a:buClr>
                <a:schemeClr val="dk1"/>
              </a:buClr>
              <a:buSzPts val="1800"/>
              <a:buFont typeface="Arial"/>
              <a:buChar char="–"/>
              <a:tabLst>
                <a:tab pos="1828800" algn="l"/>
              </a:tabLst>
              <a:defRPr/>
            </a:pPr>
            <a:r>
              <a:rPr lang="en-US" sz="1600" dirty="0"/>
              <a:t>For existing accounts, DEERS data overwrites inconsistent PIEE profile data (e.g., name, email).</a:t>
            </a:r>
          </a:p>
          <a:p>
            <a:pPr marL="12700" lvl="1" indent="0">
              <a:spcAft>
                <a:spcPts val="200"/>
              </a:spcAft>
              <a:buClr>
                <a:srgbClr val="00B050"/>
              </a:buClr>
              <a:buSzPct val="200000"/>
              <a:buNone/>
              <a:tabLst>
                <a:tab pos="457200" algn="l"/>
              </a:tabLst>
            </a:pPr>
            <a:endParaRPr lang="en-US" sz="1600" dirty="0">
              <a:solidFill>
                <a:schemeClr val="dk1"/>
              </a:solidFill>
            </a:endParaRPr>
          </a:p>
        </p:txBody>
      </p:sp>
      <p:pic>
        <p:nvPicPr>
          <p:cNvPr id="2" name="Picture 1">
            <a:extLst>
              <a:ext uri="{FF2B5EF4-FFF2-40B4-BE49-F238E27FC236}">
                <a16:creationId xmlns:a16="http://schemas.microsoft.com/office/drawing/2014/main" id="{5B1FBCFF-FB51-14AA-BF4E-86B4491D08D4}"/>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879805" y="1646720"/>
            <a:ext cx="2718647" cy="1811989"/>
          </a:xfrm>
          <a:prstGeom prst="rect">
            <a:avLst/>
          </a:prstGeom>
        </p:spPr>
      </p:pic>
      <p:pic>
        <p:nvPicPr>
          <p:cNvPr id="6" name="Picture 5">
            <a:extLst>
              <a:ext uri="{FF2B5EF4-FFF2-40B4-BE49-F238E27FC236}">
                <a16:creationId xmlns:a16="http://schemas.microsoft.com/office/drawing/2014/main" id="{7D62F544-CA1D-952A-F4F4-E49CD10B2CE0}"/>
              </a:ext>
              <a:ext uri="{C183D7F6-B498-43B3-948B-1728B52AA6E4}">
                <adec:decorative xmlns:adec="http://schemas.microsoft.com/office/drawing/2017/decorative" val="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44570" y="4098786"/>
            <a:ext cx="1202947" cy="857100"/>
          </a:xfrm>
          <a:prstGeom prst="rect">
            <a:avLst/>
          </a:prstGeom>
        </p:spPr>
      </p:pic>
      <p:sp>
        <p:nvSpPr>
          <p:cNvPr id="7" name="TextBox 6">
            <a:extLst>
              <a:ext uri="{FF2B5EF4-FFF2-40B4-BE49-F238E27FC236}">
                <a16:creationId xmlns:a16="http://schemas.microsoft.com/office/drawing/2014/main" id="{0B7C843A-F51E-59CB-B7B4-C7D3ACFC5C94}"/>
              </a:ext>
            </a:extLst>
          </p:cNvPr>
          <p:cNvSpPr txBox="1"/>
          <p:nvPr/>
        </p:nvSpPr>
        <p:spPr>
          <a:xfrm>
            <a:off x="1784866" y="4181064"/>
            <a:ext cx="6681498" cy="954107"/>
          </a:xfrm>
          <a:prstGeom prst="rect">
            <a:avLst/>
          </a:prstGeom>
          <a:solidFill>
            <a:srgbClr val="FFFFCC"/>
          </a:solidFill>
          <a:ln>
            <a:solidFill>
              <a:srgbClr val="005087"/>
            </a:solidFill>
          </a:ln>
        </p:spPr>
        <p:txBody>
          <a:bodyPr wrap="square" rtlCol="0">
            <a:spAutoFit/>
          </a:bodyPr>
          <a:lstStyle/>
          <a:p>
            <a:r>
              <a:rPr lang="en-US" sz="1400" dirty="0"/>
              <a:t>Taken together, the initiatives to roll-out SSO, address the PTQ issue, and implement auto-termination of appointments in DEERS make the GPC Program run better, meet statutory requirements around internal controls, and implement the provisions in SP3 Transition Memo #13, dated 09/20/21.</a:t>
            </a:r>
          </a:p>
        </p:txBody>
      </p:sp>
    </p:spTree>
    <p:extLst>
      <p:ext uri="{BB962C8B-B14F-4D97-AF65-F5344CB8AC3E}">
        <p14:creationId xmlns:p14="http://schemas.microsoft.com/office/powerpoint/2010/main" val="21972709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205979"/>
            <a:ext cx="8382000" cy="857250"/>
          </a:xfrm>
        </p:spPr>
        <p:txBody>
          <a:bodyPr>
            <a:normAutofit fontScale="90000"/>
          </a:bodyPr>
          <a:lstStyle/>
          <a:p>
            <a:r>
              <a:rPr lang="en-US" dirty="0"/>
              <a:t>JAM Automated Appointment Clean Up</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199" y="1017151"/>
            <a:ext cx="8686801" cy="3451330"/>
          </a:xfrm>
        </p:spPr>
        <p:txBody>
          <a:bodyPr>
            <a:noAutofit/>
          </a:bodyPr>
          <a:lstStyle/>
          <a:p>
            <a:pPr marL="309026" lvl="1" indent="0">
              <a:lnSpc>
                <a:spcPct val="125000"/>
              </a:lnSpc>
              <a:spcBef>
                <a:spcPts val="0"/>
              </a:spcBef>
              <a:buClr>
                <a:schemeClr val="dk1"/>
              </a:buClr>
              <a:buSzPts val="1800"/>
              <a:buNone/>
              <a:tabLst>
                <a:tab pos="2438339" algn="l"/>
              </a:tabLst>
              <a:defRPr/>
            </a:pPr>
            <a:r>
              <a:rPr lang="en-US" sz="1800" dirty="0">
                <a:solidFill>
                  <a:schemeClr val="dk1"/>
                </a:solidFill>
              </a:rPr>
              <a:t>Date for re-deployment of JAM automated appointment clean up capability expected in Summer 2023.  </a:t>
            </a:r>
          </a:p>
          <a:p>
            <a:pPr marL="690016" lvl="1" indent="-380990">
              <a:lnSpc>
                <a:spcPct val="125000"/>
              </a:lnSpc>
              <a:spcBef>
                <a:spcPts val="0"/>
              </a:spcBef>
              <a:buClr>
                <a:schemeClr val="dk1"/>
              </a:buClr>
              <a:buSzPts val="1800"/>
              <a:buFont typeface="Arial"/>
              <a:buChar char="•"/>
              <a:tabLst>
                <a:tab pos="2438339" algn="l"/>
              </a:tabLst>
              <a:defRPr/>
            </a:pPr>
            <a:r>
              <a:rPr lang="en-US" sz="1600" dirty="0">
                <a:solidFill>
                  <a:schemeClr val="dk1"/>
                </a:solidFill>
              </a:rPr>
              <a:t>PIEE automatically archives PIEE user accounts when a user has not logged into PIEE for 90 days</a:t>
            </a:r>
          </a:p>
          <a:p>
            <a:pPr marL="690016" lvl="1" indent="-380990">
              <a:lnSpc>
                <a:spcPct val="125000"/>
              </a:lnSpc>
              <a:spcBef>
                <a:spcPts val="0"/>
              </a:spcBef>
              <a:buClr>
                <a:schemeClr val="dk1"/>
              </a:buClr>
              <a:buSzPts val="1800"/>
              <a:buFont typeface="Arial"/>
              <a:buChar char="•"/>
              <a:tabLst>
                <a:tab pos="2438339" algn="l"/>
              </a:tabLst>
              <a:defRPr/>
            </a:pPr>
            <a:r>
              <a:rPr lang="en-US" sz="1600" dirty="0">
                <a:solidFill>
                  <a:schemeClr val="dk1"/>
                </a:solidFill>
              </a:rPr>
              <a:t>Email notifications sent to GAM, Supervisor, Alternate Supervisor, and User</a:t>
            </a:r>
          </a:p>
          <a:p>
            <a:pPr marL="690016" lvl="1" indent="-380990">
              <a:lnSpc>
                <a:spcPct val="125000"/>
              </a:lnSpc>
              <a:spcBef>
                <a:spcPts val="0"/>
              </a:spcBef>
              <a:buClr>
                <a:schemeClr val="dk1"/>
              </a:buClr>
              <a:buSzPts val="1800"/>
              <a:buFont typeface="Arial"/>
              <a:buChar char="•"/>
              <a:tabLst>
                <a:tab pos="2438339" algn="l"/>
              </a:tabLst>
              <a:defRPr/>
            </a:pPr>
            <a:r>
              <a:rPr lang="en-US" sz="1600" dirty="0">
                <a:solidFill>
                  <a:schemeClr val="dk1"/>
                </a:solidFill>
              </a:rPr>
              <a:t>JAM auto-terminates archived appointments a “specified number” of days after an account is terminated</a:t>
            </a:r>
          </a:p>
          <a:p>
            <a:pPr marL="690016" lvl="1" indent="-380990">
              <a:lnSpc>
                <a:spcPct val="125000"/>
              </a:lnSpc>
              <a:spcBef>
                <a:spcPts val="0"/>
              </a:spcBef>
              <a:buClr>
                <a:schemeClr val="dk1"/>
              </a:buClr>
              <a:buSzPts val="1800"/>
              <a:buFont typeface="Arial"/>
              <a:buChar char="•"/>
              <a:tabLst>
                <a:tab pos="2438339" algn="l"/>
              </a:tabLst>
              <a:defRPr/>
            </a:pPr>
            <a:r>
              <a:rPr lang="en-US" sz="1600" dirty="0">
                <a:solidFill>
                  <a:schemeClr val="dk1"/>
                </a:solidFill>
              </a:rPr>
              <a:t>Auto-terminations flow to Access Online and are available to the O A/OPC and CPM for action via the PTQ</a:t>
            </a:r>
          </a:p>
          <a:p>
            <a:pPr marL="690016" lvl="1" indent="-380990">
              <a:lnSpc>
                <a:spcPct val="125000"/>
              </a:lnSpc>
              <a:spcBef>
                <a:spcPts val="0"/>
              </a:spcBef>
              <a:buClr>
                <a:schemeClr val="dk1"/>
              </a:buClr>
              <a:buSzPts val="1800"/>
              <a:buFont typeface="Arial"/>
              <a:buChar char="•"/>
              <a:tabLst>
                <a:tab pos="2438339" algn="l"/>
              </a:tabLst>
              <a:defRPr/>
            </a:pPr>
            <a:r>
              <a:rPr lang="en-US" sz="1600" dirty="0">
                <a:solidFill>
                  <a:schemeClr val="dk1"/>
                </a:solidFill>
              </a:rPr>
              <a:t>Restores lost functionality from Smart Pay® 2</a:t>
            </a:r>
          </a:p>
        </p:txBody>
      </p:sp>
    </p:spTree>
    <p:extLst>
      <p:ext uri="{BB962C8B-B14F-4D97-AF65-F5344CB8AC3E}">
        <p14:creationId xmlns:p14="http://schemas.microsoft.com/office/powerpoint/2010/main" val="25849910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53579"/>
            <a:ext cx="8229600" cy="857250"/>
          </a:xfrm>
        </p:spPr>
        <p:txBody>
          <a:bodyPr>
            <a:normAutofit/>
          </a:bodyPr>
          <a:lstStyle/>
          <a:p>
            <a:r>
              <a:rPr lang="en-US" dirty="0"/>
              <a:t>PIEE – DEERS Interface</a:t>
            </a:r>
          </a:p>
        </p:txBody>
      </p:sp>
      <p:grpSp>
        <p:nvGrpSpPr>
          <p:cNvPr id="2" name="Group 1" descr="Diagram illustrating the PIEE - DEERS Interface&#10;">
            <a:extLst>
              <a:ext uri="{FF2B5EF4-FFF2-40B4-BE49-F238E27FC236}">
                <a16:creationId xmlns:a16="http://schemas.microsoft.com/office/drawing/2014/main" id="{BCBBCAC5-B236-E7EC-0512-0EA00393892A}"/>
              </a:ext>
            </a:extLst>
          </p:cNvPr>
          <p:cNvGrpSpPr/>
          <p:nvPr/>
        </p:nvGrpSpPr>
        <p:grpSpPr>
          <a:xfrm>
            <a:off x="350152" y="872729"/>
            <a:ext cx="8793848" cy="3761760"/>
            <a:chOff x="350152" y="1135035"/>
            <a:chExt cx="8793848" cy="3761760"/>
          </a:xfrm>
        </p:grpSpPr>
        <p:sp>
          <p:nvSpPr>
            <p:cNvPr id="32" name="Rectangle 31">
              <a:extLst>
                <a:ext uri="{FF2B5EF4-FFF2-40B4-BE49-F238E27FC236}">
                  <a16:creationId xmlns:a16="http://schemas.microsoft.com/office/drawing/2014/main" id="{A8794FCA-D468-629B-01AC-564545AB49F8}"/>
                </a:ext>
              </a:extLst>
            </p:cNvPr>
            <p:cNvSpPr/>
            <p:nvPr/>
          </p:nvSpPr>
          <p:spPr>
            <a:xfrm>
              <a:off x="350152" y="1135035"/>
              <a:ext cx="4392387" cy="2469844"/>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9" name="TextBox 48">
              <a:extLst>
                <a:ext uri="{FF2B5EF4-FFF2-40B4-BE49-F238E27FC236}">
                  <a16:creationId xmlns:a16="http://schemas.microsoft.com/office/drawing/2014/main" id="{0F7FE2A1-30EE-4675-48CC-A80119A6BDB2}"/>
                </a:ext>
              </a:extLst>
            </p:cNvPr>
            <p:cNvSpPr txBox="1"/>
            <p:nvPr/>
          </p:nvSpPr>
          <p:spPr>
            <a:xfrm>
              <a:off x="3720968" y="1637513"/>
              <a:ext cx="1097280" cy="338554"/>
            </a:xfrm>
            <a:prstGeom prst="rect">
              <a:avLst/>
            </a:prstGeom>
            <a:noFill/>
          </p:spPr>
          <p:txBody>
            <a:bodyPr wrap="square" rtlCol="0">
              <a:spAutoFit/>
            </a:bodyPr>
            <a:lstStyle/>
            <a:p>
              <a:r>
                <a:rPr lang="en-US" sz="1600" b="1" dirty="0"/>
                <a:t>CURRENT</a:t>
              </a:r>
            </a:p>
          </p:txBody>
        </p:sp>
        <p:sp>
          <p:nvSpPr>
            <p:cNvPr id="37" name="TextBox 36">
              <a:extLst>
                <a:ext uri="{FF2B5EF4-FFF2-40B4-BE49-F238E27FC236}">
                  <a16:creationId xmlns:a16="http://schemas.microsoft.com/office/drawing/2014/main" id="{847EEF83-A638-A56D-C6F9-8FC47DD801B7}"/>
                </a:ext>
              </a:extLst>
            </p:cNvPr>
            <p:cNvSpPr txBox="1"/>
            <p:nvPr/>
          </p:nvSpPr>
          <p:spPr>
            <a:xfrm>
              <a:off x="400625" y="1333117"/>
              <a:ext cx="1280160" cy="954107"/>
            </a:xfrm>
            <a:prstGeom prst="rect">
              <a:avLst/>
            </a:prstGeom>
            <a:solidFill>
              <a:schemeClr val="bg1"/>
            </a:solidFill>
            <a:ln>
              <a:solidFill>
                <a:schemeClr val="tx1"/>
              </a:solidFill>
            </a:ln>
          </p:spPr>
          <p:txBody>
            <a:bodyPr wrap="square" rtlCol="0">
              <a:spAutoFit/>
            </a:bodyPr>
            <a:lstStyle/>
            <a:p>
              <a:pPr algn="ctr"/>
              <a:r>
                <a:rPr lang="en-US" sz="1400" dirty="0"/>
                <a:t>PIEE User Archive Notifications Sent</a:t>
              </a:r>
              <a:r>
                <a:rPr lang="en-US" sz="1400" baseline="30000" dirty="0"/>
                <a:t>*</a:t>
              </a:r>
            </a:p>
          </p:txBody>
        </p:sp>
        <p:sp>
          <p:nvSpPr>
            <p:cNvPr id="50" name="Rectangle 49">
              <a:extLst>
                <a:ext uri="{FF2B5EF4-FFF2-40B4-BE49-F238E27FC236}">
                  <a16:creationId xmlns:a16="http://schemas.microsoft.com/office/drawing/2014/main" id="{50FC2583-F9D0-4A74-71D3-20E8328E28B4}"/>
                </a:ext>
              </a:extLst>
            </p:cNvPr>
            <p:cNvSpPr/>
            <p:nvPr/>
          </p:nvSpPr>
          <p:spPr>
            <a:xfrm>
              <a:off x="374886" y="2478937"/>
              <a:ext cx="1719694" cy="954107"/>
            </a:xfrm>
            <a:prstGeom prst="rect">
              <a:avLst/>
            </a:prstGeom>
          </p:spPr>
          <p:txBody>
            <a:bodyPr wrap="square">
              <a:spAutoFit/>
            </a:bodyPr>
            <a:lstStyle/>
            <a:p>
              <a:pPr algn="ctr"/>
              <a:r>
                <a:rPr lang="en-US" sz="1400" i="1" dirty="0"/>
                <a:t>* Nine Notifications are Sent Beginning Two Weeks in Advance</a:t>
              </a:r>
            </a:p>
          </p:txBody>
        </p:sp>
        <p:cxnSp>
          <p:nvCxnSpPr>
            <p:cNvPr id="39" name="Straight Arrow Connector 38">
              <a:extLst>
                <a:ext uri="{FF2B5EF4-FFF2-40B4-BE49-F238E27FC236}">
                  <a16:creationId xmlns:a16="http://schemas.microsoft.com/office/drawing/2014/main" id="{262E8BD9-3D0F-1579-60CC-8007D7039FF9}"/>
                </a:ext>
              </a:extLst>
            </p:cNvPr>
            <p:cNvCxnSpPr>
              <a:cxnSpLocks/>
              <a:stCxn id="37" idx="3"/>
              <a:endCxn id="51" idx="1"/>
            </p:cNvCxnSpPr>
            <p:nvPr/>
          </p:nvCxnSpPr>
          <p:spPr>
            <a:xfrm>
              <a:off x="1680785" y="1810171"/>
              <a:ext cx="145942" cy="99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B101F6BF-95E9-B2A8-2B91-B7C1CEA510AF}"/>
                </a:ext>
              </a:extLst>
            </p:cNvPr>
            <p:cNvSpPr txBox="1"/>
            <p:nvPr/>
          </p:nvSpPr>
          <p:spPr>
            <a:xfrm>
              <a:off x="1826727" y="1343056"/>
              <a:ext cx="1934578" cy="954107"/>
            </a:xfrm>
            <a:prstGeom prst="rect">
              <a:avLst/>
            </a:prstGeom>
            <a:solidFill>
              <a:schemeClr val="bg1"/>
            </a:solidFill>
            <a:ln>
              <a:solidFill>
                <a:schemeClr val="tx1"/>
              </a:solidFill>
            </a:ln>
          </p:spPr>
          <p:txBody>
            <a:bodyPr wrap="square" rtlCol="0">
              <a:spAutoFit/>
            </a:bodyPr>
            <a:lstStyle/>
            <a:p>
              <a:pPr algn="ctr"/>
              <a:r>
                <a:rPr lang="en-US" sz="1400" dirty="0"/>
                <a:t>User has not logged in to PIEE for 90 days or GAM Manually Archives Roles</a:t>
              </a:r>
            </a:p>
          </p:txBody>
        </p:sp>
        <p:cxnSp>
          <p:nvCxnSpPr>
            <p:cNvPr id="43" name="Straight Arrow Connector 42">
              <a:extLst>
                <a:ext uri="{FF2B5EF4-FFF2-40B4-BE49-F238E27FC236}">
                  <a16:creationId xmlns:a16="http://schemas.microsoft.com/office/drawing/2014/main" id="{8E0CF0ED-339D-62EF-3D3C-41F498AD019F}"/>
                </a:ext>
              </a:extLst>
            </p:cNvPr>
            <p:cNvCxnSpPr>
              <a:endCxn id="33" idx="0"/>
            </p:cNvCxnSpPr>
            <p:nvPr/>
          </p:nvCxnSpPr>
          <p:spPr>
            <a:xfrm>
              <a:off x="2724946" y="2290384"/>
              <a:ext cx="10546" cy="4424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609A40D-B2DA-39D5-43B0-F150871FAC9C}"/>
                </a:ext>
              </a:extLst>
            </p:cNvPr>
            <p:cNvSpPr txBox="1"/>
            <p:nvPr/>
          </p:nvSpPr>
          <p:spPr>
            <a:xfrm>
              <a:off x="2095412" y="2732872"/>
              <a:ext cx="1280160" cy="523220"/>
            </a:xfrm>
            <a:prstGeom prst="rect">
              <a:avLst/>
            </a:prstGeom>
            <a:solidFill>
              <a:schemeClr val="bg1"/>
            </a:solidFill>
            <a:ln>
              <a:solidFill>
                <a:schemeClr val="tx1"/>
              </a:solidFill>
            </a:ln>
          </p:spPr>
          <p:txBody>
            <a:bodyPr wrap="square" rtlCol="0">
              <a:spAutoFit/>
            </a:bodyPr>
            <a:lstStyle/>
            <a:p>
              <a:pPr algn="ctr"/>
              <a:r>
                <a:rPr lang="en-US" sz="1400" dirty="0"/>
                <a:t>PIEE Archives User Accounts</a:t>
              </a:r>
            </a:p>
          </p:txBody>
        </p:sp>
        <p:cxnSp>
          <p:nvCxnSpPr>
            <p:cNvPr id="40" name="Straight Arrow Connector 39">
              <a:extLst>
                <a:ext uri="{FF2B5EF4-FFF2-40B4-BE49-F238E27FC236}">
                  <a16:creationId xmlns:a16="http://schemas.microsoft.com/office/drawing/2014/main" id="{72A7C3BD-E1DF-B52C-068D-021095678C5B}"/>
                </a:ext>
              </a:extLst>
            </p:cNvPr>
            <p:cNvCxnSpPr>
              <a:cxnSpLocks/>
              <a:endCxn id="38" idx="1"/>
            </p:cNvCxnSpPr>
            <p:nvPr/>
          </p:nvCxnSpPr>
          <p:spPr>
            <a:xfrm>
              <a:off x="3359244" y="2999613"/>
              <a:ext cx="179611"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839C5665-E200-578B-750F-D1081D3DDC6B}"/>
                </a:ext>
              </a:extLst>
            </p:cNvPr>
            <p:cNvSpPr txBox="1"/>
            <p:nvPr/>
          </p:nvSpPr>
          <p:spPr>
            <a:xfrm>
              <a:off x="3538855" y="2522560"/>
              <a:ext cx="1169038" cy="954107"/>
            </a:xfrm>
            <a:prstGeom prst="rect">
              <a:avLst/>
            </a:prstGeom>
            <a:solidFill>
              <a:schemeClr val="bg1"/>
            </a:solidFill>
            <a:ln>
              <a:solidFill>
                <a:schemeClr val="tx1"/>
              </a:solidFill>
            </a:ln>
          </p:spPr>
          <p:txBody>
            <a:bodyPr wrap="square" rtlCol="0">
              <a:spAutoFit/>
            </a:bodyPr>
            <a:lstStyle/>
            <a:p>
              <a:pPr algn="ctr"/>
              <a:r>
                <a:rPr lang="en-US" sz="1400" dirty="0"/>
                <a:t>Notifications Sent to User, GAM &amp; Supervisor</a:t>
              </a:r>
            </a:p>
          </p:txBody>
        </p:sp>
        <p:sp>
          <p:nvSpPr>
            <p:cNvPr id="30" name="Rectangle 29">
              <a:extLst>
                <a:ext uri="{FF2B5EF4-FFF2-40B4-BE49-F238E27FC236}">
                  <a16:creationId xmlns:a16="http://schemas.microsoft.com/office/drawing/2014/main" id="{3A993979-0F9F-3038-F182-A3F0707C9B18}"/>
                </a:ext>
              </a:extLst>
            </p:cNvPr>
            <p:cNvSpPr/>
            <p:nvPr/>
          </p:nvSpPr>
          <p:spPr>
            <a:xfrm>
              <a:off x="4751613" y="1135035"/>
              <a:ext cx="4392387" cy="24698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TextBox 46">
              <a:extLst>
                <a:ext uri="{FF2B5EF4-FFF2-40B4-BE49-F238E27FC236}">
                  <a16:creationId xmlns:a16="http://schemas.microsoft.com/office/drawing/2014/main" id="{074B8905-F49D-1957-0067-C11435EB28D6}"/>
                </a:ext>
              </a:extLst>
            </p:cNvPr>
            <p:cNvSpPr txBox="1"/>
            <p:nvPr/>
          </p:nvSpPr>
          <p:spPr>
            <a:xfrm>
              <a:off x="5095668" y="1503971"/>
              <a:ext cx="3675066" cy="523220"/>
            </a:xfrm>
            <a:prstGeom prst="rect">
              <a:avLst/>
            </a:prstGeom>
            <a:noFill/>
          </p:spPr>
          <p:txBody>
            <a:bodyPr wrap="square" rtlCol="0">
              <a:spAutoFit/>
            </a:bodyPr>
            <a:lstStyle/>
            <a:p>
              <a:pPr algn="ctr"/>
              <a:r>
                <a:rPr lang="en-US" b="1" dirty="0"/>
                <a:t>JAM AUTOMATED </a:t>
              </a:r>
            </a:p>
            <a:p>
              <a:pPr algn="ctr"/>
              <a:r>
                <a:rPr lang="en-US" b="1" dirty="0"/>
                <a:t>APPOINTMENT CLEAN UP CAPABILITY</a:t>
              </a:r>
            </a:p>
          </p:txBody>
        </p:sp>
        <p:cxnSp>
          <p:nvCxnSpPr>
            <p:cNvPr id="41" name="Straight Arrow Connector 40">
              <a:extLst>
                <a:ext uri="{FF2B5EF4-FFF2-40B4-BE49-F238E27FC236}">
                  <a16:creationId xmlns:a16="http://schemas.microsoft.com/office/drawing/2014/main" id="{DAADB101-9154-9A71-12BF-D985A9D9578D}"/>
                </a:ext>
              </a:extLst>
            </p:cNvPr>
            <p:cNvCxnSpPr>
              <a:cxnSpLocks/>
            </p:cNvCxnSpPr>
            <p:nvPr/>
          </p:nvCxnSpPr>
          <p:spPr>
            <a:xfrm flipV="1">
              <a:off x="4699730" y="2999613"/>
              <a:ext cx="174268"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742DBC9F-4404-516D-0747-ED57D4496812}"/>
                </a:ext>
              </a:extLst>
            </p:cNvPr>
            <p:cNvSpPr txBox="1"/>
            <p:nvPr/>
          </p:nvSpPr>
          <p:spPr>
            <a:xfrm>
              <a:off x="4873999" y="2522560"/>
              <a:ext cx="1280160" cy="954107"/>
            </a:xfrm>
            <a:prstGeom prst="rect">
              <a:avLst/>
            </a:prstGeom>
            <a:solidFill>
              <a:schemeClr val="bg1"/>
            </a:solidFill>
            <a:ln>
              <a:solidFill>
                <a:schemeClr val="tx1"/>
              </a:solidFill>
            </a:ln>
          </p:spPr>
          <p:txBody>
            <a:bodyPr wrap="square" rtlCol="0">
              <a:spAutoFit/>
            </a:bodyPr>
            <a:lstStyle/>
            <a:p>
              <a:pPr algn="ctr"/>
              <a:r>
                <a:rPr lang="en-US" sz="1400" dirty="0"/>
                <a:t>JAM Appointment Terminated after X days </a:t>
              </a:r>
            </a:p>
          </p:txBody>
        </p:sp>
        <p:cxnSp>
          <p:nvCxnSpPr>
            <p:cNvPr id="42" name="Straight Arrow Connector 41">
              <a:extLst>
                <a:ext uri="{FF2B5EF4-FFF2-40B4-BE49-F238E27FC236}">
                  <a16:creationId xmlns:a16="http://schemas.microsoft.com/office/drawing/2014/main" id="{230D29AB-5FF3-37BA-B0A5-055A99617658}"/>
                </a:ext>
              </a:extLst>
            </p:cNvPr>
            <p:cNvCxnSpPr/>
            <p:nvPr/>
          </p:nvCxnSpPr>
          <p:spPr>
            <a:xfrm>
              <a:off x="6154159" y="2999613"/>
              <a:ext cx="18420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286F850F-E1B9-E0F1-B6DD-6C438F255A79}"/>
                </a:ext>
              </a:extLst>
            </p:cNvPr>
            <p:cNvSpPr txBox="1"/>
            <p:nvPr/>
          </p:nvSpPr>
          <p:spPr>
            <a:xfrm>
              <a:off x="6338366" y="2623144"/>
              <a:ext cx="1280160" cy="738664"/>
            </a:xfrm>
            <a:prstGeom prst="rect">
              <a:avLst/>
            </a:prstGeom>
            <a:solidFill>
              <a:schemeClr val="bg1"/>
            </a:solidFill>
            <a:ln>
              <a:solidFill>
                <a:schemeClr val="tx1"/>
              </a:solidFill>
            </a:ln>
          </p:spPr>
          <p:txBody>
            <a:bodyPr wrap="square" rtlCol="0">
              <a:spAutoFit/>
            </a:bodyPr>
            <a:lstStyle/>
            <a:p>
              <a:pPr algn="ctr"/>
              <a:r>
                <a:rPr lang="en-US" sz="1400" dirty="0"/>
                <a:t>Termination Sent to Access Online PTQ </a:t>
              </a:r>
            </a:p>
          </p:txBody>
        </p:sp>
        <p:cxnSp>
          <p:nvCxnSpPr>
            <p:cNvPr id="46" name="Straight Arrow Connector 45">
              <a:extLst>
                <a:ext uri="{FF2B5EF4-FFF2-40B4-BE49-F238E27FC236}">
                  <a16:creationId xmlns:a16="http://schemas.microsoft.com/office/drawing/2014/main" id="{09A86AAF-085F-BC5C-ABD6-56B6530C1E57}"/>
                </a:ext>
              </a:extLst>
            </p:cNvPr>
            <p:cNvCxnSpPr/>
            <p:nvPr/>
          </p:nvCxnSpPr>
          <p:spPr>
            <a:xfrm>
              <a:off x="7618526" y="2999613"/>
              <a:ext cx="22062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25774571-CB2C-B997-C9FA-440D8D604279}"/>
                </a:ext>
              </a:extLst>
            </p:cNvPr>
            <p:cNvSpPr txBox="1"/>
            <p:nvPr/>
          </p:nvSpPr>
          <p:spPr>
            <a:xfrm>
              <a:off x="7839153" y="2522560"/>
              <a:ext cx="1280160" cy="954107"/>
            </a:xfrm>
            <a:prstGeom prst="rect">
              <a:avLst/>
            </a:prstGeom>
            <a:solidFill>
              <a:schemeClr val="bg1"/>
            </a:solidFill>
            <a:ln>
              <a:solidFill>
                <a:schemeClr val="tx1"/>
              </a:solidFill>
            </a:ln>
          </p:spPr>
          <p:txBody>
            <a:bodyPr wrap="square" rtlCol="0">
              <a:spAutoFit/>
            </a:bodyPr>
            <a:lstStyle/>
            <a:p>
              <a:pPr algn="ctr"/>
              <a:r>
                <a:rPr lang="en-US" sz="1400" dirty="0"/>
                <a:t>A/OPC </a:t>
              </a:r>
            </a:p>
            <a:p>
              <a:pPr algn="ctr"/>
              <a:r>
                <a:rPr lang="en-US" sz="1400" dirty="0"/>
                <a:t>Takes Appropriate Action</a:t>
              </a:r>
            </a:p>
          </p:txBody>
        </p:sp>
        <p:sp>
          <p:nvSpPr>
            <p:cNvPr id="31" name="Rectangle 30">
              <a:extLst>
                <a:ext uri="{FF2B5EF4-FFF2-40B4-BE49-F238E27FC236}">
                  <a16:creationId xmlns:a16="http://schemas.microsoft.com/office/drawing/2014/main" id="{1C389A34-B5CF-A656-90CC-E8FDB07DBEDC}"/>
                </a:ext>
              </a:extLst>
            </p:cNvPr>
            <p:cNvSpPr/>
            <p:nvPr/>
          </p:nvSpPr>
          <p:spPr>
            <a:xfrm>
              <a:off x="374886" y="3614817"/>
              <a:ext cx="8769114" cy="1281978"/>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4930EF17-D10A-9E1E-29FB-AF7ABB13485D}"/>
                </a:ext>
              </a:extLst>
            </p:cNvPr>
            <p:cNvSpPr txBox="1"/>
            <p:nvPr/>
          </p:nvSpPr>
          <p:spPr>
            <a:xfrm>
              <a:off x="5617754" y="4008659"/>
              <a:ext cx="2542443" cy="307777"/>
            </a:xfrm>
            <a:prstGeom prst="rect">
              <a:avLst/>
            </a:prstGeom>
            <a:noFill/>
          </p:spPr>
          <p:txBody>
            <a:bodyPr wrap="square" rtlCol="0">
              <a:spAutoFit/>
            </a:bodyPr>
            <a:lstStyle/>
            <a:p>
              <a:pPr algn="r"/>
              <a:r>
                <a:rPr lang="en-US" b="1" dirty="0"/>
                <a:t>PIEE - DEERS CAPABILITY</a:t>
              </a:r>
            </a:p>
          </p:txBody>
        </p:sp>
        <p:sp>
          <p:nvSpPr>
            <p:cNvPr id="35" name="TextBox 34">
              <a:extLst>
                <a:ext uri="{FF2B5EF4-FFF2-40B4-BE49-F238E27FC236}">
                  <a16:creationId xmlns:a16="http://schemas.microsoft.com/office/drawing/2014/main" id="{CDFB5281-ABEE-56CA-706F-7D46EC75E5F7}"/>
                </a:ext>
              </a:extLst>
            </p:cNvPr>
            <p:cNvSpPr txBox="1"/>
            <p:nvPr/>
          </p:nvSpPr>
          <p:spPr>
            <a:xfrm>
              <a:off x="2103576" y="3685320"/>
              <a:ext cx="1280160" cy="1169551"/>
            </a:xfrm>
            <a:prstGeom prst="rect">
              <a:avLst/>
            </a:prstGeom>
            <a:solidFill>
              <a:schemeClr val="bg1"/>
            </a:solidFill>
            <a:ln>
              <a:solidFill>
                <a:schemeClr val="tx1"/>
              </a:solidFill>
            </a:ln>
          </p:spPr>
          <p:txBody>
            <a:bodyPr wrap="square" rtlCol="0">
              <a:spAutoFit/>
            </a:bodyPr>
            <a:lstStyle/>
            <a:p>
              <a:pPr algn="ctr"/>
              <a:r>
                <a:rPr lang="en-US" sz="1400" dirty="0"/>
                <a:t>DEERS Notification (Left Service or Left Organization)</a:t>
              </a:r>
            </a:p>
          </p:txBody>
        </p:sp>
        <p:cxnSp>
          <p:nvCxnSpPr>
            <p:cNvPr id="44" name="Straight Arrow Connector 43">
              <a:extLst>
                <a:ext uri="{FF2B5EF4-FFF2-40B4-BE49-F238E27FC236}">
                  <a16:creationId xmlns:a16="http://schemas.microsoft.com/office/drawing/2014/main" id="{6FDCD9F6-2EB5-A962-6C20-5114EE3BCFD7}"/>
                </a:ext>
              </a:extLst>
            </p:cNvPr>
            <p:cNvCxnSpPr>
              <a:cxnSpLocks/>
              <a:stCxn id="35" idx="0"/>
              <a:endCxn id="33" idx="2"/>
            </p:cNvCxnSpPr>
            <p:nvPr/>
          </p:nvCxnSpPr>
          <p:spPr>
            <a:xfrm flipH="1" flipV="1">
              <a:off x="2735492" y="3256092"/>
              <a:ext cx="8164" cy="42922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1AE4E0C9-06FF-4E00-AE28-56FFD13AEA5E}"/>
              </a:ext>
            </a:extLst>
          </p:cNvPr>
          <p:cNvSpPr txBox="1"/>
          <p:nvPr/>
        </p:nvSpPr>
        <p:spPr>
          <a:xfrm>
            <a:off x="457200" y="4730392"/>
            <a:ext cx="8229599" cy="369332"/>
          </a:xfrm>
          <a:prstGeom prst="rect">
            <a:avLst/>
          </a:prstGeom>
          <a:solidFill>
            <a:srgbClr val="FFFFCC"/>
          </a:solidFill>
          <a:ln>
            <a:solidFill>
              <a:srgbClr val="333399"/>
            </a:solidFill>
          </a:ln>
        </p:spPr>
        <p:txBody>
          <a:bodyPr wrap="square" rtlCol="0">
            <a:spAutoFit/>
          </a:bodyPr>
          <a:lstStyle>
            <a:defPPr>
              <a:defRPr lang="en-US"/>
            </a:defPPr>
            <a:lvl1pPr>
              <a:defRPr sz="1400" b="1">
                <a:solidFill>
                  <a:schemeClr val="dk1"/>
                </a:solidFill>
              </a:defRPr>
            </a:lvl1pPr>
          </a:lstStyle>
          <a:p>
            <a:pPr algn="ctr"/>
            <a:r>
              <a:rPr lang="en-US" dirty="0"/>
              <a:t>Request users verify/update their data at:  https://milconnect.dmdc.osd.mil/milconnect/</a:t>
            </a:r>
          </a:p>
        </p:txBody>
      </p:sp>
    </p:spTree>
    <p:extLst>
      <p:ext uri="{BB962C8B-B14F-4D97-AF65-F5344CB8AC3E}">
        <p14:creationId xmlns:p14="http://schemas.microsoft.com/office/powerpoint/2010/main" val="17272876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76518" y="80470"/>
            <a:ext cx="8767482" cy="857250"/>
          </a:xfrm>
        </p:spPr>
        <p:txBody>
          <a:bodyPr>
            <a:noAutofit/>
          </a:bodyPr>
          <a:lstStyle/>
          <a:p>
            <a:r>
              <a:rPr lang="en-US" sz="4000" dirty="0"/>
              <a:t>PIEE/JAM Good News Story</a:t>
            </a:r>
          </a:p>
        </p:txBody>
      </p:sp>
      <p:sp>
        <p:nvSpPr>
          <p:cNvPr id="9" name="Content Placeholder 4">
            <a:extLst>
              <a:ext uri="{FF2B5EF4-FFF2-40B4-BE49-F238E27FC236}">
                <a16:creationId xmlns:a16="http://schemas.microsoft.com/office/drawing/2014/main" id="{0E33512A-9970-8F5A-D802-9871EA4038AB}"/>
              </a:ext>
            </a:extLst>
          </p:cNvPr>
          <p:cNvSpPr>
            <a:spLocks noGrp="1"/>
          </p:cNvSpPr>
          <p:nvPr>
            <p:ph idx="1"/>
          </p:nvPr>
        </p:nvSpPr>
        <p:spPr>
          <a:xfrm>
            <a:off x="457201" y="1029827"/>
            <a:ext cx="5265548" cy="3817268"/>
          </a:xfrm>
        </p:spPr>
        <p:txBody>
          <a:bodyPr>
            <a:noAutofit/>
          </a:bodyPr>
          <a:lstStyle/>
          <a:p>
            <a:pPr algn="l" rtl="0" fontAlgn="base">
              <a:lnSpc>
                <a:spcPct val="125000"/>
              </a:lnSpc>
              <a:spcBef>
                <a:spcPts val="0"/>
              </a:spcBef>
              <a:buFont typeface="Arial" panose="020B0604020202020204" pitchFamily="34" charset="0"/>
              <a:buChar char="•"/>
            </a:pPr>
            <a:r>
              <a:rPr lang="en-US" sz="1600" dirty="0">
                <a:solidFill>
                  <a:schemeClr val="dk1"/>
                </a:solidFill>
              </a:rPr>
              <a:t>All but one Component enabled Component-wide SSO use between March 2022 and January 2023.</a:t>
            </a:r>
            <a:endParaRPr lang="en-US" sz="1600" b="0" i="0" u="none" strike="noStrike" dirty="0">
              <a:solidFill>
                <a:srgbClr val="0E1D37"/>
              </a:solidFill>
              <a:effectLst/>
            </a:endParaRPr>
          </a:p>
          <a:p>
            <a:pPr algn="l" rtl="0" fontAlgn="base">
              <a:lnSpc>
                <a:spcPct val="125000"/>
              </a:lnSpc>
              <a:spcBef>
                <a:spcPts val="0"/>
              </a:spcBef>
              <a:buFont typeface="Arial" panose="020B0604020202020204" pitchFamily="34" charset="0"/>
              <a:buChar char="•"/>
            </a:pPr>
            <a:r>
              <a:rPr lang="en-US" sz="1600" b="0" i="0" u="none" strike="noStrike" dirty="0">
                <a:solidFill>
                  <a:srgbClr val="0E1D37"/>
                </a:solidFill>
                <a:effectLst/>
              </a:rPr>
              <a:t>All Services and Defense Agencies have completed their updates and reduced their PIEE/JAM Overseas Simplified Acquisition Cardholder appointment single purchase limit to less than $25K.</a:t>
            </a:r>
            <a:endParaRPr lang="en-US" sz="1600" b="0" i="0" u="none" strike="noStrike" baseline="0" dirty="0">
              <a:solidFill>
                <a:srgbClr val="000000"/>
              </a:solidFill>
            </a:endParaRPr>
          </a:p>
          <a:p>
            <a:pPr>
              <a:lnSpc>
                <a:spcPct val="125000"/>
              </a:lnSpc>
              <a:spcBef>
                <a:spcPts val="0"/>
              </a:spcBef>
            </a:pPr>
            <a:r>
              <a:rPr lang="en-US" sz="1600" b="0" i="0" u="none" strike="noStrike" baseline="0" dirty="0">
                <a:solidFill>
                  <a:srgbClr val="393838"/>
                </a:solidFill>
              </a:rPr>
              <a:t>Components continue to make good progress reducing the delegated authority for all noncompliant Inter/Intra-Governmental Payment Official Cardholder Appointments to $10,000 or less.  In October 2022, there were just over 3,000 appointments exceeding $10K and as of March 2023 we are down to less than 600.</a:t>
            </a:r>
          </a:p>
          <a:p>
            <a:pPr algn="l" rtl="0" fontAlgn="base">
              <a:buFont typeface="Arial" panose="020B0604020202020204" pitchFamily="34" charset="0"/>
              <a:buChar char="•"/>
            </a:pPr>
            <a:endParaRPr lang="en-US" sz="2000" b="0" i="0" dirty="0">
              <a:solidFill>
                <a:srgbClr val="1D3B6F"/>
              </a:solidFill>
              <a:effectLst/>
              <a:latin typeface="Arial" panose="020B0604020202020204" pitchFamily="34" charset="0"/>
            </a:endParaRPr>
          </a:p>
        </p:txBody>
      </p:sp>
      <p:pic>
        <p:nvPicPr>
          <p:cNvPr id="4" name="Picture 3">
            <a:extLst>
              <a:ext uri="{FF2B5EF4-FFF2-40B4-BE49-F238E27FC236}">
                <a16:creationId xmlns:a16="http://schemas.microsoft.com/office/drawing/2014/main" id="{50F798C7-5277-4292-C866-22F15A4FD6D6}"/>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722749" y="1172663"/>
            <a:ext cx="3421251" cy="2277308"/>
          </a:xfrm>
          <a:prstGeom prst="rect">
            <a:avLst/>
          </a:prstGeom>
        </p:spPr>
      </p:pic>
    </p:spTree>
    <p:extLst>
      <p:ext uri="{BB962C8B-B14F-4D97-AF65-F5344CB8AC3E}">
        <p14:creationId xmlns:p14="http://schemas.microsoft.com/office/powerpoint/2010/main" val="20501033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F9DF6-9D08-3A1A-CEA3-A09DA81DF563}"/>
              </a:ext>
            </a:extLst>
          </p:cNvPr>
          <p:cNvSpPr txBox="1">
            <a:spLocks noGrp="1"/>
          </p:cNvSpPr>
          <p:nvPr>
            <p:ph type="title" idx="4294967295"/>
          </p:nvPr>
        </p:nvSpPr>
        <p:spPr>
          <a:xfrm>
            <a:off x="457200" y="1718181"/>
            <a:ext cx="8229600" cy="85710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lvl1pPr algn="ctr" defTabSz="457200" rtl="0" eaLnBrk="1" latinLnBrk="0" hangingPunct="1">
              <a:spcBef>
                <a:spcPct val="0"/>
              </a:spcBef>
              <a:buNone/>
              <a:defRPr sz="4400" kern="1200">
                <a:solidFill>
                  <a:schemeClr val="accent4">
                    <a:lumMod val="75000"/>
                  </a:schemeClr>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4400" b="0" i="0" u="none" strike="noStrike" kern="1200" cap="none" spc="0" normalizeH="0" baseline="0" noProof="0" dirty="0">
                <a:ln>
                  <a:noFill/>
                </a:ln>
                <a:solidFill>
                  <a:schemeClr val="accent4">
                    <a:lumMod val="75000"/>
                  </a:schemeClr>
                </a:solidFill>
                <a:effectLst/>
                <a:uLnTx/>
                <a:uFillTx/>
                <a:latin typeface="+mj-lt"/>
                <a:ea typeface="+mj-ea"/>
                <a:cs typeface="+mj-cs"/>
              </a:rPr>
              <a:t>DoD SP3 Oversight</a:t>
            </a:r>
          </a:p>
        </p:txBody>
      </p:sp>
    </p:spTree>
    <p:extLst>
      <p:ext uri="{BB962C8B-B14F-4D97-AF65-F5344CB8AC3E}">
        <p14:creationId xmlns:p14="http://schemas.microsoft.com/office/powerpoint/2010/main" val="30570447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76518" y="205979"/>
            <a:ext cx="8767482" cy="857250"/>
          </a:xfrm>
        </p:spPr>
        <p:txBody>
          <a:bodyPr>
            <a:normAutofit/>
          </a:bodyPr>
          <a:lstStyle/>
          <a:p>
            <a:r>
              <a:rPr lang="en-US" sz="3200" dirty="0"/>
              <a:t>Monthly A/OPC Reviews and SAHAR Schedule</a:t>
            </a:r>
          </a:p>
        </p:txBody>
      </p:sp>
      <p:graphicFrame>
        <p:nvGraphicFramePr>
          <p:cNvPr id="6" name="Table 5" descr="Chart showing due date schedule for Monthly A/OPC Reviews and SAHARs.  An arrow highlights an upcoming June 13, 2023 dudedate for &quot;CPM Review Complete - Shall Suspend Purchasing.&quot;">
            <a:extLst>
              <a:ext uri="{FF2B5EF4-FFF2-40B4-BE49-F238E27FC236}">
                <a16:creationId xmlns:a16="http://schemas.microsoft.com/office/drawing/2014/main" id="{18F3888B-CDE5-B125-6036-EF227C03A00C}"/>
              </a:ext>
            </a:extLst>
          </p:cNvPr>
          <p:cNvGraphicFramePr>
            <a:graphicFrameLocks noGrp="1"/>
          </p:cNvGraphicFramePr>
          <p:nvPr>
            <p:extLst>
              <p:ext uri="{D42A27DB-BD31-4B8C-83A1-F6EECF244321}">
                <p14:modId xmlns:p14="http://schemas.microsoft.com/office/powerpoint/2010/main" val="3205511101"/>
              </p:ext>
            </p:extLst>
          </p:nvPr>
        </p:nvGraphicFramePr>
        <p:xfrm>
          <a:off x="926734" y="875003"/>
          <a:ext cx="7450061" cy="4098784"/>
        </p:xfrm>
        <a:graphic>
          <a:graphicData uri="http://schemas.openxmlformats.org/drawingml/2006/table">
            <a:tbl>
              <a:tblPr firstRow="1"/>
              <a:tblGrid>
                <a:gridCol w="1479894">
                  <a:extLst>
                    <a:ext uri="{9D8B030D-6E8A-4147-A177-3AD203B41FA5}">
                      <a16:colId xmlns:a16="http://schemas.microsoft.com/office/drawing/2014/main" val="2489180328"/>
                    </a:ext>
                  </a:extLst>
                </a:gridCol>
                <a:gridCol w="569189">
                  <a:extLst>
                    <a:ext uri="{9D8B030D-6E8A-4147-A177-3AD203B41FA5}">
                      <a16:colId xmlns:a16="http://schemas.microsoft.com/office/drawing/2014/main" val="570409495"/>
                    </a:ext>
                  </a:extLst>
                </a:gridCol>
                <a:gridCol w="569189">
                  <a:extLst>
                    <a:ext uri="{9D8B030D-6E8A-4147-A177-3AD203B41FA5}">
                      <a16:colId xmlns:a16="http://schemas.microsoft.com/office/drawing/2014/main" val="2381781302"/>
                    </a:ext>
                  </a:extLst>
                </a:gridCol>
                <a:gridCol w="629904">
                  <a:extLst>
                    <a:ext uri="{9D8B030D-6E8A-4147-A177-3AD203B41FA5}">
                      <a16:colId xmlns:a16="http://schemas.microsoft.com/office/drawing/2014/main" val="30649977"/>
                    </a:ext>
                  </a:extLst>
                </a:gridCol>
                <a:gridCol w="657731">
                  <a:extLst>
                    <a:ext uri="{9D8B030D-6E8A-4147-A177-3AD203B41FA5}">
                      <a16:colId xmlns:a16="http://schemas.microsoft.com/office/drawing/2014/main" val="3464367370"/>
                    </a:ext>
                  </a:extLst>
                </a:gridCol>
                <a:gridCol w="910702">
                  <a:extLst>
                    <a:ext uri="{9D8B030D-6E8A-4147-A177-3AD203B41FA5}">
                      <a16:colId xmlns:a16="http://schemas.microsoft.com/office/drawing/2014/main" val="691368758"/>
                    </a:ext>
                  </a:extLst>
                </a:gridCol>
                <a:gridCol w="872759">
                  <a:extLst>
                    <a:ext uri="{9D8B030D-6E8A-4147-A177-3AD203B41FA5}">
                      <a16:colId xmlns:a16="http://schemas.microsoft.com/office/drawing/2014/main" val="1724763882"/>
                    </a:ext>
                  </a:extLst>
                </a:gridCol>
                <a:gridCol w="718443">
                  <a:extLst>
                    <a:ext uri="{9D8B030D-6E8A-4147-A177-3AD203B41FA5}">
                      <a16:colId xmlns:a16="http://schemas.microsoft.com/office/drawing/2014/main" val="3217523312"/>
                    </a:ext>
                  </a:extLst>
                </a:gridCol>
                <a:gridCol w="1042250">
                  <a:extLst>
                    <a:ext uri="{9D8B030D-6E8A-4147-A177-3AD203B41FA5}">
                      <a16:colId xmlns:a16="http://schemas.microsoft.com/office/drawing/2014/main" val="2090702427"/>
                    </a:ext>
                  </a:extLst>
                </a:gridCol>
              </a:tblGrid>
              <a:tr h="117089">
                <a:tc>
                  <a:txBody>
                    <a:bodyPr/>
                    <a:lstStyle/>
                    <a:p>
                      <a:pPr algn="l" fontAlgn="b"/>
                      <a:r>
                        <a:rPr lang="en-US" sz="800" b="1" i="0" u="none" strike="noStrike" dirty="0">
                          <a:solidFill>
                            <a:srgbClr val="FFFFFF"/>
                          </a:solidFill>
                          <a:effectLst/>
                          <a:latin typeface="Calibri" panose="020F0502020204030204" pitchFamily="34" charset="0"/>
                        </a:rPr>
                        <a:t>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gridSpan="2">
                  <a:txBody>
                    <a:bodyPr/>
                    <a:lstStyle/>
                    <a:p>
                      <a:pPr algn="ctr" fontAlgn="b"/>
                      <a:r>
                        <a:rPr lang="en-US" sz="800" b="1" i="0" u="none" strike="noStrike" dirty="0">
                          <a:solidFill>
                            <a:srgbClr val="FFFFFF"/>
                          </a:solidFill>
                          <a:effectLst/>
                          <a:latin typeface="Calibri" panose="020F0502020204030204" pitchFamily="34" charset="0"/>
                        </a:rPr>
                        <a:t>Transaction Period</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hMerge="1">
                  <a:txBody>
                    <a:bodyPr/>
                    <a:lstStyle/>
                    <a:p>
                      <a:endParaRPr lang="en-US"/>
                    </a:p>
                  </a:txBody>
                  <a:tcPr/>
                </a:tc>
                <a:tc gridSpan="6">
                  <a:txBody>
                    <a:bodyPr/>
                    <a:lstStyle/>
                    <a:p>
                      <a:pPr algn="ctr" fontAlgn="b"/>
                      <a:r>
                        <a:rPr lang="en-US" sz="800" b="1" i="0" u="none" strike="noStrike" dirty="0">
                          <a:solidFill>
                            <a:srgbClr val="FFFFFF"/>
                          </a:solidFill>
                          <a:effectLst/>
                          <a:latin typeface="Calibri" panose="020F0502020204030204" pitchFamily="34" charset="0"/>
                        </a:rPr>
                        <a:t>Review Period</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26015453"/>
                  </a:ext>
                </a:extLst>
              </a:tr>
              <a:tr h="455281">
                <a:tc>
                  <a:txBody>
                    <a:bodyPr/>
                    <a:lstStyle/>
                    <a:p>
                      <a:pPr algn="l" fontAlgn="b"/>
                      <a:r>
                        <a:rPr lang="en-US" sz="800" b="0" i="0" u="none" strike="noStrike" dirty="0">
                          <a:solidFill>
                            <a:srgbClr val="000000"/>
                          </a:solidFill>
                          <a:effectLst/>
                          <a:latin typeface="Calibri" panose="020F0502020204030204" pitchFamily="34" charset="0"/>
                        </a:rPr>
                        <a:t>Review Name / Required Action</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l" fontAlgn="b"/>
                      <a:r>
                        <a:rPr lang="en-US" sz="800" b="0" i="0" u="none" strike="noStrike" dirty="0">
                          <a:solidFill>
                            <a:srgbClr val="000000"/>
                          </a:solidFill>
                          <a:effectLst/>
                          <a:latin typeface="Calibri" panose="020F0502020204030204" pitchFamily="34" charset="0"/>
                        </a:rPr>
                        <a:t>Cycle Start Date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l" fontAlgn="b"/>
                      <a:r>
                        <a:rPr lang="en-US" sz="800" b="0" i="0" u="none" strike="noStrike" dirty="0">
                          <a:solidFill>
                            <a:srgbClr val="000000"/>
                          </a:solidFill>
                          <a:effectLst/>
                          <a:latin typeface="Calibri" panose="020F0502020204030204" pitchFamily="34" charset="0"/>
                        </a:rPr>
                        <a:t>Cycle End Date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l" fontAlgn="b"/>
                      <a:r>
                        <a:rPr lang="en-US" sz="800" b="0" i="0" u="none" strike="noStrike" dirty="0">
                          <a:solidFill>
                            <a:srgbClr val="000000"/>
                          </a:solidFill>
                          <a:effectLst/>
                          <a:latin typeface="Calibri" panose="020F0502020204030204" pitchFamily="34" charset="0"/>
                        </a:rPr>
                        <a:t>A/OPC Runs Report</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l" fontAlgn="b"/>
                      <a:r>
                        <a:rPr lang="en-US" sz="800" b="0" i="0" u="none" strike="noStrike" dirty="0">
                          <a:solidFill>
                            <a:srgbClr val="000000"/>
                          </a:solidFill>
                          <a:effectLst/>
                          <a:latin typeface="Calibri" panose="020F0502020204030204" pitchFamily="34" charset="0"/>
                        </a:rPr>
                        <a:t>A/OPC Review </a:t>
                      </a:r>
                      <a:br>
                        <a:rPr lang="en-US" sz="800" b="0" i="0" u="none" strike="noStrike" dirty="0">
                          <a:solidFill>
                            <a:srgbClr val="000000"/>
                          </a:solidFill>
                          <a:effectLst/>
                          <a:latin typeface="Calibri" panose="020F0502020204030204" pitchFamily="34" charset="0"/>
                        </a:rPr>
                      </a:br>
                      <a:r>
                        <a:rPr lang="en-US" sz="800" b="0" i="0" u="none" strike="noStrike" dirty="0">
                          <a:solidFill>
                            <a:srgbClr val="000000"/>
                          </a:solidFill>
                          <a:effectLst/>
                          <a:latin typeface="Calibri" panose="020F0502020204030204" pitchFamily="34" charset="0"/>
                        </a:rPr>
                        <a:t>Complete - Can Suspend Purchasing</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l" fontAlgn="b"/>
                      <a:r>
                        <a:rPr lang="en-US" sz="800" b="0" i="0" u="none" strike="noStrike" dirty="0">
                          <a:solidFill>
                            <a:srgbClr val="000000"/>
                          </a:solidFill>
                          <a:effectLst/>
                          <a:latin typeface="Calibri" panose="020F0502020204030204" pitchFamily="34" charset="0"/>
                        </a:rPr>
                        <a:t>1st Oversight A/OPC  Review Complete - Can Suspend Purchasing</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l" fontAlgn="b"/>
                      <a:r>
                        <a:rPr lang="en-US" sz="800" b="0" i="0" u="none" strike="noStrike" dirty="0">
                          <a:solidFill>
                            <a:srgbClr val="000000"/>
                          </a:solidFill>
                          <a:effectLst/>
                          <a:latin typeface="Calibri" panose="020F0502020204030204" pitchFamily="34" charset="0"/>
                        </a:rPr>
                        <a:t>2nd Oversight A/OPC Review </a:t>
                      </a:r>
                      <a:br>
                        <a:rPr lang="en-US" sz="800" b="0" i="0" u="none" strike="noStrike" dirty="0">
                          <a:solidFill>
                            <a:srgbClr val="000000"/>
                          </a:solidFill>
                          <a:effectLst/>
                          <a:latin typeface="Calibri" panose="020F0502020204030204" pitchFamily="34" charset="0"/>
                        </a:rPr>
                      </a:br>
                      <a:r>
                        <a:rPr lang="en-US" sz="800" b="0" i="0" u="none" strike="noStrike" dirty="0">
                          <a:solidFill>
                            <a:srgbClr val="000000"/>
                          </a:solidFill>
                          <a:effectLst/>
                          <a:latin typeface="Calibri" panose="020F0502020204030204" pitchFamily="34" charset="0"/>
                        </a:rPr>
                        <a:t>Complete -Can Suspend Purchasing</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l" fontAlgn="b"/>
                      <a:r>
                        <a:rPr lang="en-US" sz="800" b="0" i="0" u="none" strike="noStrike" dirty="0">
                          <a:solidFill>
                            <a:srgbClr val="000000"/>
                          </a:solidFill>
                          <a:effectLst/>
                          <a:latin typeface="Calibri" panose="020F0502020204030204" pitchFamily="34" charset="0"/>
                        </a:rPr>
                        <a:t>CPM Review Complete - Shall  Suspend Purchasing</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l" fontAlgn="b"/>
                      <a:r>
                        <a:rPr lang="en-US" sz="800" b="0" i="0" u="none" strike="noStrike" dirty="0">
                          <a:solidFill>
                            <a:srgbClr val="000000"/>
                          </a:solidFill>
                          <a:effectLst/>
                          <a:latin typeface="Calibri" panose="020F0502020204030204" pitchFamily="34" charset="0"/>
                        </a:rPr>
                        <a:t>CPM Provides HA </a:t>
                      </a:r>
                      <a:br>
                        <a:rPr lang="en-US" sz="800" b="0" i="0" u="none" strike="noStrike" dirty="0">
                          <a:solidFill>
                            <a:srgbClr val="000000"/>
                          </a:solidFill>
                          <a:effectLst/>
                          <a:latin typeface="Calibri" panose="020F0502020204030204" pitchFamily="34" charset="0"/>
                        </a:rPr>
                      </a:br>
                      <a:r>
                        <a:rPr lang="en-US" sz="800" b="0" i="0" u="none" strike="noStrike" dirty="0">
                          <a:solidFill>
                            <a:srgbClr val="000000"/>
                          </a:solidFill>
                          <a:effectLst/>
                          <a:latin typeface="Calibri" panose="020F0502020204030204" pitchFamily="34" charset="0"/>
                        </a:rPr>
                        <a:t>Results to DPC</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extLst>
                  <a:ext uri="{0D108BD9-81ED-4DB2-BD59-A6C34878D82A}">
                    <a16:rowId xmlns:a16="http://schemas.microsoft.com/office/drawing/2014/main" val="3619670424"/>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1 (October 2022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9/20/2022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10/19/2022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10/20/2022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11/18/2022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11/28/2022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12/8/2022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12/13/2022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97202937"/>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2 (November 2022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10/20/2022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11/19/2022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11/20/2022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12/19/2022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12/29/2022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9082001"/>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3 (December 2022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11/20/2022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12/19/2022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12/20/2022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2/7/2023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2/12/2023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39988052"/>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4 (January 2023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12/20/2022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2/18/2023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2/28/2023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3/10/2023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3/15/2023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66733077"/>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5 (February 2023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3/21/2023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3/31/2023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4/10/2023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4/15/2023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21675521"/>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6 (March 2023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4/18/2023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4/28/2023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5/13/2023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95256530"/>
                  </a:ext>
                </a:extLst>
              </a:tr>
              <a:tr h="229820">
                <a:tc>
                  <a:txBody>
                    <a:bodyPr/>
                    <a:lstStyle/>
                    <a:p>
                      <a:pPr algn="l" fontAlgn="b"/>
                      <a:r>
                        <a:rPr lang="en-US" sz="800" b="0" i="0" u="none" strike="noStrike" dirty="0">
                          <a:solidFill>
                            <a:srgbClr val="000000"/>
                          </a:solidFill>
                          <a:effectLst/>
                          <a:latin typeface="Calibri" panose="020F0502020204030204" pitchFamily="34" charset="0"/>
                        </a:rPr>
                        <a:t>Semi-Annual Head of Activity Review (1st Half FY 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9/20/2022</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3/19/2023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5/14/2023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6/13/2023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6/23/2023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7/3/2023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7/8/2023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7/14/2023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extLst>
                  <a:ext uri="{0D108BD9-81ED-4DB2-BD59-A6C34878D82A}">
                    <a16:rowId xmlns:a16="http://schemas.microsoft.com/office/drawing/2014/main" val="1557361939"/>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7 (April 2023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5/29/2023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6/13/2023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54052506"/>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8 (May 2023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6/18/2023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6/28/2023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7/13/2023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1131038"/>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9 (June 2023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7/29/2023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8/13/2023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8450596"/>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10 (July 2023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8/18/2023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8/28/2023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9/7/2023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9/12/2023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28442965"/>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11 (August 2023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9/18/2023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9/28/2023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10/8/2023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10/13/2023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99686680"/>
                  </a:ext>
                </a:extLst>
              </a:tr>
              <a:tr h="229820">
                <a:tc>
                  <a:txBody>
                    <a:bodyPr/>
                    <a:lstStyle/>
                    <a:p>
                      <a:pPr algn="l" fontAlgn="b"/>
                      <a:r>
                        <a:rPr lang="en-US" sz="800" b="0" i="0" u="none" strike="noStrike" dirty="0">
                          <a:solidFill>
                            <a:srgbClr val="000000"/>
                          </a:solidFill>
                          <a:effectLst/>
                          <a:latin typeface="Calibri" panose="020F0502020204030204" pitchFamily="34" charset="0"/>
                        </a:rPr>
                        <a:t>Monthly A/OPC Review 12 (September 2023 cycle)</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9/19/2023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9/20/2023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10/19/2023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10/29/2023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11/8/2023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11/13/2023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                                       -   </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3005669"/>
                  </a:ext>
                </a:extLst>
              </a:tr>
              <a:tr h="229820">
                <a:tc>
                  <a:txBody>
                    <a:bodyPr/>
                    <a:lstStyle/>
                    <a:p>
                      <a:pPr algn="l" fontAlgn="b"/>
                      <a:r>
                        <a:rPr lang="en-US" sz="800" b="0" i="0" u="none" strike="noStrike" dirty="0">
                          <a:solidFill>
                            <a:srgbClr val="000000"/>
                          </a:solidFill>
                          <a:effectLst/>
                          <a:latin typeface="Calibri" panose="020F0502020204030204" pitchFamily="34" charset="0"/>
                        </a:rPr>
                        <a:t>Semi-Annual Head of Activity Review (2nd Half FY 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3/20/2023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9/19/2023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11/14/2023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12/14/2023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12/24/2023</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1/3/2024</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1/8/2024</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800" b="0" i="0" u="none" strike="noStrike" dirty="0">
                          <a:solidFill>
                            <a:srgbClr val="000000"/>
                          </a:solidFill>
                          <a:effectLst/>
                          <a:latin typeface="Calibri" panose="020F0502020204030204" pitchFamily="34" charset="0"/>
                        </a:rPr>
                        <a:t>1/16/2024</a:t>
                      </a:r>
                    </a:p>
                  </a:txBody>
                  <a:tcPr marL="4714" marR="4714" marT="471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extLst>
                  <a:ext uri="{0D108BD9-81ED-4DB2-BD59-A6C34878D82A}">
                    <a16:rowId xmlns:a16="http://schemas.microsoft.com/office/drawing/2014/main" val="1522865925"/>
                  </a:ext>
                </a:extLst>
              </a:tr>
            </a:tbl>
          </a:graphicData>
        </a:graphic>
      </p:graphicFrame>
      <p:sp>
        <p:nvSpPr>
          <p:cNvPr id="7" name="TextBox 6">
            <a:extLst>
              <a:ext uri="{FF2B5EF4-FFF2-40B4-BE49-F238E27FC236}">
                <a16:creationId xmlns:a16="http://schemas.microsoft.com/office/drawing/2014/main" id="{8B112ED9-44AC-AF53-DAB0-94CE844A2111}"/>
              </a:ext>
              <a:ext uri="{C183D7F6-B498-43B3-948B-1728B52AA6E4}">
                <adec:decorative xmlns:adec="http://schemas.microsoft.com/office/drawing/2017/decorative" val="1"/>
              </a:ext>
            </a:extLst>
          </p:cNvPr>
          <p:cNvSpPr txBox="1"/>
          <p:nvPr/>
        </p:nvSpPr>
        <p:spPr>
          <a:xfrm>
            <a:off x="8426333" y="3161625"/>
            <a:ext cx="662205" cy="369332"/>
          </a:xfrm>
          <a:prstGeom prst="rect">
            <a:avLst/>
          </a:prstGeom>
          <a:noFill/>
          <a:ln w="38100">
            <a:solidFill>
              <a:srgbClr val="FF0000"/>
            </a:solidFill>
          </a:ln>
        </p:spPr>
        <p:txBody>
          <a:bodyPr wrap="square" rtlCol="0">
            <a:spAutoFit/>
          </a:bodyPr>
          <a:lstStyle/>
          <a:p>
            <a:r>
              <a:rPr lang="en-US" dirty="0"/>
              <a:t>Due</a:t>
            </a:r>
          </a:p>
        </p:txBody>
      </p:sp>
      <p:cxnSp>
        <p:nvCxnSpPr>
          <p:cNvPr id="8" name="Straight Arrow Connector 7">
            <a:extLst>
              <a:ext uri="{FF2B5EF4-FFF2-40B4-BE49-F238E27FC236}">
                <a16:creationId xmlns:a16="http://schemas.microsoft.com/office/drawing/2014/main" id="{29C06789-A1AC-5D5F-85DD-7AF90D7AAB84}"/>
              </a:ext>
              <a:ext uri="{C183D7F6-B498-43B3-948B-1728B52AA6E4}">
                <adec:decorative xmlns:adec="http://schemas.microsoft.com/office/drawing/2017/decorative" val="1"/>
              </a:ext>
            </a:extLst>
          </p:cNvPr>
          <p:cNvCxnSpPr>
            <a:cxnSpLocks/>
            <a:stCxn id="7" idx="1"/>
          </p:cNvCxnSpPr>
          <p:nvPr/>
        </p:nvCxnSpPr>
        <p:spPr>
          <a:xfrm flipH="1" flipV="1">
            <a:off x="6811505" y="3302725"/>
            <a:ext cx="1614828" cy="4356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378F19D7-01D5-C291-E3F5-548E1AC12315}"/>
              </a:ext>
              <a:ext uri="{C183D7F6-B498-43B3-948B-1728B52AA6E4}">
                <adec:decorative xmlns:adec="http://schemas.microsoft.com/office/drawing/2017/decorative" val="1"/>
              </a:ext>
            </a:extLst>
          </p:cNvPr>
          <p:cNvGrpSpPr/>
          <p:nvPr/>
        </p:nvGrpSpPr>
        <p:grpSpPr>
          <a:xfrm>
            <a:off x="6646229" y="3200441"/>
            <a:ext cx="162275" cy="233531"/>
            <a:chOff x="7537284" y="1350861"/>
            <a:chExt cx="182880" cy="297110"/>
          </a:xfrm>
        </p:grpSpPr>
        <p:sp>
          <p:nvSpPr>
            <p:cNvPr id="14" name="Teardrop 13">
              <a:extLst>
                <a:ext uri="{FF2B5EF4-FFF2-40B4-BE49-F238E27FC236}">
                  <a16:creationId xmlns:a16="http://schemas.microsoft.com/office/drawing/2014/main" id="{550795D0-DBBE-C066-F268-5C983642F819}"/>
                </a:ext>
              </a:extLst>
            </p:cNvPr>
            <p:cNvSpPr/>
            <p:nvPr/>
          </p:nvSpPr>
          <p:spPr>
            <a:xfrm rot="8100000">
              <a:off x="7537284" y="1350861"/>
              <a:ext cx="182880" cy="182880"/>
            </a:xfrm>
            <a:prstGeom prst="teardrop">
              <a:avLst>
                <a:gd name="adj" fmla="val 137000"/>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lowchart: Connector 14">
              <a:extLst>
                <a:ext uri="{FF2B5EF4-FFF2-40B4-BE49-F238E27FC236}">
                  <a16:creationId xmlns:a16="http://schemas.microsoft.com/office/drawing/2014/main" id="{54980BA9-5505-7769-4647-494A01C7BACF}"/>
                </a:ext>
              </a:extLst>
            </p:cNvPr>
            <p:cNvSpPr/>
            <p:nvPr/>
          </p:nvSpPr>
          <p:spPr>
            <a:xfrm>
              <a:off x="7605738" y="1602250"/>
              <a:ext cx="45720" cy="4572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5040049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96453E36-2E1C-848E-C2DB-0382260EBC56}"/>
              </a:ext>
            </a:extLst>
          </p:cNvPr>
          <p:cNvSpPr>
            <a:spLocks noGrp="1"/>
          </p:cNvSpPr>
          <p:nvPr>
            <p:ph type="title"/>
          </p:nvPr>
        </p:nvSpPr>
        <p:spPr>
          <a:xfrm>
            <a:off x="457200" y="1694539"/>
            <a:ext cx="8229600" cy="857100"/>
          </a:xfrm>
        </p:spPr>
        <p:txBody>
          <a:bodyPr/>
          <a:lstStyle/>
          <a:p>
            <a:pPr algn="ctr"/>
            <a:r>
              <a:rPr lang="en-US" dirty="0"/>
              <a:t>What’s On the Horizon</a:t>
            </a:r>
          </a:p>
        </p:txBody>
      </p:sp>
    </p:spTree>
    <p:extLst>
      <p:ext uri="{BB962C8B-B14F-4D97-AF65-F5344CB8AC3E}">
        <p14:creationId xmlns:p14="http://schemas.microsoft.com/office/powerpoint/2010/main" val="1128483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369F3-D582-0636-8387-C23403572545}"/>
              </a:ext>
            </a:extLst>
          </p:cNvPr>
          <p:cNvSpPr>
            <a:spLocks noGrp="1"/>
          </p:cNvSpPr>
          <p:nvPr>
            <p:ph type="title"/>
          </p:nvPr>
        </p:nvSpPr>
        <p:spPr/>
        <p:txBody>
          <a:bodyPr/>
          <a:lstStyle/>
          <a:p>
            <a:r>
              <a:rPr lang="en-US" dirty="0"/>
              <a:t>Pending Policy Memos</a:t>
            </a:r>
          </a:p>
        </p:txBody>
      </p:sp>
      <p:sp>
        <p:nvSpPr>
          <p:cNvPr id="3" name="Content Placeholder 2">
            <a:extLst>
              <a:ext uri="{FF2B5EF4-FFF2-40B4-BE49-F238E27FC236}">
                <a16:creationId xmlns:a16="http://schemas.microsoft.com/office/drawing/2014/main" id="{E400834E-24EA-2A36-FABC-7DB05E0A8942}"/>
              </a:ext>
            </a:extLst>
          </p:cNvPr>
          <p:cNvSpPr>
            <a:spLocks noGrp="1"/>
          </p:cNvSpPr>
          <p:nvPr>
            <p:ph idx="1"/>
          </p:nvPr>
        </p:nvSpPr>
        <p:spPr>
          <a:xfrm>
            <a:off x="457201" y="1200151"/>
            <a:ext cx="4676614" cy="3394472"/>
          </a:xfrm>
        </p:spPr>
        <p:txBody>
          <a:bodyPr>
            <a:normAutofit lnSpcReduction="10000"/>
          </a:bodyPr>
          <a:lstStyle/>
          <a:p>
            <a:pPr algn="l"/>
            <a:endParaRPr lang="en-US" sz="1800" b="0" i="0" u="none" strike="noStrike" baseline="0" dirty="0">
              <a:solidFill>
                <a:srgbClr val="000000"/>
              </a:solidFill>
              <a:latin typeface="Arial" panose="020B0604020202020204" pitchFamily="34" charset="0"/>
            </a:endParaRPr>
          </a:p>
          <a:p>
            <a:pPr>
              <a:lnSpc>
                <a:spcPct val="125000"/>
              </a:lnSpc>
              <a:spcBef>
                <a:spcPts val="0"/>
              </a:spcBef>
              <a:buFont typeface="+mj-lt"/>
              <a:buAutoNum type="arabicPeriod"/>
            </a:pPr>
            <a:r>
              <a:rPr lang="en-US" sz="1600" dirty="0">
                <a:solidFill>
                  <a:schemeClr val="dk1"/>
                </a:solidFill>
              </a:rPr>
              <a:t>GPC Commercial off-the-Shelf (COTS) Information Technology Purchasing</a:t>
            </a:r>
          </a:p>
          <a:p>
            <a:pPr>
              <a:lnSpc>
                <a:spcPct val="125000"/>
              </a:lnSpc>
              <a:spcBef>
                <a:spcPts val="0"/>
              </a:spcBef>
              <a:buFont typeface="+mj-lt"/>
              <a:buAutoNum type="arabicPeriod"/>
            </a:pPr>
            <a:r>
              <a:rPr lang="en-US" sz="1600" dirty="0">
                <a:solidFill>
                  <a:schemeClr val="dk1"/>
                </a:solidFill>
              </a:rPr>
              <a:t>GPC Updated Unmanned Aircraft Systems (UAS) Purchasing Prohibition</a:t>
            </a:r>
          </a:p>
          <a:p>
            <a:pPr>
              <a:lnSpc>
                <a:spcPct val="125000"/>
              </a:lnSpc>
              <a:spcBef>
                <a:spcPts val="0"/>
              </a:spcBef>
              <a:buFont typeface="+mj-lt"/>
              <a:buAutoNum type="arabicPeriod"/>
            </a:pPr>
            <a:r>
              <a:rPr lang="en-US" sz="1600" dirty="0">
                <a:solidFill>
                  <a:schemeClr val="dk1"/>
                </a:solidFill>
              </a:rPr>
              <a:t>DoD Updated 889 Micro-Purchasing</a:t>
            </a:r>
          </a:p>
          <a:p>
            <a:pPr>
              <a:lnSpc>
                <a:spcPct val="125000"/>
              </a:lnSpc>
              <a:spcBef>
                <a:spcPts val="0"/>
              </a:spcBef>
              <a:buFont typeface="+mj-lt"/>
              <a:buAutoNum type="arabicPeriod"/>
            </a:pPr>
            <a:r>
              <a:rPr lang="en-US" sz="1600" dirty="0">
                <a:solidFill>
                  <a:schemeClr val="dk1"/>
                </a:solidFill>
              </a:rPr>
              <a:t>Army Lodging-in-Kind Exception to Policy Response</a:t>
            </a:r>
          </a:p>
          <a:p>
            <a:pPr>
              <a:lnSpc>
                <a:spcPct val="125000"/>
              </a:lnSpc>
              <a:spcBef>
                <a:spcPts val="0"/>
              </a:spcBef>
              <a:buFont typeface="+mj-lt"/>
              <a:buAutoNum type="arabicPeriod"/>
            </a:pPr>
            <a:r>
              <a:rPr lang="en-US" sz="1600" dirty="0">
                <a:solidFill>
                  <a:schemeClr val="dk1"/>
                </a:solidFill>
              </a:rPr>
              <a:t>Standard Operating Procedure for Retaining and Destroying GPC Records in Advana and Related Component Requirements</a:t>
            </a:r>
          </a:p>
          <a:p>
            <a:endParaRPr lang="en-US" dirty="0"/>
          </a:p>
        </p:txBody>
      </p:sp>
      <p:pic>
        <p:nvPicPr>
          <p:cNvPr id="9" name="Picture 8">
            <a:extLst>
              <a:ext uri="{FF2B5EF4-FFF2-40B4-BE49-F238E27FC236}">
                <a16:creationId xmlns:a16="http://schemas.microsoft.com/office/drawing/2014/main" id="{0706AF5D-7DB0-3E10-87F8-19F73B3F5F04}"/>
              </a:ext>
              <a:ext uri="{C183D7F6-B498-43B3-948B-1728B52AA6E4}">
                <adec:decorative xmlns:adec="http://schemas.microsoft.com/office/drawing/2017/decorative" val="1"/>
              </a:ext>
            </a:extLst>
          </p:cNvPr>
          <p:cNvPicPr>
            <a:picLocks noChangeAspect="1"/>
          </p:cNvPicPr>
          <p:nvPr/>
        </p:nvPicPr>
        <p:blipFill rotWithShape="1">
          <a:blip r:embed="rId3"/>
          <a:srcRect l="17136" t="-1144" r="11022" b="1144"/>
          <a:stretch/>
        </p:blipFill>
        <p:spPr>
          <a:xfrm>
            <a:off x="5284923" y="1577729"/>
            <a:ext cx="3828108" cy="2997251"/>
          </a:xfrm>
          <a:prstGeom prst="rect">
            <a:avLst/>
          </a:prstGeom>
        </p:spPr>
      </p:pic>
    </p:spTree>
    <p:extLst>
      <p:ext uri="{BB962C8B-B14F-4D97-AF65-F5344CB8AC3E}">
        <p14:creationId xmlns:p14="http://schemas.microsoft.com/office/powerpoint/2010/main" val="332510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DCD8A00-C17B-09B3-AC41-3CC4A6E0DA60}"/>
              </a:ext>
              <a:ext uri="{C183D7F6-B498-43B3-948B-1728B52AA6E4}">
                <adec:decorative xmlns:adec="http://schemas.microsoft.com/office/drawing/2017/decorative" val="1"/>
              </a:ext>
            </a:extLst>
          </p:cNvPr>
          <p:cNvSpPr/>
          <p:nvPr/>
        </p:nvSpPr>
        <p:spPr>
          <a:xfrm>
            <a:off x="422642" y="1334573"/>
            <a:ext cx="4057713" cy="1815933"/>
          </a:xfrm>
          <a:prstGeom prst="rect">
            <a:avLst/>
          </a:prstGeom>
          <a:solidFill>
            <a:schemeClr val="accent1">
              <a:lumMod val="20000"/>
              <a:lumOff val="80000"/>
            </a:schemeClr>
          </a:solid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83177" y="205979"/>
            <a:ext cx="8760823" cy="857250"/>
          </a:xfrm>
        </p:spPr>
        <p:txBody>
          <a:bodyPr>
            <a:normAutofit/>
          </a:bodyPr>
          <a:lstStyle/>
          <a:p>
            <a:r>
              <a:rPr lang="en-US" dirty="0"/>
              <a:t>Semi-Annual Review Resources</a:t>
            </a:r>
          </a:p>
        </p:txBody>
      </p:sp>
      <p:sp>
        <p:nvSpPr>
          <p:cNvPr id="23" name="TextBox 22">
            <a:extLst>
              <a:ext uri="{FF2B5EF4-FFF2-40B4-BE49-F238E27FC236}">
                <a16:creationId xmlns:a16="http://schemas.microsoft.com/office/drawing/2014/main" id="{7FFF49AC-2C8B-CD23-4D8F-B970927185B8}"/>
              </a:ext>
            </a:extLst>
          </p:cNvPr>
          <p:cNvSpPr txBox="1"/>
          <p:nvPr/>
        </p:nvSpPr>
        <p:spPr>
          <a:xfrm>
            <a:off x="400557" y="991315"/>
            <a:ext cx="8621802" cy="307777"/>
          </a:xfrm>
          <a:prstGeom prst="rect">
            <a:avLst/>
          </a:prstGeom>
          <a:solidFill>
            <a:schemeClr val="bg1"/>
          </a:solidFill>
          <a:ln w="6350">
            <a:noFill/>
          </a:ln>
          <a:effectLst/>
        </p:spPr>
        <p:txBody>
          <a:bodyPr wrap="square" lIns="91440" tIns="45720" rIns="91440" bIns="45720" rtlCol="0" anchor="t">
            <a:spAutoFit/>
          </a:bodyPr>
          <a:lstStyle/>
          <a:p>
            <a:r>
              <a:rPr lang="en-US" sz="1400" dirty="0"/>
              <a:t>Other valuable resources on the GPC Training webpage at </a:t>
            </a:r>
            <a:r>
              <a:rPr lang="en-US" sz="1400" dirty="0">
                <a:solidFill>
                  <a:schemeClr val="accent4">
                    <a:lumMod val="75000"/>
                  </a:schemeClr>
                </a:solidFill>
                <a:ea typeface="+mn-lt"/>
                <a:cs typeface="+mn-lt"/>
                <a:hlinkClick r:id="rId3">
                  <a:extLst>
                    <a:ext uri="{A12FA001-AC4F-418D-AE19-62706E023703}">
                      <ahyp:hlinkClr xmlns:ahyp="http://schemas.microsoft.com/office/drawing/2018/hyperlinkcolor" val="tx"/>
                    </a:ext>
                  </a:extLst>
                </a:hlinkClick>
              </a:rPr>
              <a:t>https://www.acq.osd.mil/asda/dpc/ce/pc/training.html </a:t>
            </a:r>
            <a:endParaRPr lang="en-US" sz="1400" dirty="0">
              <a:solidFill>
                <a:schemeClr val="accent4">
                  <a:lumMod val="75000"/>
                </a:schemeClr>
              </a:solidFill>
            </a:endParaRPr>
          </a:p>
        </p:txBody>
      </p:sp>
      <p:sp>
        <p:nvSpPr>
          <p:cNvPr id="24" name="TextBox 23">
            <a:extLst>
              <a:ext uri="{FF2B5EF4-FFF2-40B4-BE49-F238E27FC236}">
                <a16:creationId xmlns:a16="http://schemas.microsoft.com/office/drawing/2014/main" id="{3A4060D8-5DDB-D29A-BD73-0BC826579DD9}"/>
              </a:ext>
            </a:extLst>
          </p:cNvPr>
          <p:cNvSpPr txBox="1"/>
          <p:nvPr/>
        </p:nvSpPr>
        <p:spPr>
          <a:xfrm>
            <a:off x="486561" y="1365661"/>
            <a:ext cx="3896687" cy="646331"/>
          </a:xfrm>
          <a:prstGeom prst="rect">
            <a:avLst/>
          </a:prstGeom>
          <a:solidFill>
            <a:schemeClr val="accent1">
              <a:lumMod val="20000"/>
              <a:lumOff val="80000"/>
            </a:schemeClr>
          </a:solidFill>
          <a:ln w="6350">
            <a:noFill/>
          </a:ln>
          <a:effectLst/>
        </p:spPr>
        <p:txBody>
          <a:bodyPr wrap="square" rtlCol="0">
            <a:spAutoFit/>
          </a:bodyPr>
          <a:lstStyle/>
          <a:p>
            <a:r>
              <a:rPr lang="en-US" sz="1200" dirty="0"/>
              <a:t>Use the </a:t>
            </a:r>
            <a:r>
              <a:rPr lang="en-US" sz="1200" b="1" dirty="0">
                <a:solidFill>
                  <a:schemeClr val="tx1"/>
                </a:solidFill>
              </a:rPr>
              <a:t>Semi-Annual Head of Activity Review Report Guide </a:t>
            </a:r>
            <a:r>
              <a:rPr lang="en-US" sz="1200" dirty="0"/>
              <a:t>to</a:t>
            </a:r>
            <a:r>
              <a:rPr lang="en-US" sz="1200" dirty="0">
                <a:solidFill>
                  <a:schemeClr val="tx1"/>
                </a:solidFill>
              </a:rPr>
              <a:t> prepare your Semi-Annual Head of Activity Review (SAHAR) Report submission.</a:t>
            </a:r>
          </a:p>
        </p:txBody>
      </p:sp>
      <p:pic>
        <p:nvPicPr>
          <p:cNvPr id="25" name="Picture 24" descr="Screen capture showing part of the Semi-Annual head of Activity Review Report Guide and a high-level description of the guide.&#10;">
            <a:extLst>
              <a:ext uri="{FF2B5EF4-FFF2-40B4-BE49-F238E27FC236}">
                <a16:creationId xmlns:a16="http://schemas.microsoft.com/office/drawing/2014/main" id="{D1B0E5A9-F1E4-A9AA-177C-6F738AA312D3}"/>
              </a:ext>
            </a:extLst>
          </p:cNvPr>
          <p:cNvPicPr>
            <a:picLocks noChangeAspect="1"/>
          </p:cNvPicPr>
          <p:nvPr/>
        </p:nvPicPr>
        <p:blipFill>
          <a:blip r:embed="rId4"/>
          <a:stretch>
            <a:fillRect/>
          </a:stretch>
        </p:blipFill>
        <p:spPr>
          <a:xfrm>
            <a:off x="939569" y="1981000"/>
            <a:ext cx="2950527" cy="1090359"/>
          </a:xfrm>
          <a:prstGeom prst="rect">
            <a:avLst/>
          </a:prstGeom>
        </p:spPr>
      </p:pic>
      <p:sp>
        <p:nvSpPr>
          <p:cNvPr id="26" name="Rectangle 25">
            <a:extLst>
              <a:ext uri="{FF2B5EF4-FFF2-40B4-BE49-F238E27FC236}">
                <a16:creationId xmlns:a16="http://schemas.microsoft.com/office/drawing/2014/main" id="{2DCD8A00-C17B-09B3-AC41-3CC4A6E0DA60}"/>
              </a:ext>
              <a:ext uri="{C183D7F6-B498-43B3-948B-1728B52AA6E4}">
                <adec:decorative xmlns:adec="http://schemas.microsoft.com/office/drawing/2017/decorative" val="1"/>
              </a:ext>
            </a:extLst>
          </p:cNvPr>
          <p:cNvSpPr/>
          <p:nvPr/>
        </p:nvSpPr>
        <p:spPr>
          <a:xfrm>
            <a:off x="4572000" y="1334574"/>
            <a:ext cx="4491318" cy="1815933"/>
          </a:xfrm>
          <a:prstGeom prst="rect">
            <a:avLst/>
          </a:prstGeom>
          <a:solidFill>
            <a:schemeClr val="accent1">
              <a:lumMod val="20000"/>
              <a:lumOff val="80000"/>
            </a:schemeClr>
          </a:solid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0755171-4250-8016-7227-04096AB3079D}"/>
              </a:ext>
            </a:extLst>
          </p:cNvPr>
          <p:cNvSpPr txBox="1"/>
          <p:nvPr/>
        </p:nvSpPr>
        <p:spPr>
          <a:xfrm>
            <a:off x="4601360" y="1365661"/>
            <a:ext cx="4420999" cy="646331"/>
          </a:xfrm>
          <a:prstGeom prst="rect">
            <a:avLst/>
          </a:prstGeom>
          <a:solidFill>
            <a:schemeClr val="accent1">
              <a:lumMod val="20000"/>
              <a:lumOff val="80000"/>
            </a:schemeClr>
          </a:solidFill>
          <a:ln w="6350">
            <a:noFill/>
          </a:ln>
          <a:effectLst/>
        </p:spPr>
        <p:txBody>
          <a:bodyPr wrap="square" rtlCol="0">
            <a:spAutoFit/>
          </a:bodyPr>
          <a:lstStyle/>
          <a:p>
            <a:r>
              <a:rPr lang="en-US" sz="1200" dirty="0"/>
              <a:t>Use the</a:t>
            </a:r>
            <a:r>
              <a:rPr lang="en-US" sz="1200" dirty="0">
                <a:solidFill>
                  <a:schemeClr val="tx1"/>
                </a:solidFill>
              </a:rPr>
              <a:t> </a:t>
            </a:r>
            <a:r>
              <a:rPr lang="en-US" sz="1200" b="1" dirty="0">
                <a:solidFill>
                  <a:schemeClr val="tx1"/>
                </a:solidFill>
              </a:rPr>
              <a:t>Semi-Annual Hea</a:t>
            </a:r>
            <a:r>
              <a:rPr lang="en-US" sz="1200" b="1" dirty="0"/>
              <a:t>d of Activity Review Template </a:t>
            </a:r>
            <a:r>
              <a:rPr lang="en-US" sz="1200" dirty="0"/>
              <a:t>as a framework to streamline preparation of the required Semi-Annual Head of Activity Review briefing for your Head of Activity.</a:t>
            </a:r>
            <a:endParaRPr lang="en-US" sz="1200" dirty="0">
              <a:solidFill>
                <a:schemeClr val="tx1"/>
              </a:solidFill>
            </a:endParaRPr>
          </a:p>
        </p:txBody>
      </p:sp>
      <p:pic>
        <p:nvPicPr>
          <p:cNvPr id="28" name="Picture 27" descr="Screen capture showing part of the Semi-Annual Head of Activity Review template and high-level description of it.">
            <a:extLst>
              <a:ext uri="{FF2B5EF4-FFF2-40B4-BE49-F238E27FC236}">
                <a16:creationId xmlns:a16="http://schemas.microsoft.com/office/drawing/2014/main" id="{337E2EB6-97D3-CD8C-F6AA-33F2F591B079}"/>
              </a:ext>
            </a:extLst>
          </p:cNvPr>
          <p:cNvPicPr>
            <a:picLocks noChangeAspect="1"/>
          </p:cNvPicPr>
          <p:nvPr/>
        </p:nvPicPr>
        <p:blipFill>
          <a:blip r:embed="rId5"/>
          <a:stretch>
            <a:fillRect/>
          </a:stretch>
        </p:blipFill>
        <p:spPr>
          <a:xfrm>
            <a:off x="5507375" y="1957471"/>
            <a:ext cx="2465879" cy="1143470"/>
          </a:xfrm>
          <a:prstGeom prst="rect">
            <a:avLst/>
          </a:prstGeom>
        </p:spPr>
      </p:pic>
      <p:sp>
        <p:nvSpPr>
          <p:cNvPr id="29" name="Rectangle 28">
            <a:extLst>
              <a:ext uri="{FF2B5EF4-FFF2-40B4-BE49-F238E27FC236}">
                <a16:creationId xmlns:a16="http://schemas.microsoft.com/office/drawing/2014/main" id="{6852323F-FD36-796E-4231-E051257932CE}"/>
              </a:ext>
              <a:ext uri="{C183D7F6-B498-43B3-948B-1728B52AA6E4}">
                <adec:decorative xmlns:adec="http://schemas.microsoft.com/office/drawing/2017/decorative" val="1"/>
              </a:ext>
            </a:extLst>
          </p:cNvPr>
          <p:cNvSpPr/>
          <p:nvPr/>
        </p:nvSpPr>
        <p:spPr>
          <a:xfrm>
            <a:off x="2326341" y="3225174"/>
            <a:ext cx="4491318" cy="1815933"/>
          </a:xfrm>
          <a:prstGeom prst="rect">
            <a:avLst/>
          </a:prstGeom>
          <a:solidFill>
            <a:schemeClr val="accent1">
              <a:lumMod val="20000"/>
              <a:lumOff val="80000"/>
            </a:schemeClr>
          </a:solid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825D7065-91ED-CBD0-4843-F9421BFF78CB}"/>
              </a:ext>
            </a:extLst>
          </p:cNvPr>
          <p:cNvSpPr txBox="1"/>
          <p:nvPr/>
        </p:nvSpPr>
        <p:spPr>
          <a:xfrm>
            <a:off x="2378278" y="3281431"/>
            <a:ext cx="4383249" cy="646331"/>
          </a:xfrm>
          <a:prstGeom prst="rect">
            <a:avLst/>
          </a:prstGeom>
          <a:solidFill>
            <a:schemeClr val="accent1">
              <a:lumMod val="20000"/>
              <a:lumOff val="80000"/>
            </a:schemeClr>
          </a:solidFill>
          <a:ln w="6350">
            <a:noFill/>
          </a:ln>
          <a:effectLst/>
        </p:spPr>
        <p:txBody>
          <a:bodyPr wrap="square" rtlCol="0">
            <a:spAutoFit/>
          </a:bodyPr>
          <a:lstStyle/>
          <a:p>
            <a:r>
              <a:rPr lang="en-US" sz="1200" dirty="0"/>
              <a:t>Use the </a:t>
            </a:r>
            <a:r>
              <a:rPr lang="en-US" sz="1200" b="1" dirty="0">
                <a:solidFill>
                  <a:schemeClr val="tx1"/>
                </a:solidFill>
              </a:rPr>
              <a:t>Insights on Demand A/OPC Monthly/SAHAR Report Line Item Validation Using Access Online </a:t>
            </a:r>
            <a:r>
              <a:rPr lang="en-US" sz="1200" dirty="0"/>
              <a:t>(Common Access Card (CAC)-enabled) to ensure you appropriately validate reporting data.</a:t>
            </a:r>
            <a:endParaRPr lang="en-US" sz="1200" dirty="0">
              <a:solidFill>
                <a:schemeClr val="tx1"/>
              </a:solidFill>
            </a:endParaRPr>
          </a:p>
        </p:txBody>
      </p:sp>
      <p:pic>
        <p:nvPicPr>
          <p:cNvPr id="31" name="Picture 30" descr="Insights on Demand A/OPC monthly/SAHAR report line item validation using Access Online">
            <a:extLst>
              <a:ext uri="{FF2B5EF4-FFF2-40B4-BE49-F238E27FC236}">
                <a16:creationId xmlns:a16="http://schemas.microsoft.com/office/drawing/2014/main" id="{44E59F05-57B3-5787-20F3-53FDCAC2CC27}"/>
              </a:ext>
            </a:extLst>
          </p:cNvPr>
          <p:cNvPicPr>
            <a:picLocks noChangeAspect="1"/>
          </p:cNvPicPr>
          <p:nvPr/>
        </p:nvPicPr>
        <p:blipFill>
          <a:blip r:embed="rId6"/>
          <a:stretch>
            <a:fillRect/>
          </a:stretch>
        </p:blipFill>
        <p:spPr>
          <a:xfrm>
            <a:off x="2362321" y="4076541"/>
            <a:ext cx="4405007" cy="632231"/>
          </a:xfrm>
          <a:prstGeom prst="rect">
            <a:avLst/>
          </a:prstGeom>
        </p:spPr>
      </p:pic>
    </p:spTree>
    <p:extLst>
      <p:ext uri="{BB962C8B-B14F-4D97-AF65-F5344CB8AC3E}">
        <p14:creationId xmlns:p14="http://schemas.microsoft.com/office/powerpoint/2010/main" val="96560916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242E3CF-BD49-4964-DCA7-08ACD499DDAC}"/>
              </a:ext>
            </a:extLst>
          </p:cNvPr>
          <p:cNvSpPr>
            <a:spLocks noGrp="1"/>
          </p:cNvSpPr>
          <p:nvPr>
            <p:ph type="title"/>
          </p:nvPr>
        </p:nvSpPr>
        <p:spPr>
          <a:xfrm>
            <a:off x="457200" y="1694542"/>
            <a:ext cx="8229600" cy="857100"/>
          </a:xfrm>
        </p:spPr>
        <p:txBody>
          <a:bodyPr/>
          <a:lstStyle/>
          <a:p>
            <a:pPr algn="ctr"/>
            <a:r>
              <a:rPr lang="en-US" dirty="0"/>
              <a:t>Questions</a:t>
            </a:r>
          </a:p>
        </p:txBody>
      </p:sp>
    </p:spTree>
    <p:extLst>
      <p:ext uri="{BB962C8B-B14F-4D97-AF65-F5344CB8AC3E}">
        <p14:creationId xmlns:p14="http://schemas.microsoft.com/office/powerpoint/2010/main" val="13356201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81;p15">
            <a:extLst>
              <a:ext uri="{FF2B5EF4-FFF2-40B4-BE49-F238E27FC236}">
                <a16:creationId xmlns:a16="http://schemas.microsoft.com/office/drawing/2014/main" id="{541AC67E-8856-8258-E7FB-D399790ADD01}"/>
              </a:ext>
            </a:extLst>
          </p:cNvPr>
          <p:cNvSpPr>
            <a:spLocks noGrp="1"/>
          </p:cNvSpPr>
          <p:nvPr>
            <p:ph type="title" idx="4294967295"/>
          </p:nvPr>
        </p:nvSpPr>
        <p:spPr>
          <a:xfrm>
            <a:off x="685863" y="2071040"/>
            <a:ext cx="7769100" cy="974700"/>
          </a:xfrm>
          <a:prstGeom prst="rect">
            <a:avLst/>
          </a:prstGeom>
          <a:noFill/>
          <a:ln>
            <a:noFill/>
            <a:prstDash/>
          </a:ln>
          <a:effectLst/>
        </p:spPr>
        <p:txBody>
          <a:bodyPr rot="0" spcFirstLastPara="1"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mn-lt"/>
                <a:ea typeface="+mn-ea"/>
                <a:cs typeface="+mn-cs"/>
              </a:rPr>
              <a:t>If you have additional questions, please contact us at the</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mn-lt"/>
                <a:ea typeface="+mn-ea"/>
                <a:cs typeface="+mn-cs"/>
              </a:rPr>
              <a:t>DoD GPC Shared Mailbox</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accent4">
                    <a:lumMod val="75000"/>
                  </a:schemeClr>
                </a:solidFill>
                <a:effectLst/>
                <a:uLnTx/>
                <a:uFillTx/>
                <a:latin typeface="+mn-lt"/>
                <a:ea typeface="+mn-ea"/>
                <a:cs typeface="+mn-cs"/>
              </a:rPr>
              <a:t>dodpcpo@sterlingheritage.com </a:t>
            </a:r>
            <a:r>
              <a:rPr kumimoji="0" lang="en-US" sz="1800" b="0" i="0" u="none" strike="noStrike" kern="1200" cap="none" spc="0" normalizeH="0" baseline="0" noProof="0" dirty="0">
                <a:ln>
                  <a:noFill/>
                </a:ln>
                <a:solidFill>
                  <a:srgbClr val="000000"/>
                </a:solidFill>
                <a:effectLst/>
                <a:uLnTx/>
                <a:uFillTx/>
                <a:latin typeface="+mn-lt"/>
                <a:ea typeface="+mn-ea"/>
                <a:cs typeface="+mn-cs"/>
              </a:rPr>
              <a:t>with the subject</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mn-lt"/>
                <a:ea typeface="+mn-ea"/>
                <a:cs typeface="+mn-cs"/>
              </a:rPr>
              <a:t>“TrainingForum2023”</a:t>
            </a:r>
          </a:p>
        </p:txBody>
      </p:sp>
    </p:spTree>
    <p:extLst>
      <p:ext uri="{BB962C8B-B14F-4D97-AF65-F5344CB8AC3E}">
        <p14:creationId xmlns:p14="http://schemas.microsoft.com/office/powerpoint/2010/main" val="215618950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0E22FE-F1CE-F085-E6AB-6CD3F2F8B89D}"/>
              </a:ext>
            </a:extLst>
          </p:cNvPr>
          <p:cNvSpPr txBox="1">
            <a:spLocks noGrp="1"/>
          </p:cNvSpPr>
          <p:nvPr>
            <p:ph type="title" idx="4294967295"/>
          </p:nvPr>
        </p:nvSpPr>
        <p:spPr>
          <a:xfrm>
            <a:off x="2286000" y="3286"/>
            <a:ext cx="4572000"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457200" rtl="0" eaLnBrk="1" fontAlgn="auto" latinLnBrk="0" hangingPunct="1">
              <a:lnSpc>
                <a:spcPct val="100000"/>
              </a:lnSpc>
              <a:spcBef>
                <a:spcPct val="0"/>
              </a:spcBef>
              <a:spcAft>
                <a:spcPts val="200"/>
              </a:spcAft>
              <a:buClrTx/>
              <a:buSzTx/>
              <a:buFontTx/>
              <a:buNone/>
              <a:tabLst/>
              <a:defRPr/>
            </a:pPr>
            <a:r>
              <a:rPr kumimoji="0" lang="en-US" sz="2800" b="0" i="0" u="none" strike="noStrike" kern="1200" cap="none" spc="0" normalizeH="0" baseline="0" noProof="0" dirty="0">
                <a:ln>
                  <a:noFill/>
                </a:ln>
                <a:solidFill>
                  <a:schemeClr val="accent4">
                    <a:lumMod val="75000"/>
                  </a:schemeClr>
                </a:solidFill>
                <a:effectLst/>
                <a:uLnTx/>
                <a:uFillTx/>
                <a:latin typeface="+mj-lt"/>
                <a:ea typeface="+mj-ea"/>
                <a:cs typeface="+mj-cs"/>
              </a:rPr>
              <a:t>Backup</a:t>
            </a:r>
          </a:p>
        </p:txBody>
      </p:sp>
      <p:sp>
        <p:nvSpPr>
          <p:cNvPr id="7" name="Google Shape;81;p15">
            <a:extLst>
              <a:ext uri="{FF2B5EF4-FFF2-40B4-BE49-F238E27FC236}">
                <a16:creationId xmlns:a16="http://schemas.microsoft.com/office/drawing/2014/main" id="{7105F0FD-5741-077D-1FDE-1DD1B73A5846}"/>
              </a:ext>
            </a:extLst>
          </p:cNvPr>
          <p:cNvSpPr/>
          <p:nvPr/>
        </p:nvSpPr>
        <p:spPr>
          <a:xfrm>
            <a:off x="685863" y="654345"/>
            <a:ext cx="8089021" cy="4181912"/>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endParaRPr lang="en-US" sz="2800" b="0" i="0" u="none" strike="noStrike" cap="none" dirty="0">
              <a:solidFill>
                <a:srgbClr val="005087"/>
              </a:solidFill>
              <a:latin typeface="Arial"/>
              <a:ea typeface="Arial"/>
              <a:cs typeface="Arial"/>
              <a:sym typeface="Arial"/>
            </a:endParaRPr>
          </a:p>
          <a:p>
            <a:pPr marL="457200" indent="-457200">
              <a:spcBef>
                <a:spcPct val="0"/>
              </a:spcBef>
              <a:spcAft>
                <a:spcPts val="200"/>
              </a:spcAft>
              <a:buFont typeface="Arial" panose="020B0604020202020204" pitchFamily="34" charset="0"/>
              <a:buChar char="•"/>
            </a:pPr>
            <a:r>
              <a:rPr lang="en-US" sz="2800" dirty="0">
                <a:solidFill>
                  <a:schemeClr val="accent4">
                    <a:lumMod val="75000"/>
                  </a:schemeClr>
                </a:solidFill>
                <a:latin typeface="+mj-lt"/>
                <a:ea typeface="+mj-ea"/>
                <a:cs typeface="+mj-cs"/>
              </a:rPr>
              <a:t>Commercial Platforms Proof of Concept</a:t>
            </a:r>
          </a:p>
          <a:p>
            <a:pPr marL="457200" indent="-457200">
              <a:spcBef>
                <a:spcPct val="0"/>
              </a:spcBef>
              <a:spcAft>
                <a:spcPts val="200"/>
              </a:spcAft>
              <a:buFont typeface="Arial" panose="020B0604020202020204" pitchFamily="34" charset="0"/>
              <a:buChar char="•"/>
            </a:pPr>
            <a:r>
              <a:rPr lang="en-US" sz="2800" dirty="0">
                <a:solidFill>
                  <a:schemeClr val="accent4">
                    <a:lumMod val="75000"/>
                  </a:schemeClr>
                </a:solidFill>
                <a:latin typeface="+mj-lt"/>
                <a:ea typeface="+mj-ea"/>
                <a:cs typeface="+mj-cs"/>
              </a:rPr>
              <a:t>Systems Website Page</a:t>
            </a:r>
            <a:endParaRPr lang="en-US" sz="2800" dirty="0">
              <a:solidFill>
                <a:schemeClr val="accent4">
                  <a:lumMod val="75000"/>
                </a:schemeClr>
              </a:solidFill>
              <a:latin typeface="+mj-lt"/>
              <a:ea typeface="+mj-ea"/>
              <a:cs typeface="Calibri"/>
            </a:endParaRPr>
          </a:p>
          <a:p>
            <a:pPr marL="457200" indent="-457200">
              <a:spcBef>
                <a:spcPct val="0"/>
              </a:spcBef>
              <a:spcAft>
                <a:spcPts val="200"/>
              </a:spcAft>
              <a:buFont typeface="Arial" panose="020B0604020202020204" pitchFamily="34" charset="0"/>
              <a:buChar char="•"/>
            </a:pPr>
            <a:r>
              <a:rPr lang="en-US" sz="2800" dirty="0">
                <a:solidFill>
                  <a:schemeClr val="accent4">
                    <a:lumMod val="75000"/>
                  </a:schemeClr>
                </a:solidFill>
                <a:latin typeface="+mj-lt"/>
                <a:ea typeface="+mj-ea"/>
                <a:cs typeface="+mj-cs"/>
              </a:rPr>
              <a:t>SP3 Transition Information Website Page</a:t>
            </a:r>
            <a:endParaRPr lang="en-US" sz="2800" dirty="0">
              <a:solidFill>
                <a:schemeClr val="accent4">
                  <a:lumMod val="75000"/>
                </a:schemeClr>
              </a:solidFill>
              <a:latin typeface="+mj-lt"/>
              <a:ea typeface="+mj-ea"/>
              <a:cs typeface="Calibri"/>
            </a:endParaRPr>
          </a:p>
          <a:p>
            <a:pPr marL="457200" indent="-457200">
              <a:spcBef>
                <a:spcPct val="0"/>
              </a:spcBef>
              <a:spcAft>
                <a:spcPts val="200"/>
              </a:spcAft>
              <a:buFont typeface="Arial" panose="020B0604020202020204" pitchFamily="34" charset="0"/>
              <a:buChar char="•"/>
            </a:pPr>
            <a:r>
              <a:rPr lang="en-US" sz="2800" dirty="0">
                <a:solidFill>
                  <a:schemeClr val="accent4">
                    <a:lumMod val="75000"/>
                  </a:schemeClr>
                </a:solidFill>
                <a:latin typeface="+mj-lt"/>
                <a:ea typeface="+mj-ea"/>
                <a:cs typeface="+mj-cs"/>
              </a:rPr>
              <a:t>Confirmation Bias</a:t>
            </a:r>
          </a:p>
          <a:p>
            <a:pPr marL="457200" indent="-457200">
              <a:spcBef>
                <a:spcPct val="0"/>
              </a:spcBef>
              <a:spcAft>
                <a:spcPts val="200"/>
              </a:spcAft>
              <a:buFont typeface="Arial" panose="020B0604020202020204" pitchFamily="34" charset="0"/>
              <a:buChar char="•"/>
            </a:pPr>
            <a:r>
              <a:rPr lang="en-US" sz="2800" dirty="0">
                <a:solidFill>
                  <a:schemeClr val="accent4">
                    <a:lumMod val="75000"/>
                  </a:schemeClr>
                </a:solidFill>
                <a:latin typeface="+mj-lt"/>
                <a:ea typeface="+mj-ea"/>
                <a:cs typeface="+mj-cs"/>
              </a:rPr>
              <a:t>Dispute Management Update</a:t>
            </a:r>
          </a:p>
          <a:p>
            <a:pPr marL="457200" indent="-457200">
              <a:spcBef>
                <a:spcPct val="0"/>
              </a:spcBef>
              <a:spcAft>
                <a:spcPts val="200"/>
              </a:spcAft>
              <a:buFont typeface="Arial" panose="020B0604020202020204" pitchFamily="34" charset="0"/>
              <a:buChar char="•"/>
            </a:pPr>
            <a:r>
              <a:rPr lang="en-US" sz="2800" i="1" dirty="0">
                <a:solidFill>
                  <a:schemeClr val="accent4">
                    <a:lumMod val="75000"/>
                  </a:schemeClr>
                </a:solidFill>
                <a:latin typeface="+mj-lt"/>
                <a:ea typeface="+mj-ea"/>
                <a:cs typeface="+mj-cs"/>
              </a:rPr>
              <a:t>DoD GPC Program Policy</a:t>
            </a:r>
            <a:r>
              <a:rPr lang="en-US" sz="2800" dirty="0">
                <a:solidFill>
                  <a:schemeClr val="accent4">
                    <a:lumMod val="75000"/>
                  </a:schemeClr>
                </a:solidFill>
                <a:latin typeface="+mj-lt"/>
                <a:ea typeface="+mj-ea"/>
                <a:cs typeface="+mj-cs"/>
              </a:rPr>
              <a:t> – Best Practices</a:t>
            </a:r>
          </a:p>
          <a:p>
            <a:pPr marL="457200" indent="-457200">
              <a:spcBef>
                <a:spcPct val="0"/>
              </a:spcBef>
              <a:spcAft>
                <a:spcPts val="200"/>
              </a:spcAft>
              <a:buFont typeface="Arial" panose="020B0604020202020204" pitchFamily="34" charset="0"/>
              <a:buChar char="•"/>
            </a:pPr>
            <a:r>
              <a:rPr lang="en-US" sz="2800" dirty="0">
                <a:solidFill>
                  <a:schemeClr val="accent4">
                    <a:lumMod val="75000"/>
                  </a:schemeClr>
                </a:solidFill>
                <a:latin typeface="+mj-lt"/>
                <a:ea typeface="+mj-ea"/>
                <a:cs typeface="+mj-cs"/>
              </a:rPr>
              <a:t>Policy Memorandums</a:t>
            </a:r>
          </a:p>
          <a:p>
            <a:pPr marL="457200" indent="-457200">
              <a:spcBef>
                <a:spcPct val="0"/>
              </a:spcBef>
              <a:spcAft>
                <a:spcPts val="200"/>
              </a:spcAft>
              <a:buFont typeface="Arial" panose="020B0604020202020204" pitchFamily="34" charset="0"/>
              <a:buChar char="•"/>
            </a:pPr>
            <a:r>
              <a:rPr lang="en-US" sz="2800" dirty="0">
                <a:solidFill>
                  <a:schemeClr val="accent4">
                    <a:lumMod val="75000"/>
                  </a:schemeClr>
                </a:solidFill>
                <a:latin typeface="+mj-lt"/>
                <a:ea typeface="+mj-ea"/>
                <a:cs typeface="+mj-cs"/>
              </a:rPr>
              <a:t>eCommerce Platforms Pilot – Risk and Policy</a:t>
            </a:r>
          </a:p>
          <a:p>
            <a:pPr marL="457200" indent="-457200">
              <a:spcBef>
                <a:spcPct val="0"/>
              </a:spcBef>
              <a:spcAft>
                <a:spcPts val="200"/>
              </a:spcAft>
              <a:buFont typeface="Arial" panose="020B0604020202020204" pitchFamily="34" charset="0"/>
              <a:buChar char="•"/>
            </a:pPr>
            <a:r>
              <a:rPr lang="en-US" sz="2800" dirty="0">
                <a:solidFill>
                  <a:schemeClr val="accent4">
                    <a:lumMod val="75000"/>
                  </a:schemeClr>
                </a:solidFill>
                <a:latin typeface="+mj-lt"/>
                <a:ea typeface="+mj-ea"/>
                <a:cs typeface="+mj-cs"/>
              </a:rPr>
              <a:t>889 and ETO Purchase Log Reporting Requirements</a:t>
            </a:r>
          </a:p>
          <a:p>
            <a:pPr marL="457200" indent="-457200">
              <a:spcBef>
                <a:spcPct val="0"/>
              </a:spcBef>
              <a:spcAft>
                <a:spcPts val="200"/>
              </a:spcAft>
              <a:buFont typeface="Arial" panose="020B0604020202020204" pitchFamily="34" charset="0"/>
              <a:buChar char="•"/>
            </a:pPr>
            <a:r>
              <a:rPr lang="en-US" sz="2800" dirty="0">
                <a:solidFill>
                  <a:schemeClr val="accent4">
                    <a:lumMod val="75000"/>
                  </a:schemeClr>
                </a:solidFill>
                <a:latin typeface="+mj-lt"/>
                <a:ea typeface="+mj-ea"/>
                <a:cs typeface="+mj-cs"/>
              </a:rPr>
              <a:t>DPC SP3 Tools</a:t>
            </a:r>
          </a:p>
          <a:p>
            <a:pPr marL="457200" indent="-457200">
              <a:spcAft>
                <a:spcPts val="200"/>
              </a:spcAft>
              <a:buFont typeface="Arial" panose="020B0604020202020204" pitchFamily="34" charset="0"/>
              <a:buChar char="•"/>
            </a:pPr>
            <a:endParaRPr lang="en-US" sz="1600" dirty="0">
              <a:solidFill>
                <a:srgbClr val="005087"/>
              </a:solidFill>
            </a:endParaRPr>
          </a:p>
          <a:p>
            <a:pPr marL="457200" indent="-457200">
              <a:spcAft>
                <a:spcPts val="200"/>
              </a:spcAft>
              <a:buFont typeface="Arial" panose="020B0604020202020204" pitchFamily="34" charset="0"/>
              <a:buChar char="•"/>
            </a:pPr>
            <a:endParaRPr lang="en-US" sz="1600" dirty="0">
              <a:solidFill>
                <a:srgbClr val="005087"/>
              </a:solidFill>
            </a:endParaRPr>
          </a:p>
        </p:txBody>
      </p:sp>
    </p:spTree>
    <p:extLst>
      <p:ext uri="{BB962C8B-B14F-4D97-AF65-F5344CB8AC3E}">
        <p14:creationId xmlns:p14="http://schemas.microsoft.com/office/powerpoint/2010/main" val="21878637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3D5B7-1153-2B01-282A-0D2258CC48A2}"/>
              </a:ext>
            </a:extLst>
          </p:cNvPr>
          <p:cNvSpPr>
            <a:spLocks noGrp="1"/>
          </p:cNvSpPr>
          <p:nvPr>
            <p:ph type="title"/>
          </p:nvPr>
        </p:nvSpPr>
        <p:spPr>
          <a:xfrm>
            <a:off x="365760" y="205979"/>
            <a:ext cx="8694420" cy="857250"/>
          </a:xfrm>
        </p:spPr>
        <p:txBody>
          <a:bodyPr>
            <a:noAutofit/>
          </a:bodyPr>
          <a:lstStyle/>
          <a:p>
            <a:r>
              <a:rPr lang="en-US" dirty="0"/>
              <a:t>Commercial Platforms Program</a:t>
            </a:r>
          </a:p>
        </p:txBody>
      </p:sp>
      <p:sp>
        <p:nvSpPr>
          <p:cNvPr id="3" name="Google Shape;79;p15">
            <a:extLst>
              <a:ext uri="{FF2B5EF4-FFF2-40B4-BE49-F238E27FC236}">
                <a16:creationId xmlns:a16="http://schemas.microsoft.com/office/drawing/2014/main" id="{95240C5E-BE79-C655-433C-1657DBEC8D4F}"/>
              </a:ext>
            </a:extLst>
          </p:cNvPr>
          <p:cNvSpPr/>
          <p:nvPr/>
        </p:nvSpPr>
        <p:spPr>
          <a:xfrm>
            <a:off x="498438" y="907301"/>
            <a:ext cx="8333159" cy="3524844"/>
          </a:xfrm>
          <a:prstGeom prst="rect">
            <a:avLst/>
          </a:prstGeom>
          <a:noFill/>
          <a:ln>
            <a:noFill/>
          </a:ln>
        </p:spPr>
        <p:txBody>
          <a:bodyPr spcFirstLastPara="1" wrap="square" lIns="121900" tIns="60933" rIns="121900" bIns="60933" anchor="t" anchorCtr="0">
            <a:noAutofit/>
          </a:bodyPr>
          <a:lstStyle/>
          <a:p>
            <a:pPr marL="380990" lvl="1" indent="-380990" defTabSz="1219170">
              <a:lnSpc>
                <a:spcPct val="125000"/>
              </a:lnSpc>
              <a:buClr>
                <a:srgbClr val="000000"/>
              </a:buClr>
              <a:buSzPts val="1800"/>
              <a:buFont typeface="Arial" panose="020B0604020202020204" pitchFamily="34" charset="0"/>
              <a:buChar char="•"/>
            </a:pPr>
            <a:r>
              <a:rPr lang="en-US" sz="1400" kern="0" dirty="0">
                <a:solidFill>
                  <a:srgbClr val="000000"/>
                </a:solidFill>
                <a:cs typeface="Arial"/>
                <a:sym typeface="Arial"/>
              </a:rPr>
              <a:t>GSA launched its Commercial Platforms Program (CPP), as authorized by Section 846 of the 2018 National Defense Authorization Act, for SmartPay purchase CHs as a managed channel for open-market purchases through select e-marketplace platforms.  </a:t>
            </a:r>
          </a:p>
          <a:p>
            <a:pPr marL="380990" lvl="1" indent="-380990" defTabSz="1219170">
              <a:lnSpc>
                <a:spcPct val="125000"/>
              </a:lnSpc>
              <a:buClr>
                <a:srgbClr val="000000"/>
              </a:buClr>
              <a:buSzPts val="1800"/>
              <a:buFont typeface="Arial" panose="020B0604020202020204" pitchFamily="34" charset="0"/>
              <a:buChar char="•"/>
            </a:pPr>
            <a:r>
              <a:rPr lang="en-US" sz="1400" kern="0" dirty="0">
                <a:solidFill>
                  <a:srgbClr val="000000"/>
                </a:solidFill>
                <a:cs typeface="Arial"/>
                <a:sym typeface="Arial"/>
              </a:rPr>
              <a:t>GSA’s no-cost </a:t>
            </a:r>
            <a:r>
              <a:rPr lang="en-US" sz="1400" dirty="0">
                <a:solidFill>
                  <a:schemeClr val="dk1"/>
                </a:solidFill>
              </a:rPr>
              <a:t>Commercial Platforms Proof of Concept </a:t>
            </a:r>
            <a:r>
              <a:rPr lang="en-US" sz="1400" kern="0" dirty="0">
                <a:solidFill>
                  <a:srgbClr val="000000"/>
                </a:solidFill>
                <a:cs typeface="Arial"/>
                <a:sym typeface="Arial"/>
              </a:rPr>
              <a:t>contracts to Amazon Business, Fisher Scientific™, and Overstock Government to provide CHs with a Government-wide approach with standardized terms and conditions, cost and time savings, and business-to-business features.</a:t>
            </a:r>
          </a:p>
          <a:p>
            <a:pPr marL="858838" lvl="2" indent="-285750">
              <a:lnSpc>
                <a:spcPct val="125000"/>
              </a:lnSpc>
              <a:buClr>
                <a:schemeClr val="dk1"/>
              </a:buClr>
              <a:buSzPts val="1800"/>
              <a:buFont typeface="Arial"/>
              <a:buChar char="–"/>
              <a:tabLst>
                <a:tab pos="1828800" algn="l"/>
              </a:tabLst>
              <a:defRPr/>
            </a:pPr>
            <a:r>
              <a:rPr lang="en-US" sz="1400" dirty="0"/>
              <a:t>GSA is in the process of recompeting its next-generation set of contracts, with the goal of expanding the number of participating platforms.</a:t>
            </a:r>
          </a:p>
          <a:p>
            <a:pPr marL="858838" lvl="2" indent="-285750">
              <a:lnSpc>
                <a:spcPct val="125000"/>
              </a:lnSpc>
              <a:buClr>
                <a:schemeClr val="dk1"/>
              </a:buClr>
              <a:buSzPts val="1800"/>
              <a:buFont typeface="Arial"/>
              <a:buChar char="–"/>
              <a:tabLst>
                <a:tab pos="1828800" algn="l"/>
              </a:tabLst>
              <a:defRPr/>
            </a:pPr>
            <a:r>
              <a:rPr lang="en-US" sz="1400" dirty="0"/>
              <a:t>The current contracts' period of performance is through June 2023, with options to extend.</a:t>
            </a:r>
          </a:p>
          <a:p>
            <a:pPr marL="380990" lvl="1" indent="-380990" defTabSz="1219170">
              <a:lnSpc>
                <a:spcPct val="125000"/>
              </a:lnSpc>
              <a:buClr>
                <a:srgbClr val="000000"/>
              </a:buClr>
              <a:buSzPts val="1800"/>
              <a:buFont typeface="Arial" panose="020B0604020202020204" pitchFamily="34" charset="0"/>
              <a:buChar char="•"/>
            </a:pPr>
            <a:r>
              <a:rPr lang="en-US" sz="1400" kern="0" dirty="0">
                <a:solidFill>
                  <a:srgbClr val="000000"/>
                </a:solidFill>
                <a:cs typeface="Arial"/>
                <a:sym typeface="Arial"/>
              </a:rPr>
              <a:t>DoD Components interested in participating would need to obtain CeB approval in advance.  </a:t>
            </a:r>
          </a:p>
          <a:p>
            <a:pPr marL="380990" lvl="1" indent="-380990" defTabSz="1219170">
              <a:lnSpc>
                <a:spcPct val="125000"/>
              </a:lnSpc>
              <a:buClr>
                <a:srgbClr val="000000"/>
              </a:buClr>
              <a:buSzPts val="1800"/>
              <a:buFont typeface="Arial" panose="020B0604020202020204" pitchFamily="34" charset="0"/>
              <a:buChar char="•"/>
              <a:tabLst>
                <a:tab pos="1219170" algn="l"/>
              </a:tabLst>
            </a:pPr>
            <a:r>
              <a:rPr lang="en-US" sz="1400" kern="0" dirty="0">
                <a:solidFill>
                  <a:srgbClr val="000000"/>
                </a:solidFill>
                <a:cs typeface="Arial"/>
                <a:sym typeface="Arial"/>
              </a:rPr>
              <a:t>Three DoD Defense Agencies have requested and received approval to participate, conditioned on submission of reporting regarding CPP purchasing benefits/limitations:</a:t>
            </a:r>
          </a:p>
          <a:p>
            <a:pPr marL="858838" lvl="2" indent="-285750">
              <a:lnSpc>
                <a:spcPct val="125000"/>
              </a:lnSpc>
              <a:buClr>
                <a:schemeClr val="dk1"/>
              </a:buClr>
              <a:buSzPts val="1800"/>
              <a:buFont typeface="Arial"/>
              <a:buChar char="–"/>
              <a:tabLst>
                <a:tab pos="1828800" algn="l"/>
              </a:tabLst>
              <a:defRPr/>
            </a:pPr>
            <a:r>
              <a:rPr lang="en-US" sz="1400" dirty="0">
                <a:sym typeface="Arial"/>
              </a:rPr>
              <a:t>Reports will enable DPC to better assess possible broader DoD participation. </a:t>
            </a:r>
          </a:p>
          <a:p>
            <a:pPr marL="858838" lvl="2" indent="-285750">
              <a:lnSpc>
                <a:spcPct val="125000"/>
              </a:lnSpc>
              <a:buClr>
                <a:schemeClr val="dk1"/>
              </a:buClr>
              <a:buSzPts val="1800"/>
              <a:buFont typeface="Arial"/>
              <a:buChar char="–"/>
              <a:tabLst>
                <a:tab pos="1828800" algn="l"/>
              </a:tabLst>
              <a:defRPr/>
            </a:pPr>
            <a:r>
              <a:rPr lang="en-US" sz="1400" dirty="0">
                <a:sym typeface="Arial"/>
              </a:rPr>
              <a:t>CeB will share participants’ feedback during a CPM meeting. </a:t>
            </a:r>
          </a:p>
          <a:p>
            <a:pPr marL="457189" lvl="1" indent="-440256" defTabSz="1219170">
              <a:buClr>
                <a:srgbClr val="000000"/>
              </a:buClr>
              <a:buSzPts val="1800"/>
              <a:buFont typeface="Arial"/>
              <a:buChar char="•"/>
            </a:pPr>
            <a:endParaRPr lang="en-US" sz="1867" kern="0" dirty="0">
              <a:solidFill>
                <a:srgbClr val="000000"/>
              </a:solidFill>
              <a:latin typeface="Arial"/>
              <a:cs typeface="Arial"/>
              <a:sym typeface="Arial"/>
            </a:endParaRPr>
          </a:p>
        </p:txBody>
      </p:sp>
    </p:spTree>
    <p:extLst>
      <p:ext uri="{BB962C8B-B14F-4D97-AF65-F5344CB8AC3E}">
        <p14:creationId xmlns:p14="http://schemas.microsoft.com/office/powerpoint/2010/main" val="362917060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3D5B7-1153-2B01-282A-0D2258CC48A2}"/>
              </a:ext>
            </a:extLst>
          </p:cNvPr>
          <p:cNvSpPr>
            <a:spLocks noGrp="1"/>
          </p:cNvSpPr>
          <p:nvPr>
            <p:ph type="title"/>
          </p:nvPr>
        </p:nvSpPr>
        <p:spPr>
          <a:xfrm>
            <a:off x="380999" y="205979"/>
            <a:ext cx="8841889" cy="857250"/>
          </a:xfrm>
        </p:spPr>
        <p:txBody>
          <a:bodyPr>
            <a:noAutofit/>
          </a:bodyPr>
          <a:lstStyle/>
          <a:p>
            <a:r>
              <a:rPr lang="en-US" dirty="0"/>
              <a:t>Commercial Platforms Program, Cont.</a:t>
            </a:r>
          </a:p>
        </p:txBody>
      </p:sp>
      <p:sp>
        <p:nvSpPr>
          <p:cNvPr id="3" name="Google Shape;79;p15">
            <a:extLst>
              <a:ext uri="{FF2B5EF4-FFF2-40B4-BE49-F238E27FC236}">
                <a16:creationId xmlns:a16="http://schemas.microsoft.com/office/drawing/2014/main" id="{7A30735E-FF69-7D84-ED4D-A1B7DFD3981C}"/>
              </a:ext>
            </a:extLst>
          </p:cNvPr>
          <p:cNvSpPr/>
          <p:nvPr/>
        </p:nvSpPr>
        <p:spPr>
          <a:xfrm>
            <a:off x="548640" y="930837"/>
            <a:ext cx="8138160" cy="3466861"/>
          </a:xfrm>
          <a:prstGeom prst="rect">
            <a:avLst/>
          </a:prstGeom>
          <a:noFill/>
          <a:ln>
            <a:noFill/>
          </a:ln>
        </p:spPr>
        <p:txBody>
          <a:bodyPr spcFirstLastPara="1" wrap="square" lIns="91425" tIns="45700" rIns="91425" bIns="45700" anchor="t" anchorCtr="0">
            <a:noAutofit/>
          </a:bodyPr>
          <a:lstStyle/>
          <a:p>
            <a:pPr marL="285750" lvl="1" indent="-285750">
              <a:lnSpc>
                <a:spcPct val="125000"/>
              </a:lnSpc>
              <a:buClr>
                <a:schemeClr val="dk1"/>
              </a:buClr>
              <a:buSzPts val="1800"/>
              <a:buFont typeface="Arial" panose="020B0604020202020204" pitchFamily="34" charset="0"/>
              <a:buChar char="•"/>
              <a:tabLst>
                <a:tab pos="914400" algn="l"/>
              </a:tabLst>
            </a:pPr>
            <a:r>
              <a:rPr lang="en-US" sz="1400" kern="0" dirty="0">
                <a:solidFill>
                  <a:srgbClr val="000000"/>
                </a:solidFill>
                <a:cs typeface="Arial"/>
                <a:sym typeface="Arial"/>
              </a:rPr>
              <a:t>To learn more, attend GSA’s sessions.</a:t>
            </a:r>
          </a:p>
          <a:p>
            <a:pPr marL="285750" lvl="1" indent="-285750">
              <a:lnSpc>
                <a:spcPct val="125000"/>
              </a:lnSpc>
              <a:buClr>
                <a:schemeClr val="dk1"/>
              </a:buClr>
              <a:buSzPts val="1800"/>
              <a:buFont typeface="Arial" panose="020B0604020202020204" pitchFamily="34" charset="0"/>
              <a:buChar char="•"/>
              <a:tabLst>
                <a:tab pos="914400" algn="l"/>
              </a:tabLst>
            </a:pPr>
            <a:endParaRPr lang="en-US" sz="1400" dirty="0">
              <a:solidFill>
                <a:schemeClr val="dk1"/>
              </a:solidFill>
            </a:endParaRPr>
          </a:p>
          <a:p>
            <a:pPr marL="285750" lvl="1" indent="-285750">
              <a:lnSpc>
                <a:spcPct val="125000"/>
              </a:lnSpc>
              <a:buClr>
                <a:schemeClr val="dk1"/>
              </a:buClr>
              <a:buSzPts val="1800"/>
              <a:buFont typeface="Arial" panose="020B0604020202020204" pitchFamily="34" charset="0"/>
              <a:buChar char="•"/>
              <a:tabLst>
                <a:tab pos="914400" algn="l"/>
              </a:tabLst>
            </a:pPr>
            <a:endParaRPr lang="en-US" sz="1400" dirty="0">
              <a:solidFill>
                <a:schemeClr val="dk1"/>
              </a:solidFill>
            </a:endParaRPr>
          </a:p>
          <a:p>
            <a:pPr marL="285750" lvl="1" indent="-285750">
              <a:lnSpc>
                <a:spcPct val="125000"/>
              </a:lnSpc>
              <a:buClr>
                <a:schemeClr val="dk1"/>
              </a:buClr>
              <a:buSzPts val="1800"/>
              <a:buFont typeface="Arial" panose="020B0604020202020204" pitchFamily="34" charset="0"/>
              <a:buChar char="•"/>
              <a:tabLst>
                <a:tab pos="914400" algn="l"/>
              </a:tabLst>
            </a:pPr>
            <a:endParaRPr lang="en-US" sz="1400" dirty="0">
              <a:solidFill>
                <a:schemeClr val="dk1"/>
              </a:solidFill>
            </a:endParaRPr>
          </a:p>
          <a:p>
            <a:pPr marL="285750" lvl="1" indent="-285750">
              <a:lnSpc>
                <a:spcPct val="125000"/>
              </a:lnSpc>
              <a:buClr>
                <a:schemeClr val="dk1"/>
              </a:buClr>
              <a:buSzPts val="1800"/>
              <a:buFont typeface="Arial" panose="020B0604020202020204" pitchFamily="34" charset="0"/>
              <a:buChar char="•"/>
              <a:tabLst>
                <a:tab pos="914400" algn="l"/>
              </a:tabLst>
            </a:pPr>
            <a:endParaRPr lang="en-US" sz="1400" dirty="0">
              <a:solidFill>
                <a:schemeClr val="dk1"/>
              </a:solidFill>
            </a:endParaRPr>
          </a:p>
          <a:p>
            <a:pPr marL="285750" lvl="1" indent="-285750">
              <a:lnSpc>
                <a:spcPct val="125000"/>
              </a:lnSpc>
              <a:buClr>
                <a:schemeClr val="dk1"/>
              </a:buClr>
              <a:buSzPts val="1800"/>
              <a:buFont typeface="Arial" panose="020B0604020202020204" pitchFamily="34" charset="0"/>
              <a:buChar char="•"/>
              <a:tabLst>
                <a:tab pos="914400" algn="l"/>
              </a:tabLst>
            </a:pPr>
            <a:r>
              <a:rPr lang="en-US" sz="1400" kern="0" dirty="0">
                <a:solidFill>
                  <a:srgbClr val="000000"/>
                </a:solidFill>
                <a:cs typeface="Arial"/>
                <a:sym typeface="Arial"/>
              </a:rPr>
              <a:t>To request approval to participate in the CPP, contact the DoD GPC Shared Mailbox at </a:t>
            </a:r>
            <a:r>
              <a:rPr lang="en-US" sz="1400" kern="0" dirty="0">
                <a:solidFill>
                  <a:srgbClr val="000000"/>
                </a:solidFill>
                <a:cs typeface="Arial"/>
                <a:sym typeface="Arial"/>
                <a:hlinkClick r:id="rId2"/>
              </a:rPr>
              <a:t>dodpcpo@sterlingheritage.com</a:t>
            </a:r>
            <a:r>
              <a:rPr lang="en-US" sz="1400" kern="0" dirty="0">
                <a:solidFill>
                  <a:srgbClr val="000000"/>
                </a:solidFill>
                <a:cs typeface="Arial"/>
                <a:sym typeface="Arial"/>
              </a:rPr>
              <a:t> with the subject “CPP Pilot.”  DPC approval is required to participate.</a:t>
            </a:r>
            <a:endParaRPr lang="en-US" sz="1400" dirty="0">
              <a:solidFill>
                <a:schemeClr val="dk1"/>
              </a:solidFill>
            </a:endParaRPr>
          </a:p>
          <a:p>
            <a:pPr marL="288925" lvl="1" indent="-288925" defTabSz="1219170">
              <a:lnSpc>
                <a:spcPct val="125000"/>
              </a:lnSpc>
              <a:buClr>
                <a:srgbClr val="000000"/>
              </a:buClr>
              <a:buSzPts val="1800"/>
              <a:buFont typeface="Arial" panose="020B0604020202020204" pitchFamily="34" charset="0"/>
              <a:buChar char="•"/>
              <a:tabLst>
                <a:tab pos="1219170" algn="l"/>
              </a:tabLst>
            </a:pPr>
            <a:r>
              <a:rPr lang="en-US" sz="1400" kern="0" dirty="0">
                <a:solidFill>
                  <a:srgbClr val="000000"/>
                </a:solidFill>
                <a:cs typeface="Arial"/>
                <a:sym typeface="Arial"/>
              </a:rPr>
              <a:t>Note: Slide 21 summarizes DPC’s “</a:t>
            </a:r>
            <a:r>
              <a:rPr lang="en-US" sz="1400" kern="1200" dirty="0">
                <a:solidFill>
                  <a:schemeClr val="dk1"/>
                </a:solidFill>
                <a:ea typeface="+mn-ea"/>
                <a:cs typeface="+mn-cs"/>
              </a:rPr>
              <a:t>Governmentwide Commercial Purchase Card Third-Party Payment and Non-Department of Defense E-Commerce Platforms Policy (GPC 2023-01)” memo; b</a:t>
            </a:r>
            <a:r>
              <a:rPr lang="en-US" sz="1400" kern="0" dirty="0">
                <a:solidFill>
                  <a:srgbClr val="000000"/>
                </a:solidFill>
                <a:cs typeface="Arial"/>
                <a:sym typeface="Arial"/>
              </a:rPr>
              <a:t>ackup slides 82 - 86 provide specific memo requirements.  Slide 86 indicates that third-party payment policy does not apply to e</a:t>
            </a:r>
            <a:r>
              <a:rPr lang="en-US" sz="1400" dirty="0">
                <a:cs typeface="Calibri"/>
              </a:rPr>
              <a:t>-commerce platforms or brick-and-mortar merchants that do not accept payment through, or block use of, third-party payment processors, which include the CPP platforms.  However, as payment practices could change over time, Components are required to issue policy requiring re-validation, at least semi-annually, that each applicable e-commerce platform continues to meet this criterion. </a:t>
            </a:r>
            <a:endParaRPr lang="en-US" sz="1400" kern="0" dirty="0">
              <a:solidFill>
                <a:srgbClr val="000000"/>
              </a:solidFill>
              <a:cs typeface="Arial"/>
              <a:sym typeface="Arial"/>
            </a:endParaRPr>
          </a:p>
        </p:txBody>
      </p:sp>
      <p:graphicFrame>
        <p:nvGraphicFramePr>
          <p:cNvPr id="8" name="Table 4" descr="Table listing the dates and times for the DoD GPC Electronic Systems Update sessions at the GSA Virtual Training Forum.">
            <a:extLst>
              <a:ext uri="{FF2B5EF4-FFF2-40B4-BE49-F238E27FC236}">
                <a16:creationId xmlns:a16="http://schemas.microsoft.com/office/drawing/2014/main" id="{D13F44D0-79DD-BDCF-C089-CDB3723D89D3}"/>
              </a:ext>
            </a:extLst>
          </p:cNvPr>
          <p:cNvGraphicFramePr>
            <a:graphicFrameLocks noGrp="1"/>
          </p:cNvGraphicFramePr>
          <p:nvPr>
            <p:extLst>
              <p:ext uri="{D42A27DB-BD31-4B8C-83A1-F6EECF244321}">
                <p14:modId xmlns:p14="http://schemas.microsoft.com/office/powerpoint/2010/main" val="907497512"/>
              </p:ext>
            </p:extLst>
          </p:nvPr>
        </p:nvGraphicFramePr>
        <p:xfrm>
          <a:off x="953606" y="1304328"/>
          <a:ext cx="7030117" cy="865610"/>
        </p:xfrm>
        <a:graphic>
          <a:graphicData uri="http://schemas.openxmlformats.org/drawingml/2006/table">
            <a:tbl>
              <a:tblPr firstRow="1" bandRow="1">
                <a:tableStyleId>{BC89EF96-8CEA-46FF-86C4-4CE0E7609802}</a:tableStyleId>
              </a:tblPr>
              <a:tblGrid>
                <a:gridCol w="3711439">
                  <a:extLst>
                    <a:ext uri="{9D8B030D-6E8A-4147-A177-3AD203B41FA5}">
                      <a16:colId xmlns:a16="http://schemas.microsoft.com/office/drawing/2014/main" val="2596279794"/>
                    </a:ext>
                  </a:extLst>
                </a:gridCol>
                <a:gridCol w="1659339">
                  <a:extLst>
                    <a:ext uri="{9D8B030D-6E8A-4147-A177-3AD203B41FA5}">
                      <a16:colId xmlns:a16="http://schemas.microsoft.com/office/drawing/2014/main" val="1555533072"/>
                    </a:ext>
                  </a:extLst>
                </a:gridCol>
                <a:gridCol w="1659339">
                  <a:extLst>
                    <a:ext uri="{9D8B030D-6E8A-4147-A177-3AD203B41FA5}">
                      <a16:colId xmlns:a16="http://schemas.microsoft.com/office/drawing/2014/main" val="3568696036"/>
                    </a:ext>
                  </a:extLst>
                </a:gridCol>
              </a:tblGrid>
              <a:tr h="338661">
                <a:tc>
                  <a:txBody>
                    <a:bodyPr/>
                    <a:lstStyle/>
                    <a:p>
                      <a:pPr algn="ctr"/>
                      <a:r>
                        <a:rPr lang="en-US" sz="1400" dirty="0">
                          <a:latin typeface="+mn-lt"/>
                          <a:cs typeface="Arial" panose="020B0604020202020204" pitchFamily="34" charset="0"/>
                        </a:rPr>
                        <a:t>Course</a:t>
                      </a:r>
                    </a:p>
                  </a:txBody>
                  <a:tcPr marL="56964" marR="56964" marT="28482" marB="28482" anchor="ctr"/>
                </a:tc>
                <a:tc>
                  <a:txBody>
                    <a:bodyPr/>
                    <a:lstStyle/>
                    <a:p>
                      <a:pPr algn="ctr"/>
                      <a:r>
                        <a:rPr lang="en-US" sz="1400" dirty="0">
                          <a:latin typeface="+mn-lt"/>
                          <a:cs typeface="Arial" panose="020B0604020202020204" pitchFamily="34" charset="0"/>
                        </a:rPr>
                        <a:t>June 14</a:t>
                      </a:r>
                    </a:p>
                  </a:txBody>
                  <a:tcPr marL="56964" marR="56964" marT="28482" marB="28482" anchor="ctr"/>
                </a:tc>
                <a:tc>
                  <a:txBody>
                    <a:bodyPr/>
                    <a:lstStyle/>
                    <a:p>
                      <a:pPr algn="ctr"/>
                      <a:r>
                        <a:rPr lang="en-US" sz="1400" dirty="0">
                          <a:solidFill>
                            <a:schemeClr val="tx1"/>
                          </a:solidFill>
                          <a:latin typeface="+mn-lt"/>
                          <a:cs typeface="Arial" panose="020B0604020202020204" pitchFamily="34" charset="0"/>
                        </a:rPr>
                        <a:t>June 15</a:t>
                      </a:r>
                    </a:p>
                  </a:txBody>
                  <a:tcPr marL="56964" marR="56964" marT="28482" marB="28482" anchor="ctr"/>
                </a:tc>
                <a:extLst>
                  <a:ext uri="{0D108BD9-81ED-4DB2-BD59-A6C34878D82A}">
                    <a16:rowId xmlns:a16="http://schemas.microsoft.com/office/drawing/2014/main" val="1513868013"/>
                  </a:ext>
                </a:extLst>
              </a:tr>
              <a:tr h="526949">
                <a:tc>
                  <a:txBody>
                    <a:bodyPr/>
                    <a:lstStyle/>
                    <a:p>
                      <a:r>
                        <a:rPr lang="en-US" sz="1400" b="0" i="0" u="none" strike="noStrike" cap="none" dirty="0">
                          <a:solidFill>
                            <a:schemeClr val="tx1"/>
                          </a:solidFill>
                          <a:effectLst/>
                          <a:latin typeface="+mn-lt"/>
                          <a:ea typeface="+mn-ea"/>
                          <a:cs typeface="+mn-cs"/>
                          <a:sym typeface="Arial"/>
                        </a:rPr>
                        <a:t>GSA Commercial Platforms </a:t>
                      </a:r>
                      <a:r>
                        <a:rPr lang="en-US" sz="1400" b="0" i="0" u="none" strike="noStrike" cap="none" dirty="0">
                          <a:solidFill>
                            <a:schemeClr val="dk1"/>
                          </a:solidFill>
                          <a:effectLst/>
                          <a:latin typeface="+mn-lt"/>
                          <a:ea typeface="+mn-ea"/>
                          <a:cs typeface="+mn-cs"/>
                          <a:sym typeface="Arial"/>
                        </a:rPr>
                        <a:t>(class # GSA015)</a:t>
                      </a:r>
                      <a:endParaRPr lang="en-US" sz="1400" dirty="0">
                        <a:solidFill>
                          <a:schemeClr val="tx1"/>
                        </a:solidFill>
                      </a:endParaRPr>
                    </a:p>
                  </a:txBody>
                  <a:tcPr anchor="ctr"/>
                </a:tc>
                <a:tc>
                  <a:txBody>
                    <a:bodyPr/>
                    <a:lstStyle/>
                    <a:p>
                      <a:pPr algn="ctr"/>
                      <a:r>
                        <a:rPr lang="en-US" sz="1400" dirty="0">
                          <a:solidFill>
                            <a:schemeClr val="tx1"/>
                          </a:solidFill>
                        </a:rPr>
                        <a:t>2:00-3:10</a:t>
                      </a:r>
                    </a:p>
                  </a:txBody>
                  <a:tcPr anchor="ctr"/>
                </a:tc>
                <a:tc>
                  <a:txBody>
                    <a:bodyPr/>
                    <a:lstStyle/>
                    <a:p>
                      <a:pPr algn="ctr"/>
                      <a:r>
                        <a:rPr lang="en-US" sz="1400" dirty="0">
                          <a:solidFill>
                            <a:schemeClr val="tx1"/>
                          </a:solidFill>
                        </a:rPr>
                        <a:t>9:30-10:40</a:t>
                      </a:r>
                    </a:p>
                  </a:txBody>
                  <a:tcPr anchor="ctr"/>
                </a:tc>
                <a:extLst>
                  <a:ext uri="{0D108BD9-81ED-4DB2-BD59-A6C34878D82A}">
                    <a16:rowId xmlns:a16="http://schemas.microsoft.com/office/drawing/2014/main" val="165473415"/>
                  </a:ext>
                </a:extLst>
              </a:tr>
            </a:tbl>
          </a:graphicData>
        </a:graphic>
      </p:graphicFrame>
    </p:spTree>
    <p:extLst>
      <p:ext uri="{BB962C8B-B14F-4D97-AF65-F5344CB8AC3E}">
        <p14:creationId xmlns:p14="http://schemas.microsoft.com/office/powerpoint/2010/main" val="263166686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Systems Website Page</a:t>
            </a:r>
          </a:p>
        </p:txBody>
      </p:sp>
      <p:pic>
        <p:nvPicPr>
          <p:cNvPr id="8" name="Picture 7" descr="Partial screen capture of Systems Materials from the Systems webpage.&#10;">
            <a:extLst>
              <a:ext uri="{FF2B5EF4-FFF2-40B4-BE49-F238E27FC236}">
                <a16:creationId xmlns:a16="http://schemas.microsoft.com/office/drawing/2014/main" id="{2C46205B-A6FC-A83B-5CD3-2B11B30F425D}"/>
              </a:ext>
            </a:extLst>
          </p:cNvPr>
          <p:cNvPicPr>
            <a:picLocks noChangeAspect="1"/>
          </p:cNvPicPr>
          <p:nvPr/>
        </p:nvPicPr>
        <p:blipFill>
          <a:blip r:embed="rId3"/>
          <a:stretch>
            <a:fillRect/>
          </a:stretch>
        </p:blipFill>
        <p:spPr>
          <a:xfrm>
            <a:off x="403464" y="1080805"/>
            <a:ext cx="4844530" cy="1281573"/>
          </a:xfrm>
          <a:prstGeom prst="rect">
            <a:avLst/>
          </a:prstGeom>
          <a:ln>
            <a:noFill/>
          </a:ln>
          <a:effectLst>
            <a:outerShdw blurRad="292100" dist="139700" dir="2700000" algn="tl" rotWithShape="0">
              <a:srgbClr val="333333">
                <a:alpha val="65000"/>
              </a:srgbClr>
            </a:outerShdw>
          </a:effectLst>
        </p:spPr>
      </p:pic>
      <p:sp>
        <p:nvSpPr>
          <p:cNvPr id="14" name="TextBox 13">
            <a:extLst>
              <a:ext uri="{FF2B5EF4-FFF2-40B4-BE49-F238E27FC236}">
                <a16:creationId xmlns:a16="http://schemas.microsoft.com/office/drawing/2014/main" id="{3F02BEF8-B168-6D06-5736-8A6A2F12705D}"/>
              </a:ext>
            </a:extLst>
          </p:cNvPr>
          <p:cNvSpPr txBox="1"/>
          <p:nvPr/>
        </p:nvSpPr>
        <p:spPr>
          <a:xfrm>
            <a:off x="6928566" y="1182684"/>
            <a:ext cx="1806034" cy="264288"/>
          </a:xfrm>
          <a:prstGeom prst="rect">
            <a:avLst/>
          </a:prstGeom>
          <a:noFill/>
        </p:spPr>
        <p:txBody>
          <a:bodyPr wrap="square" rtlCol="0">
            <a:spAutoFit/>
          </a:bodyPr>
          <a:lstStyle/>
          <a:p>
            <a:r>
              <a:rPr lang="en-US" sz="1200" dirty="0"/>
              <a:t>Systems Materials</a:t>
            </a:r>
          </a:p>
        </p:txBody>
      </p:sp>
      <p:cxnSp>
        <p:nvCxnSpPr>
          <p:cNvPr id="15" name="Straight Arrow Connector 14">
            <a:extLst>
              <a:ext uri="{FF2B5EF4-FFF2-40B4-BE49-F238E27FC236}">
                <a16:creationId xmlns:a16="http://schemas.microsoft.com/office/drawing/2014/main" id="{D15F0501-02FB-2D80-079D-8448B8235CFE}"/>
              </a:ext>
              <a:ext uri="{C183D7F6-B498-43B3-948B-1728B52AA6E4}">
                <adec:decorative xmlns:adec="http://schemas.microsoft.com/office/drawing/2017/decorative" val="1"/>
              </a:ext>
            </a:extLst>
          </p:cNvPr>
          <p:cNvCxnSpPr>
            <a:cxnSpLocks/>
          </p:cNvCxnSpPr>
          <p:nvPr/>
        </p:nvCxnSpPr>
        <p:spPr>
          <a:xfrm flipH="1">
            <a:off x="5831141" y="1314828"/>
            <a:ext cx="1097425" cy="24338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descr="Partial screen capture of the Procurement Integrated Enterprise Environment (PIEE) on the Systems webpage.">
            <a:extLst>
              <a:ext uri="{FF2B5EF4-FFF2-40B4-BE49-F238E27FC236}">
                <a16:creationId xmlns:a16="http://schemas.microsoft.com/office/drawing/2014/main" id="{E2B5174D-AA6B-7960-EE29-D3C44E6CBD18}"/>
              </a:ext>
            </a:extLst>
          </p:cNvPr>
          <p:cNvPicPr>
            <a:picLocks noChangeAspect="1"/>
          </p:cNvPicPr>
          <p:nvPr/>
        </p:nvPicPr>
        <p:blipFill>
          <a:blip r:embed="rId4"/>
          <a:stretch>
            <a:fillRect/>
          </a:stretch>
        </p:blipFill>
        <p:spPr>
          <a:xfrm>
            <a:off x="888933" y="1721592"/>
            <a:ext cx="4917243" cy="763491"/>
          </a:xfrm>
          <a:prstGeom prst="rect">
            <a:avLst/>
          </a:prstGeom>
          <a:ln>
            <a:noFill/>
          </a:ln>
          <a:effectLst>
            <a:outerShdw blurRad="292100" dist="139700" dir="2700000" algn="tl" rotWithShape="0">
              <a:srgbClr val="333333">
                <a:alpha val="65000"/>
              </a:srgbClr>
            </a:outerShdw>
          </a:effectLst>
        </p:spPr>
      </p:pic>
      <p:sp>
        <p:nvSpPr>
          <p:cNvPr id="16" name="TextBox 15">
            <a:extLst>
              <a:ext uri="{FF2B5EF4-FFF2-40B4-BE49-F238E27FC236}">
                <a16:creationId xmlns:a16="http://schemas.microsoft.com/office/drawing/2014/main" id="{7E753ADA-E5E3-5661-6B52-50ACFF7B1BFF}"/>
              </a:ext>
            </a:extLst>
          </p:cNvPr>
          <p:cNvSpPr txBox="1"/>
          <p:nvPr/>
        </p:nvSpPr>
        <p:spPr>
          <a:xfrm>
            <a:off x="6928566" y="1513573"/>
            <a:ext cx="1806034" cy="616671"/>
          </a:xfrm>
          <a:prstGeom prst="rect">
            <a:avLst/>
          </a:prstGeom>
          <a:noFill/>
        </p:spPr>
        <p:txBody>
          <a:bodyPr wrap="square" rtlCol="0">
            <a:spAutoFit/>
          </a:bodyPr>
          <a:lstStyle/>
          <a:p>
            <a:r>
              <a:rPr lang="en-US" sz="1200" dirty="0"/>
              <a:t>Procurement Integrated Enterprise Environment (PIEE)</a:t>
            </a:r>
          </a:p>
        </p:txBody>
      </p:sp>
      <p:cxnSp>
        <p:nvCxnSpPr>
          <p:cNvPr id="17" name="Straight Arrow Connector 16">
            <a:extLst>
              <a:ext uri="{FF2B5EF4-FFF2-40B4-BE49-F238E27FC236}">
                <a16:creationId xmlns:a16="http://schemas.microsoft.com/office/drawing/2014/main" id="{049EC1DE-18B2-1BB3-182E-0A90D37F3B59}"/>
              </a:ext>
              <a:ext uri="{C183D7F6-B498-43B3-948B-1728B52AA6E4}">
                <adec:decorative xmlns:adec="http://schemas.microsoft.com/office/drawing/2017/decorative" val="1"/>
              </a:ext>
            </a:extLst>
          </p:cNvPr>
          <p:cNvCxnSpPr>
            <a:cxnSpLocks/>
          </p:cNvCxnSpPr>
          <p:nvPr/>
        </p:nvCxnSpPr>
        <p:spPr>
          <a:xfrm flipH="1">
            <a:off x="5934974" y="1767668"/>
            <a:ext cx="997747" cy="20778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descr="Partial screen capture of Joint Appointment Module (JAM) from the Systems webpage.">
            <a:extLst>
              <a:ext uri="{FF2B5EF4-FFF2-40B4-BE49-F238E27FC236}">
                <a16:creationId xmlns:a16="http://schemas.microsoft.com/office/drawing/2014/main" id="{96DBA83A-BF34-1569-637E-EB893CA4E600}"/>
              </a:ext>
            </a:extLst>
          </p:cNvPr>
          <p:cNvPicPr>
            <a:picLocks noChangeAspect="1"/>
          </p:cNvPicPr>
          <p:nvPr/>
        </p:nvPicPr>
        <p:blipFill>
          <a:blip r:embed="rId5"/>
          <a:stretch>
            <a:fillRect/>
          </a:stretch>
        </p:blipFill>
        <p:spPr>
          <a:xfrm>
            <a:off x="1429653" y="2233994"/>
            <a:ext cx="4871798" cy="1127058"/>
          </a:xfrm>
          <a:prstGeom prst="rect">
            <a:avLst/>
          </a:prstGeom>
          <a:effectLst>
            <a:outerShdw blurRad="292100" dist="139700" dir="2400000" algn="ctr" rotWithShape="0">
              <a:srgbClr val="000000">
                <a:alpha val="65000"/>
              </a:srgbClr>
            </a:outerShdw>
          </a:effectLst>
        </p:spPr>
      </p:pic>
      <p:sp>
        <p:nvSpPr>
          <p:cNvPr id="18" name="TextBox 17">
            <a:extLst>
              <a:ext uri="{FF2B5EF4-FFF2-40B4-BE49-F238E27FC236}">
                <a16:creationId xmlns:a16="http://schemas.microsoft.com/office/drawing/2014/main" id="{5948DC1B-2B47-EA1D-D157-0D5E05B87B13}"/>
              </a:ext>
            </a:extLst>
          </p:cNvPr>
          <p:cNvSpPr txBox="1"/>
          <p:nvPr/>
        </p:nvSpPr>
        <p:spPr>
          <a:xfrm>
            <a:off x="7368946" y="2148494"/>
            <a:ext cx="1806034" cy="440480"/>
          </a:xfrm>
          <a:prstGeom prst="rect">
            <a:avLst/>
          </a:prstGeom>
          <a:noFill/>
        </p:spPr>
        <p:txBody>
          <a:bodyPr wrap="square" rtlCol="0">
            <a:spAutoFit/>
          </a:bodyPr>
          <a:lstStyle/>
          <a:p>
            <a:r>
              <a:rPr lang="en-US" sz="1200" dirty="0"/>
              <a:t>Joint Appointment Module (JAM)</a:t>
            </a:r>
          </a:p>
        </p:txBody>
      </p:sp>
      <p:cxnSp>
        <p:nvCxnSpPr>
          <p:cNvPr id="19" name="Straight Arrow Connector 18">
            <a:extLst>
              <a:ext uri="{FF2B5EF4-FFF2-40B4-BE49-F238E27FC236}">
                <a16:creationId xmlns:a16="http://schemas.microsoft.com/office/drawing/2014/main" id="{8E4A4C14-EC60-9E20-86C8-78011AFB07AF}"/>
              </a:ext>
              <a:ext uri="{C183D7F6-B498-43B3-948B-1728B52AA6E4}">
                <adec:decorative xmlns:adec="http://schemas.microsoft.com/office/drawing/2017/decorative" val="1"/>
              </a:ext>
            </a:extLst>
          </p:cNvPr>
          <p:cNvCxnSpPr>
            <a:cxnSpLocks/>
          </p:cNvCxnSpPr>
          <p:nvPr/>
        </p:nvCxnSpPr>
        <p:spPr>
          <a:xfrm flipH="1">
            <a:off x="6452558" y="2303259"/>
            <a:ext cx="943255" cy="2684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Partial screen capture of Access Online from the Systems webpage.">
            <a:extLst>
              <a:ext uri="{FF2B5EF4-FFF2-40B4-BE49-F238E27FC236}">
                <a16:creationId xmlns:a16="http://schemas.microsoft.com/office/drawing/2014/main" id="{44B2C7A6-2234-27A8-2A09-8B6C101AE13D}"/>
              </a:ext>
            </a:extLst>
          </p:cNvPr>
          <p:cNvPicPr>
            <a:picLocks noChangeAspect="1"/>
          </p:cNvPicPr>
          <p:nvPr/>
        </p:nvPicPr>
        <p:blipFill>
          <a:blip r:embed="rId6"/>
          <a:stretch>
            <a:fillRect/>
          </a:stretch>
        </p:blipFill>
        <p:spPr>
          <a:xfrm>
            <a:off x="2032270" y="2898985"/>
            <a:ext cx="4862708" cy="1081611"/>
          </a:xfrm>
          <a:prstGeom prst="rect">
            <a:avLst/>
          </a:prstGeom>
          <a:effectLst>
            <a:outerShdw blurRad="292100" dist="139700" dir="2400000" algn="ctr" rotWithShape="0">
              <a:srgbClr val="000000">
                <a:alpha val="65000"/>
              </a:srgbClr>
            </a:outerShdw>
          </a:effectLst>
        </p:spPr>
      </p:pic>
      <p:sp>
        <p:nvSpPr>
          <p:cNvPr id="20" name="TextBox 19">
            <a:extLst>
              <a:ext uri="{FF2B5EF4-FFF2-40B4-BE49-F238E27FC236}">
                <a16:creationId xmlns:a16="http://schemas.microsoft.com/office/drawing/2014/main" id="{B8FA5725-DA8D-CA44-DBFC-975018E2AC23}"/>
              </a:ext>
            </a:extLst>
          </p:cNvPr>
          <p:cNvSpPr txBox="1"/>
          <p:nvPr/>
        </p:nvSpPr>
        <p:spPr>
          <a:xfrm>
            <a:off x="7368946" y="2694499"/>
            <a:ext cx="1806034" cy="264288"/>
          </a:xfrm>
          <a:prstGeom prst="rect">
            <a:avLst/>
          </a:prstGeom>
          <a:noFill/>
        </p:spPr>
        <p:txBody>
          <a:bodyPr wrap="square" rtlCol="0">
            <a:spAutoFit/>
          </a:bodyPr>
          <a:lstStyle/>
          <a:p>
            <a:r>
              <a:rPr lang="en-US" sz="1200" dirty="0"/>
              <a:t>Access Online</a:t>
            </a:r>
          </a:p>
        </p:txBody>
      </p:sp>
      <p:cxnSp>
        <p:nvCxnSpPr>
          <p:cNvPr id="21" name="Straight Arrow Connector 20">
            <a:extLst>
              <a:ext uri="{FF2B5EF4-FFF2-40B4-BE49-F238E27FC236}">
                <a16:creationId xmlns:a16="http://schemas.microsoft.com/office/drawing/2014/main" id="{9AAC38DD-F714-CA12-37DE-82045477DBC0}"/>
              </a:ext>
              <a:ext uri="{C183D7F6-B498-43B3-948B-1728B52AA6E4}">
                <adec:decorative xmlns:adec="http://schemas.microsoft.com/office/drawing/2017/decorative" val="1"/>
              </a:ext>
            </a:extLst>
          </p:cNvPr>
          <p:cNvCxnSpPr>
            <a:cxnSpLocks/>
          </p:cNvCxnSpPr>
          <p:nvPr/>
        </p:nvCxnSpPr>
        <p:spPr>
          <a:xfrm flipH="1">
            <a:off x="7021902" y="2830885"/>
            <a:ext cx="386372" cy="12790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Partial screen capture of Insights on Demand (IOD) from the Systems webpage.">
            <a:extLst>
              <a:ext uri="{FF2B5EF4-FFF2-40B4-BE49-F238E27FC236}">
                <a16:creationId xmlns:a16="http://schemas.microsoft.com/office/drawing/2014/main" id="{A03CE1F2-31AA-BCDD-EF0B-7BFB2A2AB0F3}"/>
              </a:ext>
            </a:extLst>
          </p:cNvPr>
          <p:cNvPicPr>
            <a:picLocks noChangeAspect="1"/>
          </p:cNvPicPr>
          <p:nvPr/>
        </p:nvPicPr>
        <p:blipFill>
          <a:blip r:embed="rId7"/>
          <a:stretch>
            <a:fillRect/>
          </a:stretch>
        </p:blipFill>
        <p:spPr>
          <a:xfrm>
            <a:off x="2592910" y="3391148"/>
            <a:ext cx="4871798" cy="681688"/>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9453A89C-43EC-78FA-57C1-8BCF412C0B22}"/>
              </a:ext>
            </a:extLst>
          </p:cNvPr>
          <p:cNvSpPr txBox="1"/>
          <p:nvPr/>
        </p:nvSpPr>
        <p:spPr>
          <a:xfrm>
            <a:off x="8069887" y="3117104"/>
            <a:ext cx="1262956" cy="440480"/>
          </a:xfrm>
          <a:prstGeom prst="rect">
            <a:avLst/>
          </a:prstGeom>
          <a:noFill/>
        </p:spPr>
        <p:txBody>
          <a:bodyPr wrap="square" rtlCol="0">
            <a:spAutoFit/>
          </a:bodyPr>
          <a:lstStyle/>
          <a:p>
            <a:r>
              <a:rPr lang="en-US" sz="1200" dirty="0"/>
              <a:t>Insights on Demand (IOD)</a:t>
            </a:r>
          </a:p>
        </p:txBody>
      </p:sp>
      <p:cxnSp>
        <p:nvCxnSpPr>
          <p:cNvPr id="22" name="Straight Arrow Connector 21">
            <a:extLst>
              <a:ext uri="{FF2B5EF4-FFF2-40B4-BE49-F238E27FC236}">
                <a16:creationId xmlns:a16="http://schemas.microsoft.com/office/drawing/2014/main" id="{531B95B9-6AAF-20BE-808A-8CE628124898}"/>
              </a:ext>
              <a:ext uri="{C183D7F6-B498-43B3-948B-1728B52AA6E4}">
                <adec:decorative xmlns:adec="http://schemas.microsoft.com/office/drawing/2017/decorative" val="1"/>
              </a:ext>
            </a:extLst>
          </p:cNvPr>
          <p:cNvCxnSpPr>
            <a:cxnSpLocks/>
          </p:cNvCxnSpPr>
          <p:nvPr/>
        </p:nvCxnSpPr>
        <p:spPr>
          <a:xfrm flipH="1">
            <a:off x="7553688" y="3267977"/>
            <a:ext cx="548712" cy="14394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3" name="Picture 12" descr="Partial screen capture of Other Resources from the Systems webpage.">
            <a:extLst>
              <a:ext uri="{FF2B5EF4-FFF2-40B4-BE49-F238E27FC236}">
                <a16:creationId xmlns:a16="http://schemas.microsoft.com/office/drawing/2014/main" id="{83BBABF4-8260-EDBB-097C-7C22E32DDEA5}"/>
              </a:ext>
            </a:extLst>
          </p:cNvPr>
          <p:cNvPicPr>
            <a:picLocks noChangeAspect="1"/>
          </p:cNvPicPr>
          <p:nvPr/>
        </p:nvPicPr>
        <p:blipFill>
          <a:blip r:embed="rId8"/>
          <a:stretch>
            <a:fillRect/>
          </a:stretch>
        </p:blipFill>
        <p:spPr>
          <a:xfrm>
            <a:off x="3228791" y="3855815"/>
            <a:ext cx="4835440" cy="772580"/>
          </a:xfrm>
          <a:prstGeom prst="rect">
            <a:avLst/>
          </a:prstGeom>
          <a:ln>
            <a:noFill/>
          </a:ln>
          <a:effectLst>
            <a:outerShdw blurRad="292100" dist="139700" dir="2700000" algn="tl" rotWithShape="0">
              <a:srgbClr val="333333">
                <a:alpha val="65000"/>
              </a:srgbClr>
            </a:outerShdw>
          </a:effectLst>
        </p:spPr>
      </p:pic>
      <p:sp>
        <p:nvSpPr>
          <p:cNvPr id="23" name="TextBox 22">
            <a:extLst>
              <a:ext uri="{FF2B5EF4-FFF2-40B4-BE49-F238E27FC236}">
                <a16:creationId xmlns:a16="http://schemas.microsoft.com/office/drawing/2014/main" id="{A166D8B3-4483-F50C-EFBC-D9C04C965971}"/>
              </a:ext>
            </a:extLst>
          </p:cNvPr>
          <p:cNvSpPr txBox="1"/>
          <p:nvPr/>
        </p:nvSpPr>
        <p:spPr>
          <a:xfrm>
            <a:off x="8354554" y="3772592"/>
            <a:ext cx="897372" cy="440480"/>
          </a:xfrm>
          <a:prstGeom prst="rect">
            <a:avLst/>
          </a:prstGeom>
          <a:noFill/>
        </p:spPr>
        <p:txBody>
          <a:bodyPr wrap="square" rtlCol="0">
            <a:spAutoFit/>
          </a:bodyPr>
          <a:lstStyle/>
          <a:p>
            <a:r>
              <a:rPr lang="en-US" sz="1200" dirty="0"/>
              <a:t>Other Resources</a:t>
            </a:r>
          </a:p>
        </p:txBody>
      </p:sp>
      <p:cxnSp>
        <p:nvCxnSpPr>
          <p:cNvPr id="24" name="Straight Arrow Connector 23">
            <a:extLst>
              <a:ext uri="{FF2B5EF4-FFF2-40B4-BE49-F238E27FC236}">
                <a16:creationId xmlns:a16="http://schemas.microsoft.com/office/drawing/2014/main" id="{FEC96563-A6F3-5E29-3D87-7D79B3C966ED}"/>
              </a:ext>
              <a:ext uri="{C183D7F6-B498-43B3-948B-1728B52AA6E4}">
                <adec:decorative xmlns:adec="http://schemas.microsoft.com/office/drawing/2017/decorative" val="1"/>
              </a:ext>
            </a:extLst>
          </p:cNvPr>
          <p:cNvCxnSpPr>
            <a:cxnSpLocks/>
          </p:cNvCxnSpPr>
          <p:nvPr/>
        </p:nvCxnSpPr>
        <p:spPr>
          <a:xfrm flipH="1">
            <a:off x="8169215" y="3896931"/>
            <a:ext cx="217853" cy="6388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B8D7E71-A6D0-444A-129E-D18E5224C430}"/>
              </a:ext>
            </a:extLst>
          </p:cNvPr>
          <p:cNvSpPr txBox="1"/>
          <p:nvPr/>
        </p:nvSpPr>
        <p:spPr>
          <a:xfrm>
            <a:off x="388688" y="4655959"/>
            <a:ext cx="5442453" cy="369332"/>
          </a:xfrm>
          <a:prstGeom prst="rect">
            <a:avLst/>
          </a:prstGeom>
          <a:noFill/>
        </p:spPr>
        <p:txBody>
          <a:bodyPr wrap="square">
            <a:spAutoFit/>
          </a:bodyPr>
          <a:lstStyle/>
          <a:p>
            <a:r>
              <a:rPr lang="en-US" dirty="0">
                <a:solidFill>
                  <a:schemeClr val="accent4">
                    <a:lumMod val="75000"/>
                  </a:schemeClr>
                </a:solidFill>
                <a:hlinkClick r:id="rId9">
                  <a:extLst>
                    <a:ext uri="{A12FA001-AC4F-418D-AE19-62706E023703}">
                      <ahyp:hlinkClr xmlns:ahyp="http://schemas.microsoft.com/office/drawing/2018/hyperlinkcolor" val="tx"/>
                    </a:ext>
                  </a:extLst>
                </a:hlinkClick>
              </a:rPr>
              <a:t>https://www.acq.osd.mil/asda/dpc/ce/pc/systems.html</a:t>
            </a:r>
            <a:endParaRPr lang="en-US" dirty="0">
              <a:solidFill>
                <a:schemeClr val="accent4">
                  <a:lumMod val="75000"/>
                </a:schemeClr>
              </a:solidFill>
            </a:endParaRPr>
          </a:p>
        </p:txBody>
      </p:sp>
    </p:spTree>
    <p:extLst>
      <p:ext uri="{BB962C8B-B14F-4D97-AF65-F5344CB8AC3E}">
        <p14:creationId xmlns:p14="http://schemas.microsoft.com/office/powerpoint/2010/main" val="64758599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205979"/>
            <a:ext cx="8621486" cy="857250"/>
          </a:xfrm>
        </p:spPr>
        <p:txBody>
          <a:bodyPr>
            <a:normAutofit fontScale="90000"/>
          </a:bodyPr>
          <a:lstStyle/>
          <a:p>
            <a:r>
              <a:rPr lang="en-US" dirty="0"/>
              <a:t>SP3 Transition Information Website Page</a:t>
            </a:r>
          </a:p>
        </p:txBody>
      </p:sp>
      <p:grpSp>
        <p:nvGrpSpPr>
          <p:cNvPr id="2" name="Group 1" descr="Partial screen captures from the SP3 Transition Information Website Page highlighting SP3 Policy Memos, SP3 Documents, Training, Governance, and Forms.&#10;">
            <a:extLst>
              <a:ext uri="{FF2B5EF4-FFF2-40B4-BE49-F238E27FC236}">
                <a16:creationId xmlns:a16="http://schemas.microsoft.com/office/drawing/2014/main" id="{C7D19E4B-AE6E-63F1-4C94-C8DDC3C028AB}"/>
              </a:ext>
            </a:extLst>
          </p:cNvPr>
          <p:cNvGrpSpPr/>
          <p:nvPr/>
        </p:nvGrpSpPr>
        <p:grpSpPr>
          <a:xfrm>
            <a:off x="647500" y="1196221"/>
            <a:ext cx="7165624" cy="3097079"/>
            <a:chOff x="647500" y="1196221"/>
            <a:chExt cx="7165624" cy="3097079"/>
          </a:xfrm>
        </p:grpSpPr>
        <p:pic>
          <p:nvPicPr>
            <p:cNvPr id="6" name="Picture 5" descr="A picture containing timeline&#10;&#10;Description automatically generated">
              <a:extLst>
                <a:ext uri="{FF2B5EF4-FFF2-40B4-BE49-F238E27FC236}">
                  <a16:creationId xmlns:a16="http://schemas.microsoft.com/office/drawing/2014/main" id="{3B8EAEE8-C3FB-7383-A16F-FF97BB990D7A}"/>
                </a:ext>
              </a:extLst>
            </p:cNvPr>
            <p:cNvPicPr>
              <a:picLocks noChangeAspect="1"/>
            </p:cNvPicPr>
            <p:nvPr/>
          </p:nvPicPr>
          <p:blipFill>
            <a:blip r:embed="rId3"/>
            <a:stretch>
              <a:fillRect/>
            </a:stretch>
          </p:blipFill>
          <p:spPr>
            <a:xfrm>
              <a:off x="647500" y="1196221"/>
              <a:ext cx="4887062" cy="1336163"/>
            </a:xfrm>
            <a:prstGeom prst="rect">
              <a:avLst/>
            </a:prstGeom>
            <a:ln>
              <a:noFill/>
            </a:ln>
            <a:effectLst>
              <a:outerShdw blurRad="292100" dist="139700" dir="2700000" algn="tl" rotWithShape="0">
                <a:srgbClr val="333333">
                  <a:alpha val="65000"/>
                </a:srgbClr>
              </a:outerShdw>
            </a:effectLst>
          </p:spPr>
        </p:pic>
        <p:pic>
          <p:nvPicPr>
            <p:cNvPr id="7" name="Picture 6" descr="Graphical user interface, text&#10;&#10;Description automatically generated">
              <a:extLst>
                <a:ext uri="{FF2B5EF4-FFF2-40B4-BE49-F238E27FC236}">
                  <a16:creationId xmlns:a16="http://schemas.microsoft.com/office/drawing/2014/main" id="{3675A499-8E4C-2C78-5B8C-3B551B61B577}"/>
                </a:ext>
              </a:extLst>
            </p:cNvPr>
            <p:cNvPicPr>
              <a:picLocks noChangeAspect="1"/>
            </p:cNvPicPr>
            <p:nvPr/>
          </p:nvPicPr>
          <p:blipFill>
            <a:blip r:embed="rId4"/>
            <a:stretch>
              <a:fillRect/>
            </a:stretch>
          </p:blipFill>
          <p:spPr>
            <a:xfrm>
              <a:off x="1162325" y="1888926"/>
              <a:ext cx="4923669" cy="1253797"/>
            </a:xfrm>
            <a:prstGeom prst="rect">
              <a:avLst/>
            </a:prstGeom>
            <a:ln>
              <a:noFill/>
            </a:ln>
            <a:effectLst>
              <a:outerShdw blurRad="292100" dist="139700" dir="2700000" algn="tl" rotWithShape="0">
                <a:srgbClr val="333333">
                  <a:alpha val="65000"/>
                </a:srgbClr>
              </a:outerShdw>
            </a:effectLst>
          </p:spPr>
        </p:pic>
        <p:pic>
          <p:nvPicPr>
            <p:cNvPr id="8" name="Picture 7" descr="Graphical user interface, text&#10;&#10;Description automatically generated">
              <a:extLst>
                <a:ext uri="{FF2B5EF4-FFF2-40B4-BE49-F238E27FC236}">
                  <a16:creationId xmlns:a16="http://schemas.microsoft.com/office/drawing/2014/main" id="{703F137B-51F5-548D-C0FF-4B083C186D2A}"/>
                </a:ext>
              </a:extLst>
            </p:cNvPr>
            <p:cNvPicPr>
              <a:picLocks noChangeAspect="1"/>
            </p:cNvPicPr>
            <p:nvPr/>
          </p:nvPicPr>
          <p:blipFill>
            <a:blip r:embed="rId5"/>
            <a:stretch>
              <a:fillRect/>
            </a:stretch>
          </p:blipFill>
          <p:spPr>
            <a:xfrm>
              <a:off x="1719018" y="2351169"/>
              <a:ext cx="4932821" cy="1336163"/>
            </a:xfrm>
            <a:prstGeom prst="rect">
              <a:avLst/>
            </a:prstGeom>
            <a:ln>
              <a:noFill/>
            </a:ln>
            <a:effectLst>
              <a:outerShdw blurRad="292100" dist="139700" dir="2700000" algn="tl" rotWithShape="0">
                <a:srgbClr val="333333">
                  <a:alpha val="65000"/>
                </a:srgbClr>
              </a:outerShdw>
            </a:effectLst>
          </p:spPr>
        </p:pic>
        <p:pic>
          <p:nvPicPr>
            <p:cNvPr id="9" name="Picture 8" descr="A picture containing graphical user interface&#10;&#10;Description automatically generated">
              <a:extLst>
                <a:ext uri="{FF2B5EF4-FFF2-40B4-BE49-F238E27FC236}">
                  <a16:creationId xmlns:a16="http://schemas.microsoft.com/office/drawing/2014/main" id="{E87585C5-C44F-832E-E543-7E7FA93878CA}"/>
                </a:ext>
              </a:extLst>
            </p:cNvPr>
            <p:cNvPicPr>
              <a:picLocks noChangeAspect="1"/>
            </p:cNvPicPr>
            <p:nvPr/>
          </p:nvPicPr>
          <p:blipFill>
            <a:blip r:embed="rId6"/>
            <a:stretch>
              <a:fillRect/>
            </a:stretch>
          </p:blipFill>
          <p:spPr>
            <a:xfrm>
              <a:off x="2310797" y="3036292"/>
              <a:ext cx="4887062" cy="658930"/>
            </a:xfrm>
            <a:prstGeom prst="rect">
              <a:avLst/>
            </a:prstGeom>
            <a:ln>
              <a:noFill/>
            </a:ln>
            <a:effectLst>
              <a:outerShdw blurRad="292100" dist="139700" dir="2700000" algn="tl" rotWithShape="0">
                <a:srgbClr val="333333">
                  <a:alpha val="65000"/>
                </a:srgbClr>
              </a:outerShdw>
            </a:effectLst>
          </p:spPr>
        </p:pic>
        <p:pic>
          <p:nvPicPr>
            <p:cNvPr id="10" name="Picture 9" descr="Graphical user interface, text&#10;&#10;Description automatically generated">
              <a:extLst>
                <a:ext uri="{FF2B5EF4-FFF2-40B4-BE49-F238E27FC236}">
                  <a16:creationId xmlns:a16="http://schemas.microsoft.com/office/drawing/2014/main" id="{3D8CEB4E-A26E-D85E-2100-BE553143F4C0}"/>
                </a:ext>
              </a:extLst>
            </p:cNvPr>
            <p:cNvPicPr>
              <a:picLocks noChangeAspect="1"/>
            </p:cNvPicPr>
            <p:nvPr/>
          </p:nvPicPr>
          <p:blipFill>
            <a:blip r:embed="rId7"/>
            <a:stretch>
              <a:fillRect/>
            </a:stretch>
          </p:blipFill>
          <p:spPr>
            <a:xfrm>
              <a:off x="2898607" y="3497093"/>
              <a:ext cx="4914517" cy="796207"/>
            </a:xfrm>
            <a:prstGeom prst="rect">
              <a:avLst/>
            </a:prstGeom>
            <a:ln>
              <a:noFill/>
            </a:ln>
            <a:effectLst>
              <a:outerShdw blurRad="292100" dist="139700" dir="2700000" algn="tl" rotWithShape="0">
                <a:srgbClr val="333333">
                  <a:alpha val="65000"/>
                </a:srgbClr>
              </a:outerShdw>
            </a:effectLst>
          </p:spPr>
        </p:pic>
      </p:grpSp>
      <p:grpSp>
        <p:nvGrpSpPr>
          <p:cNvPr id="4" name="Group 3" descr="Arrow with an SP3 Policy Memos label pointing to the partial screen captures from the SP3 Transition Information Website Page.">
            <a:extLst>
              <a:ext uri="{FF2B5EF4-FFF2-40B4-BE49-F238E27FC236}">
                <a16:creationId xmlns:a16="http://schemas.microsoft.com/office/drawing/2014/main" id="{DBB91574-09ED-0480-451E-C2979BB08D27}"/>
              </a:ext>
            </a:extLst>
          </p:cNvPr>
          <p:cNvGrpSpPr/>
          <p:nvPr/>
        </p:nvGrpSpPr>
        <p:grpSpPr>
          <a:xfrm>
            <a:off x="5736565" y="1114828"/>
            <a:ext cx="3192501" cy="446553"/>
            <a:chOff x="5736565" y="1114828"/>
            <a:chExt cx="3192501" cy="446553"/>
          </a:xfrm>
        </p:grpSpPr>
        <p:sp>
          <p:nvSpPr>
            <p:cNvPr id="11" name="TextBox 10">
              <a:extLst>
                <a:ext uri="{FF2B5EF4-FFF2-40B4-BE49-F238E27FC236}">
                  <a16:creationId xmlns:a16="http://schemas.microsoft.com/office/drawing/2014/main" id="{17184281-5A1C-A9AE-3250-E01DDE232C65}"/>
                </a:ext>
              </a:extLst>
            </p:cNvPr>
            <p:cNvSpPr txBox="1"/>
            <p:nvPr/>
          </p:nvSpPr>
          <p:spPr>
            <a:xfrm>
              <a:off x="7110588" y="1114828"/>
              <a:ext cx="1818478" cy="266109"/>
            </a:xfrm>
            <a:prstGeom prst="rect">
              <a:avLst/>
            </a:prstGeom>
            <a:noFill/>
          </p:spPr>
          <p:txBody>
            <a:bodyPr wrap="square" rtlCol="0">
              <a:spAutoFit/>
            </a:bodyPr>
            <a:lstStyle/>
            <a:p>
              <a:r>
                <a:rPr lang="en-US" sz="1200" dirty="0"/>
                <a:t>SP3 Policy Memos</a:t>
              </a:r>
            </a:p>
          </p:txBody>
        </p:sp>
        <p:cxnSp>
          <p:nvCxnSpPr>
            <p:cNvPr id="12" name="Straight Arrow Connector 11">
              <a:extLst>
                <a:ext uri="{FF2B5EF4-FFF2-40B4-BE49-F238E27FC236}">
                  <a16:creationId xmlns:a16="http://schemas.microsoft.com/office/drawing/2014/main" id="{9CD34A5A-2CD7-F3C0-C3C6-B0F6EEAB6152}"/>
                </a:ext>
                <a:ext uri="{C183D7F6-B498-43B3-948B-1728B52AA6E4}">
                  <adec:decorative xmlns:adec="http://schemas.microsoft.com/office/drawing/2017/decorative" val="1"/>
                </a:ext>
              </a:extLst>
            </p:cNvPr>
            <p:cNvCxnSpPr>
              <a:cxnSpLocks/>
            </p:cNvCxnSpPr>
            <p:nvPr/>
          </p:nvCxnSpPr>
          <p:spPr>
            <a:xfrm flipH="1">
              <a:off x="5736565" y="1247883"/>
              <a:ext cx="1374023" cy="31349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 name="Group 4" descr="Arrow with an SP3 Documents label pointing to the partial screen captures from the SP3 Transition Information Website Page.">
            <a:extLst>
              <a:ext uri="{FF2B5EF4-FFF2-40B4-BE49-F238E27FC236}">
                <a16:creationId xmlns:a16="http://schemas.microsoft.com/office/drawing/2014/main" id="{A189EAD0-6AED-D4AC-AFEA-17E754E626D1}"/>
              </a:ext>
            </a:extLst>
          </p:cNvPr>
          <p:cNvGrpSpPr/>
          <p:nvPr/>
        </p:nvGrpSpPr>
        <p:grpSpPr>
          <a:xfrm>
            <a:off x="6280030" y="1623690"/>
            <a:ext cx="2649036" cy="369012"/>
            <a:chOff x="6280030" y="1623690"/>
            <a:chExt cx="2649036" cy="369012"/>
          </a:xfrm>
        </p:grpSpPr>
        <p:sp>
          <p:nvSpPr>
            <p:cNvPr id="13" name="TextBox 12">
              <a:extLst>
                <a:ext uri="{FF2B5EF4-FFF2-40B4-BE49-F238E27FC236}">
                  <a16:creationId xmlns:a16="http://schemas.microsoft.com/office/drawing/2014/main" id="{5821BF38-400D-FF71-6746-55061E436F8A}"/>
                </a:ext>
              </a:extLst>
            </p:cNvPr>
            <p:cNvSpPr txBox="1"/>
            <p:nvPr/>
          </p:nvSpPr>
          <p:spPr>
            <a:xfrm>
              <a:off x="7110588" y="1623690"/>
              <a:ext cx="1818478" cy="266109"/>
            </a:xfrm>
            <a:prstGeom prst="rect">
              <a:avLst/>
            </a:prstGeom>
            <a:noFill/>
          </p:spPr>
          <p:txBody>
            <a:bodyPr wrap="square" rtlCol="0">
              <a:spAutoFit/>
            </a:bodyPr>
            <a:lstStyle/>
            <a:p>
              <a:r>
                <a:rPr lang="en-US" sz="1200" dirty="0"/>
                <a:t>SP3 Documents</a:t>
              </a:r>
            </a:p>
          </p:txBody>
        </p:sp>
        <p:cxnSp>
          <p:nvCxnSpPr>
            <p:cNvPr id="14" name="Straight Arrow Connector 13">
              <a:extLst>
                <a:ext uri="{FF2B5EF4-FFF2-40B4-BE49-F238E27FC236}">
                  <a16:creationId xmlns:a16="http://schemas.microsoft.com/office/drawing/2014/main" id="{0FC41A39-5719-F07D-113C-1E173D4C2A57}"/>
                </a:ext>
                <a:ext uri="{C183D7F6-B498-43B3-948B-1728B52AA6E4}">
                  <adec:decorative xmlns:adec="http://schemas.microsoft.com/office/drawing/2017/decorative" val="1"/>
                </a:ext>
              </a:extLst>
            </p:cNvPr>
            <p:cNvCxnSpPr>
              <a:cxnSpLocks/>
            </p:cNvCxnSpPr>
            <p:nvPr/>
          </p:nvCxnSpPr>
          <p:spPr>
            <a:xfrm flipH="1">
              <a:off x="6280030" y="1804237"/>
              <a:ext cx="834743" cy="18846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Group 21" descr="Arrow with a Training label pointing to the partial screen captures from the SP3 Transition Information Website Page.">
            <a:extLst>
              <a:ext uri="{FF2B5EF4-FFF2-40B4-BE49-F238E27FC236}">
                <a16:creationId xmlns:a16="http://schemas.microsoft.com/office/drawing/2014/main" id="{AB04CECA-CB21-560E-F1E0-1042990DAB60}"/>
              </a:ext>
            </a:extLst>
          </p:cNvPr>
          <p:cNvGrpSpPr/>
          <p:nvPr/>
        </p:nvGrpSpPr>
        <p:grpSpPr>
          <a:xfrm>
            <a:off x="6823494" y="2112393"/>
            <a:ext cx="2205964" cy="337509"/>
            <a:chOff x="6823494" y="2112393"/>
            <a:chExt cx="2205964" cy="337509"/>
          </a:xfrm>
        </p:grpSpPr>
        <p:sp>
          <p:nvSpPr>
            <p:cNvPr id="15" name="TextBox 14">
              <a:extLst>
                <a:ext uri="{FF2B5EF4-FFF2-40B4-BE49-F238E27FC236}">
                  <a16:creationId xmlns:a16="http://schemas.microsoft.com/office/drawing/2014/main" id="{ABF44FA9-5A4A-3547-FA87-26A623204E92}"/>
                </a:ext>
              </a:extLst>
            </p:cNvPr>
            <p:cNvSpPr txBox="1"/>
            <p:nvPr/>
          </p:nvSpPr>
          <p:spPr>
            <a:xfrm>
              <a:off x="7554003" y="2112393"/>
              <a:ext cx="1475455" cy="266109"/>
            </a:xfrm>
            <a:prstGeom prst="rect">
              <a:avLst/>
            </a:prstGeom>
            <a:noFill/>
          </p:spPr>
          <p:txBody>
            <a:bodyPr wrap="square" rtlCol="0">
              <a:spAutoFit/>
            </a:bodyPr>
            <a:lstStyle/>
            <a:p>
              <a:r>
                <a:rPr lang="en-US" sz="1200" dirty="0"/>
                <a:t>Training</a:t>
              </a:r>
            </a:p>
          </p:txBody>
        </p:sp>
        <p:cxnSp>
          <p:nvCxnSpPr>
            <p:cNvPr id="16" name="Straight Arrow Connector 15">
              <a:extLst>
                <a:ext uri="{FF2B5EF4-FFF2-40B4-BE49-F238E27FC236}">
                  <a16:creationId xmlns:a16="http://schemas.microsoft.com/office/drawing/2014/main" id="{46250EE3-3B6A-8D1E-3B01-CF1179287C88}"/>
                </a:ext>
                <a:ext uri="{C183D7F6-B498-43B3-948B-1728B52AA6E4}">
                  <adec:decorative xmlns:adec="http://schemas.microsoft.com/office/drawing/2017/decorative" val="1"/>
                </a:ext>
              </a:extLst>
            </p:cNvPr>
            <p:cNvCxnSpPr>
              <a:cxnSpLocks/>
            </p:cNvCxnSpPr>
            <p:nvPr/>
          </p:nvCxnSpPr>
          <p:spPr>
            <a:xfrm flipH="1">
              <a:off x="6823494" y="2268225"/>
              <a:ext cx="757561" cy="18167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3" name="Group 22" descr="Arrow with a Governance label pointing to the partial screen captures from the SP3 Transition Information Website Page.">
            <a:extLst>
              <a:ext uri="{FF2B5EF4-FFF2-40B4-BE49-F238E27FC236}">
                <a16:creationId xmlns:a16="http://schemas.microsoft.com/office/drawing/2014/main" id="{2381365B-445C-2B72-C655-D29EBCC68FC0}"/>
              </a:ext>
            </a:extLst>
          </p:cNvPr>
          <p:cNvGrpSpPr/>
          <p:nvPr/>
        </p:nvGrpSpPr>
        <p:grpSpPr>
          <a:xfrm>
            <a:off x="7358332" y="2821121"/>
            <a:ext cx="1570000" cy="276999"/>
            <a:chOff x="7358332" y="2821121"/>
            <a:chExt cx="1570000" cy="276999"/>
          </a:xfrm>
        </p:grpSpPr>
        <p:sp>
          <p:nvSpPr>
            <p:cNvPr id="17" name="TextBox 16" descr="Arrow with a Governance label pointing to the partial screen captures from the SP3 Transition Information Website Page.">
              <a:extLst>
                <a:ext uri="{FF2B5EF4-FFF2-40B4-BE49-F238E27FC236}">
                  <a16:creationId xmlns:a16="http://schemas.microsoft.com/office/drawing/2014/main" id="{5AC57D1F-2D1E-2066-B676-6DE47021D615}"/>
                </a:ext>
              </a:extLst>
            </p:cNvPr>
            <p:cNvSpPr txBox="1"/>
            <p:nvPr/>
          </p:nvSpPr>
          <p:spPr>
            <a:xfrm>
              <a:off x="7795535" y="2821121"/>
              <a:ext cx="1132797" cy="276999"/>
            </a:xfrm>
            <a:prstGeom prst="rect">
              <a:avLst/>
            </a:prstGeom>
            <a:noFill/>
          </p:spPr>
          <p:txBody>
            <a:bodyPr wrap="square" rtlCol="0">
              <a:spAutoFit/>
            </a:bodyPr>
            <a:lstStyle/>
            <a:p>
              <a:r>
                <a:rPr lang="en-US" sz="1200" dirty="0"/>
                <a:t>Governance</a:t>
              </a:r>
            </a:p>
          </p:txBody>
        </p:sp>
        <p:cxnSp>
          <p:nvCxnSpPr>
            <p:cNvPr id="18" name="Straight Arrow Connector 17">
              <a:extLst>
                <a:ext uri="{FF2B5EF4-FFF2-40B4-BE49-F238E27FC236}">
                  <a16:creationId xmlns:a16="http://schemas.microsoft.com/office/drawing/2014/main" id="{62B92F2B-B91B-6B30-8DC8-A00886BC79CD}"/>
                </a:ext>
                <a:ext uri="{C183D7F6-B498-43B3-948B-1728B52AA6E4}">
                  <adec:decorative xmlns:adec="http://schemas.microsoft.com/office/drawing/2017/decorative" val="1"/>
                </a:ext>
              </a:extLst>
            </p:cNvPr>
            <p:cNvCxnSpPr>
              <a:cxnSpLocks/>
            </p:cNvCxnSpPr>
            <p:nvPr/>
          </p:nvCxnSpPr>
          <p:spPr>
            <a:xfrm flipH="1">
              <a:off x="7358332" y="2958446"/>
              <a:ext cx="476804" cy="1396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4" name="Group 23" descr="Arrow with a Forms label pointing to the partial screen captures from the SP3 Transition Information Website Page.">
            <a:extLst>
              <a:ext uri="{FF2B5EF4-FFF2-40B4-BE49-F238E27FC236}">
                <a16:creationId xmlns:a16="http://schemas.microsoft.com/office/drawing/2014/main" id="{7F9E4213-8219-2BDD-FAAF-69275853D9F3}"/>
              </a:ext>
            </a:extLst>
          </p:cNvPr>
          <p:cNvGrpSpPr/>
          <p:nvPr/>
        </p:nvGrpSpPr>
        <p:grpSpPr>
          <a:xfrm>
            <a:off x="7955899" y="3363761"/>
            <a:ext cx="1032816" cy="276999"/>
            <a:chOff x="7955899" y="3363761"/>
            <a:chExt cx="1032816" cy="276999"/>
          </a:xfrm>
        </p:grpSpPr>
        <p:sp>
          <p:nvSpPr>
            <p:cNvPr id="19" name="TextBox 18" descr="Arrow with a Forms label pointing to the partial screen captures from the SP3 Transition Information Website Page.">
              <a:extLst>
                <a:ext uri="{FF2B5EF4-FFF2-40B4-BE49-F238E27FC236}">
                  <a16:creationId xmlns:a16="http://schemas.microsoft.com/office/drawing/2014/main" id="{3C056AFF-B6D9-D0DE-19B6-173EAC41E40D}"/>
                </a:ext>
              </a:extLst>
            </p:cNvPr>
            <p:cNvSpPr txBox="1"/>
            <p:nvPr/>
          </p:nvSpPr>
          <p:spPr>
            <a:xfrm>
              <a:off x="8380539" y="3363761"/>
              <a:ext cx="608176" cy="276999"/>
            </a:xfrm>
            <a:prstGeom prst="rect">
              <a:avLst/>
            </a:prstGeom>
            <a:noFill/>
          </p:spPr>
          <p:txBody>
            <a:bodyPr wrap="square" rtlCol="0">
              <a:spAutoFit/>
            </a:bodyPr>
            <a:lstStyle/>
            <a:p>
              <a:r>
                <a:rPr lang="en-US" sz="1200" dirty="0"/>
                <a:t>Forms</a:t>
              </a:r>
            </a:p>
          </p:txBody>
        </p:sp>
        <p:cxnSp>
          <p:nvCxnSpPr>
            <p:cNvPr id="20" name="Straight Arrow Connector 19">
              <a:extLst>
                <a:ext uri="{FF2B5EF4-FFF2-40B4-BE49-F238E27FC236}">
                  <a16:creationId xmlns:a16="http://schemas.microsoft.com/office/drawing/2014/main" id="{C73F9AC6-518B-EB2A-EDF9-99A62D45332C}"/>
                </a:ext>
                <a:ext uri="{C183D7F6-B498-43B3-948B-1728B52AA6E4}">
                  <adec:decorative xmlns:adec="http://schemas.microsoft.com/office/drawing/2017/decorative" val="1"/>
                </a:ext>
              </a:extLst>
            </p:cNvPr>
            <p:cNvCxnSpPr>
              <a:cxnSpLocks/>
            </p:cNvCxnSpPr>
            <p:nvPr/>
          </p:nvCxnSpPr>
          <p:spPr>
            <a:xfrm flipH="1">
              <a:off x="7955899" y="3515674"/>
              <a:ext cx="457374" cy="11419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21" name="TextBox 20">
            <a:extLst>
              <a:ext uri="{FF2B5EF4-FFF2-40B4-BE49-F238E27FC236}">
                <a16:creationId xmlns:a16="http://schemas.microsoft.com/office/drawing/2014/main" id="{0C2930E4-9E51-0FA8-E29A-227BD204B249}"/>
              </a:ext>
            </a:extLst>
          </p:cNvPr>
          <p:cNvSpPr txBox="1"/>
          <p:nvPr/>
        </p:nvSpPr>
        <p:spPr>
          <a:xfrm>
            <a:off x="553231" y="4394776"/>
            <a:ext cx="5935384" cy="369332"/>
          </a:xfrm>
          <a:prstGeom prst="rect">
            <a:avLst/>
          </a:prstGeom>
          <a:noFill/>
        </p:spPr>
        <p:txBody>
          <a:bodyPr wrap="square">
            <a:spAutoFit/>
          </a:bodyPr>
          <a:lstStyle/>
          <a:p>
            <a:r>
              <a:rPr lang="en-US" dirty="0">
                <a:solidFill>
                  <a:schemeClr val="accent4">
                    <a:lumMod val="75000"/>
                  </a:schemeClr>
                </a:solidFill>
                <a:hlinkClick r:id="rId8">
                  <a:extLst>
                    <a:ext uri="{A12FA001-AC4F-418D-AE19-62706E023703}">
                      <ahyp:hlinkClr xmlns:ahyp="http://schemas.microsoft.com/office/drawing/2018/hyperlinkcolor" val="tx"/>
                    </a:ext>
                  </a:extLst>
                </a:hlinkClick>
              </a:rPr>
              <a:t>https://www.acq.osd.mil/asda/dpc/ce/pc/smart-pay.html</a:t>
            </a:r>
            <a:endParaRPr lang="en-US" dirty="0">
              <a:solidFill>
                <a:schemeClr val="accent4">
                  <a:lumMod val="75000"/>
                </a:schemeClr>
              </a:solidFill>
            </a:endParaRPr>
          </a:p>
        </p:txBody>
      </p:sp>
    </p:spTree>
    <p:extLst>
      <p:ext uri="{BB962C8B-B14F-4D97-AF65-F5344CB8AC3E}">
        <p14:creationId xmlns:p14="http://schemas.microsoft.com/office/powerpoint/2010/main" val="349023644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Confirmation Bias</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p:txBody>
          <a:bodyPr>
            <a:normAutofit/>
          </a:bodyPr>
          <a:lstStyle/>
          <a:p>
            <a:pPr marL="12700" lvl="1" indent="0">
              <a:lnSpc>
                <a:spcPct val="125000"/>
              </a:lnSpc>
              <a:spcBef>
                <a:spcPts val="0"/>
              </a:spcBef>
              <a:buClr>
                <a:srgbClr val="00B050"/>
              </a:buClr>
              <a:buSzPct val="200000"/>
              <a:buNone/>
              <a:tabLst>
                <a:tab pos="457200" algn="l"/>
              </a:tabLst>
            </a:pPr>
            <a:r>
              <a:rPr lang="en-US" sz="1800" b="1" dirty="0">
                <a:cs typeface="Calibri" panose="020F0502020204030204" pitchFamily="34" charset="0"/>
              </a:rPr>
              <a:t>Confirmation bias </a:t>
            </a:r>
            <a:r>
              <a:rPr lang="en-US" sz="1800" dirty="0">
                <a:cs typeface="Calibri" panose="020F0502020204030204" pitchFamily="34" charset="0"/>
              </a:rPr>
              <a:t>is the “t</a:t>
            </a:r>
            <a:r>
              <a:rPr lang="en-US" sz="1800" dirty="0">
                <a:sym typeface="Calibri"/>
              </a:rPr>
              <a:t>endency to interpret new evidence as confirmation of existing beliefs.”  A low True Positive Rate raises the risk of confirmation bias because reviewers become used to seeing mostly False Positives.  They may unconsciously assume virtually all cases are False Positives.</a:t>
            </a:r>
            <a:endParaRPr lang="en-US" sz="1800" dirty="0">
              <a:solidFill>
                <a:schemeClr val="dk1"/>
              </a:solidFill>
            </a:endParaRPr>
          </a:p>
          <a:p>
            <a:pPr marL="12700" lvl="1" indent="0">
              <a:spcAft>
                <a:spcPts val="200"/>
              </a:spcAft>
              <a:buClr>
                <a:srgbClr val="00B050"/>
              </a:buClr>
              <a:buSzPct val="200000"/>
              <a:buNone/>
              <a:tabLst>
                <a:tab pos="457200" algn="l"/>
              </a:tabLst>
            </a:pPr>
            <a:endParaRPr lang="en-US" sz="3200" dirty="0">
              <a:solidFill>
                <a:schemeClr val="dk1"/>
              </a:solidFill>
            </a:endParaRPr>
          </a:p>
        </p:txBody>
      </p:sp>
    </p:spTree>
    <p:extLst>
      <p:ext uri="{BB962C8B-B14F-4D97-AF65-F5344CB8AC3E}">
        <p14:creationId xmlns:p14="http://schemas.microsoft.com/office/powerpoint/2010/main" val="199026082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Dispute Management Update</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945943"/>
            <a:ext cx="8091578" cy="2116571"/>
          </a:xfrm>
        </p:spPr>
        <p:txBody>
          <a:bodyPr>
            <a:noAutofit/>
          </a:bodyPr>
          <a:lstStyle/>
          <a:p>
            <a:pPr indent="-331788" defTabSz="685800">
              <a:lnSpc>
                <a:spcPct val="125000"/>
              </a:lnSpc>
              <a:spcBef>
                <a:spcPts val="0"/>
              </a:spcBef>
              <a:buClr>
                <a:schemeClr val="dk1"/>
              </a:buClr>
              <a:buSzPts val="1800"/>
              <a:tabLst>
                <a:tab pos="914400" algn="l"/>
              </a:tabLst>
            </a:pPr>
            <a:r>
              <a:rPr lang="en-US" sz="1600" dirty="0">
                <a:solidFill>
                  <a:schemeClr val="dk1"/>
                </a:solidFill>
                <a:cs typeface="Arial" panose="020B0604020202020204" pitchFamily="34" charset="0"/>
              </a:rPr>
              <a:t>Potential reasons for high dispute resolution in favor of merchant:</a:t>
            </a:r>
          </a:p>
          <a:p>
            <a:pPr marL="855663" lvl="1" indent="-284163" defTabSz="685800">
              <a:lnSpc>
                <a:spcPct val="125000"/>
              </a:lnSpc>
              <a:spcBef>
                <a:spcPts val="0"/>
              </a:spcBef>
              <a:buClr>
                <a:schemeClr val="dk1"/>
              </a:buClr>
              <a:buSzPct val="100000"/>
              <a:buFont typeface="+mj-lt"/>
              <a:buAutoNum type="arabicPeriod"/>
            </a:pPr>
            <a:r>
              <a:rPr lang="en-US" sz="1600" dirty="0">
                <a:solidFill>
                  <a:schemeClr val="dk1"/>
                </a:solidFill>
                <a:cs typeface="Arial" panose="020B0604020202020204" pitchFamily="34" charset="0"/>
              </a:rPr>
              <a:t>CHs dispute transactions inappropriately</a:t>
            </a:r>
          </a:p>
          <a:p>
            <a:pPr marL="855663" lvl="1" indent="-284163" defTabSz="685800">
              <a:lnSpc>
                <a:spcPct val="125000"/>
              </a:lnSpc>
              <a:spcBef>
                <a:spcPts val="0"/>
              </a:spcBef>
              <a:buClr>
                <a:schemeClr val="dk1"/>
              </a:buClr>
              <a:buSzPct val="100000"/>
              <a:buFont typeface="+mj-lt"/>
              <a:buAutoNum type="arabicPeriod"/>
            </a:pPr>
            <a:r>
              <a:rPr lang="en-US" sz="1600" dirty="0">
                <a:solidFill>
                  <a:schemeClr val="dk1"/>
                </a:solidFill>
                <a:cs typeface="Arial" panose="020B0604020202020204" pitchFamily="34" charset="0"/>
              </a:rPr>
              <a:t>CHs do not provide dispute supporting documentation to the Bank or do not provide it timely</a:t>
            </a:r>
          </a:p>
          <a:p>
            <a:pPr marL="855663" lvl="1" indent="-284163" defTabSz="685800">
              <a:lnSpc>
                <a:spcPct val="125000"/>
              </a:lnSpc>
              <a:spcBef>
                <a:spcPts val="0"/>
              </a:spcBef>
              <a:buClr>
                <a:schemeClr val="dk1"/>
              </a:buClr>
              <a:buSzPct val="100000"/>
              <a:buFont typeface="+mj-lt"/>
              <a:buAutoNum type="arabicPeriod"/>
            </a:pPr>
            <a:r>
              <a:rPr lang="en-US" sz="1600" dirty="0">
                <a:solidFill>
                  <a:schemeClr val="dk1"/>
                </a:solidFill>
                <a:cs typeface="Arial" panose="020B0604020202020204" pitchFamily="34" charset="0"/>
              </a:rPr>
              <a:t>CHs dispute transactions to cover up fraud and other suspect behavior</a:t>
            </a:r>
          </a:p>
          <a:p>
            <a:pPr indent="-331788" defTabSz="685800">
              <a:lnSpc>
                <a:spcPct val="125000"/>
              </a:lnSpc>
              <a:spcBef>
                <a:spcPts val="0"/>
              </a:spcBef>
              <a:buClr>
                <a:schemeClr val="dk1"/>
              </a:buClr>
              <a:buSzPts val="1800"/>
              <a:tabLst>
                <a:tab pos="914400" algn="l"/>
              </a:tabLst>
            </a:pPr>
            <a:r>
              <a:rPr lang="en-US" sz="1600" dirty="0">
                <a:solidFill>
                  <a:schemeClr val="dk1"/>
                </a:solidFill>
                <a:cs typeface="Arial" panose="020B0604020202020204" pitchFamily="34" charset="0"/>
              </a:rPr>
              <a:t>Improvements to dispute management will likely result in financial and other benefits to both the Government and the Bank.</a:t>
            </a:r>
          </a:p>
          <a:p>
            <a:pPr marL="454025" indent="-273050" defTabSz="685800">
              <a:lnSpc>
                <a:spcPct val="80000"/>
              </a:lnSpc>
              <a:spcBef>
                <a:spcPts val="400"/>
              </a:spcBef>
              <a:spcAft>
                <a:spcPts val="200"/>
              </a:spcAft>
              <a:buClr>
                <a:schemeClr val="dk1"/>
              </a:buClr>
              <a:buSzPts val="1800"/>
              <a:tabLst>
                <a:tab pos="914400" algn="l"/>
              </a:tabLst>
            </a:pPr>
            <a:endParaRPr lang="en-US" sz="1600" dirty="0">
              <a:solidFill>
                <a:schemeClr val="dk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5609222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Current Dispute Process</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199" y="945944"/>
            <a:ext cx="8686801" cy="739422"/>
          </a:xfrm>
        </p:spPr>
        <p:txBody>
          <a:bodyPr>
            <a:noAutofit/>
          </a:bodyPr>
          <a:lstStyle/>
          <a:p>
            <a:pPr marL="0" lvl="1" indent="0">
              <a:spcAft>
                <a:spcPts val="200"/>
              </a:spcAft>
              <a:buClr>
                <a:schemeClr val="dk1"/>
              </a:buClr>
              <a:buSzPts val="1800"/>
              <a:buNone/>
            </a:pPr>
            <a:r>
              <a:rPr lang="en-US" sz="1600" dirty="0">
                <a:cs typeface="Arial" panose="020B0604020202020204" pitchFamily="34" charset="0"/>
              </a:rPr>
              <a:t>If disputed in Access Online, the page identifies any additional documentation required based on the reason for the dispute.   </a:t>
            </a:r>
          </a:p>
        </p:txBody>
      </p:sp>
      <p:grpSp>
        <p:nvGrpSpPr>
          <p:cNvPr id="4" name="Group 3" descr="Partial screen capture showing an example of additional documentation required based on the reason for the dispute.">
            <a:extLst>
              <a:ext uri="{FF2B5EF4-FFF2-40B4-BE49-F238E27FC236}">
                <a16:creationId xmlns:a16="http://schemas.microsoft.com/office/drawing/2014/main" id="{2F512172-816C-A11E-CE4D-E834C6859C0E}"/>
              </a:ext>
            </a:extLst>
          </p:cNvPr>
          <p:cNvGrpSpPr/>
          <p:nvPr/>
        </p:nvGrpSpPr>
        <p:grpSpPr>
          <a:xfrm>
            <a:off x="2009801" y="1255403"/>
            <a:ext cx="5138596" cy="3601755"/>
            <a:chOff x="2009801" y="1255403"/>
            <a:chExt cx="5138596" cy="3601755"/>
          </a:xfrm>
        </p:grpSpPr>
        <p:pic>
          <p:nvPicPr>
            <p:cNvPr id="12" name="Picture 11">
              <a:extLst>
                <a:ext uri="{FF2B5EF4-FFF2-40B4-BE49-F238E27FC236}">
                  <a16:creationId xmlns:a16="http://schemas.microsoft.com/office/drawing/2014/main" id="{8A5D33E4-F279-2DFD-4D95-8DDE86728075}"/>
                </a:ext>
              </a:extLst>
            </p:cNvPr>
            <p:cNvPicPr>
              <a:picLocks noChangeAspect="1"/>
            </p:cNvPicPr>
            <p:nvPr/>
          </p:nvPicPr>
          <p:blipFill>
            <a:blip r:embed="rId3"/>
            <a:stretch>
              <a:fillRect/>
            </a:stretch>
          </p:blipFill>
          <p:spPr>
            <a:xfrm>
              <a:off x="2009801" y="1635086"/>
              <a:ext cx="4775187" cy="3222072"/>
            </a:xfrm>
            <a:prstGeom prst="rect">
              <a:avLst/>
            </a:prstGeom>
          </p:spPr>
        </p:pic>
        <p:sp>
          <p:nvSpPr>
            <p:cNvPr id="13" name="Oval 12">
              <a:extLst>
                <a:ext uri="{FF2B5EF4-FFF2-40B4-BE49-F238E27FC236}">
                  <a16:creationId xmlns:a16="http://schemas.microsoft.com/office/drawing/2014/main" id="{E8A73B1D-D92D-DC6E-D03B-A5A2267F77DB}"/>
                </a:ext>
                <a:ext uri="{C183D7F6-B498-43B3-948B-1728B52AA6E4}">
                  <adec:decorative xmlns:adec="http://schemas.microsoft.com/office/drawing/2017/decorative" val="1"/>
                </a:ext>
              </a:extLst>
            </p:cNvPr>
            <p:cNvSpPr/>
            <p:nvPr/>
          </p:nvSpPr>
          <p:spPr>
            <a:xfrm>
              <a:off x="5214432" y="1392464"/>
              <a:ext cx="1933965" cy="3130694"/>
            </a:xfrm>
            <a:prstGeom prst="ellipse">
              <a:avLst/>
            </a:prstGeom>
            <a:noFill/>
            <a:ln w="889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Arrow Connector 13">
              <a:extLst>
                <a:ext uri="{FF2B5EF4-FFF2-40B4-BE49-F238E27FC236}">
                  <a16:creationId xmlns:a16="http://schemas.microsoft.com/office/drawing/2014/main" id="{E3992541-E3A8-5A5F-7465-2FD6EAE4F774}"/>
                </a:ext>
                <a:ext uri="{C183D7F6-B498-43B3-948B-1728B52AA6E4}">
                  <adec:decorative xmlns:adec="http://schemas.microsoft.com/office/drawing/2017/decorative" val="1"/>
                </a:ext>
              </a:extLst>
            </p:cNvPr>
            <p:cNvCxnSpPr>
              <a:cxnSpLocks/>
            </p:cNvCxnSpPr>
            <p:nvPr/>
          </p:nvCxnSpPr>
          <p:spPr>
            <a:xfrm>
              <a:off x="3748158" y="1255403"/>
              <a:ext cx="1832841" cy="753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D82D727-CE32-004F-10A8-1AFB8286E6F6}"/>
                </a:ext>
                <a:ext uri="{C183D7F6-B498-43B3-948B-1728B52AA6E4}">
                  <adec:decorative xmlns:adec="http://schemas.microsoft.com/office/drawing/2017/decorative" val="1"/>
                </a:ext>
              </a:extLst>
            </p:cNvPr>
            <p:cNvCxnSpPr>
              <a:cxnSpLocks/>
            </p:cNvCxnSpPr>
            <p:nvPr/>
          </p:nvCxnSpPr>
          <p:spPr>
            <a:xfrm>
              <a:off x="3748158" y="1255403"/>
              <a:ext cx="1933965" cy="18514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DB0E043-1AB7-AD38-2D62-15E40BDC706F}"/>
                </a:ext>
                <a:ext uri="{C183D7F6-B498-43B3-948B-1728B52AA6E4}">
                  <adec:decorative xmlns:adec="http://schemas.microsoft.com/office/drawing/2017/decorative" val="1"/>
                </a:ext>
              </a:extLst>
            </p:cNvPr>
            <p:cNvCxnSpPr/>
            <p:nvPr/>
          </p:nvCxnSpPr>
          <p:spPr>
            <a:xfrm>
              <a:off x="3748158" y="1255403"/>
              <a:ext cx="1933965" cy="2384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863588EC-419C-3FBF-4BB7-A7EF249CC4C4}"/>
                </a:ext>
                <a:ext uri="{C183D7F6-B498-43B3-948B-1728B52AA6E4}">
                  <adec:decorative xmlns:adec="http://schemas.microsoft.com/office/drawing/2017/decorative" val="1"/>
                </a:ext>
              </a:extLst>
            </p:cNvPr>
            <p:cNvCxnSpPr/>
            <p:nvPr/>
          </p:nvCxnSpPr>
          <p:spPr>
            <a:xfrm>
              <a:off x="3748158" y="1255403"/>
              <a:ext cx="1832842" cy="26045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 name="Rectangle 6">
            <a:extLst>
              <a:ext uri="{FF2B5EF4-FFF2-40B4-BE49-F238E27FC236}">
                <a16:creationId xmlns:a16="http://schemas.microsoft.com/office/drawing/2014/main" id="{CE97C448-CA29-52F4-0961-B2534FCE5CEB}"/>
              </a:ext>
            </a:extLst>
          </p:cNvPr>
          <p:cNvSpPr/>
          <p:nvPr/>
        </p:nvSpPr>
        <p:spPr>
          <a:xfrm>
            <a:off x="2170724" y="4803499"/>
            <a:ext cx="4929178" cy="338554"/>
          </a:xfrm>
          <a:prstGeom prst="rect">
            <a:avLst/>
          </a:prstGeom>
          <a:solidFill>
            <a:srgbClr val="FFFFCC"/>
          </a:solidFill>
          <a:ln>
            <a:solidFill>
              <a:srgbClr val="333399"/>
            </a:solidFill>
          </a:ln>
        </p:spPr>
        <p:txBody>
          <a:bodyPr wrap="square" lIns="91440" tIns="45720" rIns="91440" bIns="45720" rtlCol="0" anchor="t">
            <a:spAutoFit/>
          </a:bodyPr>
          <a:lstStyle/>
          <a:p>
            <a:pPr algn="ctr"/>
            <a:r>
              <a:rPr lang="en-US" sz="1600" b="0" i="0" dirty="0">
                <a:solidFill>
                  <a:srgbClr val="242424"/>
                </a:solidFill>
                <a:effectLst/>
                <a:latin typeface="-apple-system"/>
              </a:rPr>
              <a:t> </a:t>
            </a:r>
            <a:r>
              <a:rPr lang="en-US" sz="1600" b="0" i="0" dirty="0">
                <a:solidFill>
                  <a:srgbClr val="242424"/>
                </a:solidFill>
                <a:effectLst/>
              </a:rPr>
              <a:t>Access Online images are U.S. Bank Proprietary</a:t>
            </a:r>
            <a:endParaRPr lang="en-US" sz="1600" dirty="0"/>
          </a:p>
        </p:txBody>
      </p:sp>
    </p:spTree>
    <p:extLst>
      <p:ext uri="{BB962C8B-B14F-4D97-AF65-F5344CB8AC3E}">
        <p14:creationId xmlns:p14="http://schemas.microsoft.com/office/powerpoint/2010/main" val="4184017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83177" y="205979"/>
            <a:ext cx="8760823" cy="857250"/>
          </a:xfrm>
        </p:spPr>
        <p:txBody>
          <a:bodyPr>
            <a:normAutofit/>
          </a:bodyPr>
          <a:lstStyle/>
          <a:p>
            <a:r>
              <a:rPr lang="en-US" dirty="0"/>
              <a:t>Other Resources</a:t>
            </a:r>
          </a:p>
        </p:txBody>
      </p:sp>
      <p:sp>
        <p:nvSpPr>
          <p:cNvPr id="10" name="TextBox 9">
            <a:extLst>
              <a:ext uri="{FF2B5EF4-FFF2-40B4-BE49-F238E27FC236}">
                <a16:creationId xmlns:a16="http://schemas.microsoft.com/office/drawing/2014/main" id="{7AD92386-B664-5FFD-FFD1-CC1BD679E83B}"/>
              </a:ext>
            </a:extLst>
          </p:cNvPr>
          <p:cNvSpPr txBox="1"/>
          <p:nvPr/>
        </p:nvSpPr>
        <p:spPr>
          <a:xfrm>
            <a:off x="396547" y="964696"/>
            <a:ext cx="8489576" cy="307777"/>
          </a:xfrm>
          <a:prstGeom prst="rect">
            <a:avLst/>
          </a:prstGeom>
          <a:noFill/>
        </p:spPr>
        <p:txBody>
          <a:bodyPr wrap="square" lIns="91440" tIns="45720" rIns="91440" bIns="45720" anchor="t">
            <a:spAutoFit/>
          </a:bodyPr>
          <a:lstStyle/>
          <a:p>
            <a:r>
              <a:rPr lang="en-US" sz="1400" dirty="0"/>
              <a:t>Other valuable resources on the GPC webpages:</a:t>
            </a:r>
            <a:endParaRPr lang="en-US" sz="1400" dirty="0">
              <a:cs typeface="Calibri"/>
            </a:endParaRPr>
          </a:p>
        </p:txBody>
      </p:sp>
      <p:sp>
        <p:nvSpPr>
          <p:cNvPr id="14" name="Rectangle 13">
            <a:extLst>
              <a:ext uri="{FF2B5EF4-FFF2-40B4-BE49-F238E27FC236}">
                <a16:creationId xmlns:a16="http://schemas.microsoft.com/office/drawing/2014/main" id="{0755E4F9-B772-1559-C26C-10F62FC324BC}"/>
              </a:ext>
              <a:ext uri="{C183D7F6-B498-43B3-948B-1728B52AA6E4}">
                <adec:decorative xmlns:adec="http://schemas.microsoft.com/office/drawing/2017/decorative" val="1"/>
              </a:ext>
            </a:extLst>
          </p:cNvPr>
          <p:cNvSpPr/>
          <p:nvPr/>
        </p:nvSpPr>
        <p:spPr>
          <a:xfrm>
            <a:off x="423133" y="1300319"/>
            <a:ext cx="4148867" cy="3501777"/>
          </a:xfrm>
          <a:prstGeom prst="rect">
            <a:avLst/>
          </a:prstGeom>
          <a:solidFill>
            <a:schemeClr val="accent1">
              <a:lumMod val="20000"/>
              <a:lumOff val="80000"/>
            </a:schemeClr>
          </a:solid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3A4060D8-5DDB-D29A-BD73-0BC826579DD9}"/>
              </a:ext>
            </a:extLst>
          </p:cNvPr>
          <p:cNvSpPr txBox="1"/>
          <p:nvPr/>
        </p:nvSpPr>
        <p:spPr>
          <a:xfrm>
            <a:off x="487041" y="1355945"/>
            <a:ext cx="3986985" cy="1354217"/>
          </a:xfrm>
          <a:prstGeom prst="rect">
            <a:avLst/>
          </a:prstGeom>
          <a:solidFill>
            <a:schemeClr val="accent1">
              <a:lumMod val="20000"/>
              <a:lumOff val="80000"/>
            </a:schemeClr>
          </a:solidFill>
          <a:ln w="6350">
            <a:noFill/>
          </a:ln>
          <a:effectLst/>
        </p:spPr>
        <p:txBody>
          <a:bodyPr wrap="square" rtlCol="0">
            <a:spAutoFit/>
          </a:bodyPr>
          <a:lstStyle/>
          <a:p>
            <a:pPr algn="ctr"/>
            <a:r>
              <a:rPr lang="en-US" sz="1400" b="1" dirty="0"/>
              <a:t>Merchant Category Codes</a:t>
            </a:r>
          </a:p>
          <a:p>
            <a:endParaRPr lang="en-US" sz="1200" dirty="0"/>
          </a:p>
          <a:p>
            <a:r>
              <a:rPr lang="en-US" sz="1400" dirty="0"/>
              <a:t>Use your CAC to access the DoD SmartPay</a:t>
            </a:r>
            <a:r>
              <a:rPr lang="en-US" sz="1400" dirty="0">
                <a:cs typeface="Arial" panose="020B0604020202020204" pitchFamily="34" charset="0"/>
              </a:rPr>
              <a:t>® 3 High-Risk Merchant Category Code (MCC) List at</a:t>
            </a:r>
          </a:p>
          <a:p>
            <a:r>
              <a:rPr lang="en-US" sz="1400" dirty="0">
                <a:solidFill>
                  <a:schemeClr val="accent4">
                    <a:lumMod val="75000"/>
                  </a:schemeClr>
                </a:solidFill>
                <a:hlinkClick r:id="rId3">
                  <a:extLst>
                    <a:ext uri="{A12FA001-AC4F-418D-AE19-62706E023703}">
                      <ahyp:hlinkClr xmlns:ahyp="http://schemas.microsoft.com/office/drawing/2018/hyperlinkcolor" val="tx"/>
                    </a:ext>
                  </a:extLst>
                </a:hlinkClick>
              </a:rPr>
              <a:t>https://www.acq.osd.mil/asda/dpc/ce/pc/docs-guides.html</a:t>
            </a:r>
            <a:endParaRPr lang="en-US" sz="1400" dirty="0">
              <a:solidFill>
                <a:schemeClr val="accent4">
                  <a:lumMod val="75000"/>
                </a:schemeClr>
              </a:solidFill>
            </a:endParaRPr>
          </a:p>
        </p:txBody>
      </p:sp>
      <p:pic>
        <p:nvPicPr>
          <p:cNvPr id="18" name="Picture 17" descr="Screen capture of the Merchant Category Code (MCC) List and a high-level description.">
            <a:extLst>
              <a:ext uri="{FF2B5EF4-FFF2-40B4-BE49-F238E27FC236}">
                <a16:creationId xmlns:a16="http://schemas.microsoft.com/office/drawing/2014/main" id="{F5937584-DDA7-EA31-FA8B-9F45976BC4C6}"/>
              </a:ext>
            </a:extLst>
          </p:cNvPr>
          <p:cNvPicPr>
            <a:picLocks noChangeAspect="1"/>
          </p:cNvPicPr>
          <p:nvPr/>
        </p:nvPicPr>
        <p:blipFill>
          <a:blip r:embed="rId4"/>
          <a:stretch>
            <a:fillRect/>
          </a:stretch>
        </p:blipFill>
        <p:spPr>
          <a:xfrm>
            <a:off x="457200" y="2655190"/>
            <a:ext cx="4084367" cy="1239497"/>
          </a:xfrm>
          <a:prstGeom prst="rect">
            <a:avLst/>
          </a:prstGeom>
        </p:spPr>
      </p:pic>
      <p:sp>
        <p:nvSpPr>
          <p:cNvPr id="19" name="TextBox 18">
            <a:extLst>
              <a:ext uri="{FF2B5EF4-FFF2-40B4-BE49-F238E27FC236}">
                <a16:creationId xmlns:a16="http://schemas.microsoft.com/office/drawing/2014/main" id="{30755171-4250-8016-7227-04096AB3079D}"/>
              </a:ext>
            </a:extLst>
          </p:cNvPr>
          <p:cNvSpPr txBox="1"/>
          <p:nvPr/>
        </p:nvSpPr>
        <p:spPr>
          <a:xfrm>
            <a:off x="4856679" y="1300319"/>
            <a:ext cx="4029444" cy="3508653"/>
          </a:xfrm>
          <a:prstGeom prst="rect">
            <a:avLst/>
          </a:prstGeom>
          <a:solidFill>
            <a:schemeClr val="accent1">
              <a:lumMod val="20000"/>
              <a:lumOff val="80000"/>
            </a:schemeClr>
          </a:solidFill>
          <a:ln w="38100">
            <a:solidFill>
              <a:schemeClr val="accent2"/>
            </a:solidFill>
          </a:ln>
          <a:effectLst/>
        </p:spPr>
        <p:txBody>
          <a:bodyPr wrap="square" rtlCol="0">
            <a:spAutoFit/>
          </a:bodyPr>
          <a:lstStyle/>
          <a:p>
            <a:pPr algn="ctr"/>
            <a:r>
              <a:rPr lang="en-US" sz="1400" b="1" dirty="0"/>
              <a:t>Purchase Log Data Standard</a:t>
            </a:r>
          </a:p>
          <a:p>
            <a:endParaRPr lang="en-US" sz="1200" dirty="0"/>
          </a:p>
          <a:p>
            <a:r>
              <a:rPr lang="en-US" sz="1400" dirty="0"/>
              <a:t>To improve purchase log data quality, compliance, and oversight, CeB is updating the mandatory purchase log data standard established in SP3 Transition Memo #6.  This:</a:t>
            </a:r>
          </a:p>
          <a:p>
            <a:pPr marL="285750" indent="-285750">
              <a:buFont typeface="Arial" panose="020B0604020202020204" pitchFamily="34" charset="0"/>
              <a:buChar char="•"/>
            </a:pPr>
            <a:r>
              <a:rPr lang="en-US" sz="1400" dirty="0"/>
              <a:t>Will support consistent Department-wide reporting, data integrity, and auditability. </a:t>
            </a:r>
          </a:p>
          <a:p>
            <a:pPr marL="285750" indent="-285750">
              <a:buFont typeface="Arial" panose="020B0604020202020204" pitchFamily="34" charset="0"/>
              <a:buChar char="•"/>
            </a:pPr>
            <a:r>
              <a:rPr lang="en-US" sz="1400" dirty="0"/>
              <a:t>Is the Phase 2 effort addressed in our DPC  “Governmentwide Commercial Purchase Card Guidance Related to Recording 889 Designation and Emergency-type Operation Values (GPC 2022-02)” memo.</a:t>
            </a:r>
          </a:p>
          <a:p>
            <a:endParaRPr lang="en-US" sz="1400" dirty="0"/>
          </a:p>
          <a:p>
            <a:r>
              <a:rPr lang="en-US" sz="1400" dirty="0"/>
              <a:t>Resources available at our CAC-enabled page: </a:t>
            </a:r>
            <a:r>
              <a:rPr lang="en-US" sz="1400" dirty="0">
                <a:solidFill>
                  <a:schemeClr val="accent4">
                    <a:lumMod val="75000"/>
                  </a:schemeClr>
                </a:solidFill>
                <a:hlinkClick r:id="rId5">
                  <a:extLst>
                    <a:ext uri="{A12FA001-AC4F-418D-AE19-62706E023703}">
                      <ahyp:hlinkClr xmlns:ahyp="http://schemas.microsoft.com/office/drawing/2018/hyperlinkcolor" val="tx"/>
                    </a:ext>
                  </a:extLst>
                </a:hlinkClick>
              </a:rPr>
              <a:t>ASD(A) - DPC - Contracting eBusiness (osd.mil)</a:t>
            </a:r>
            <a:endParaRPr lang="en-US" sz="1400" dirty="0">
              <a:solidFill>
                <a:schemeClr val="accent4">
                  <a:lumMod val="75000"/>
                </a:schemeClr>
              </a:solidFill>
            </a:endParaRPr>
          </a:p>
        </p:txBody>
      </p:sp>
    </p:spTree>
    <p:extLst>
      <p:ext uri="{BB962C8B-B14F-4D97-AF65-F5344CB8AC3E}">
        <p14:creationId xmlns:p14="http://schemas.microsoft.com/office/powerpoint/2010/main" val="27877977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Current Dispute Process, Cont.</a:t>
            </a:r>
          </a:p>
        </p:txBody>
      </p:sp>
      <p:pic>
        <p:nvPicPr>
          <p:cNvPr id="21" name="Picture 20" descr="Screen capture illustrating a portion of a screen in Access Online.">
            <a:extLst>
              <a:ext uri="{FF2B5EF4-FFF2-40B4-BE49-F238E27FC236}">
                <a16:creationId xmlns:a16="http://schemas.microsoft.com/office/drawing/2014/main" id="{6C13E3EF-B44C-8255-8D58-7201D7DE814B}"/>
              </a:ext>
            </a:extLst>
          </p:cNvPr>
          <p:cNvPicPr>
            <a:picLocks noChangeAspect="1"/>
          </p:cNvPicPr>
          <p:nvPr/>
        </p:nvPicPr>
        <p:blipFill rotWithShape="1">
          <a:blip r:embed="rId3"/>
          <a:srcRect r="19370"/>
          <a:stretch/>
        </p:blipFill>
        <p:spPr>
          <a:xfrm>
            <a:off x="896948" y="1145590"/>
            <a:ext cx="2920777" cy="3664747"/>
          </a:xfrm>
          <a:prstGeom prst="rect">
            <a:avLst/>
          </a:prstGeom>
        </p:spPr>
      </p:pic>
      <p:sp>
        <p:nvSpPr>
          <p:cNvPr id="22" name="Oval 21">
            <a:extLst>
              <a:ext uri="{FF2B5EF4-FFF2-40B4-BE49-F238E27FC236}">
                <a16:creationId xmlns:a16="http://schemas.microsoft.com/office/drawing/2014/main" id="{9E0AEF98-45C2-3129-5846-516850246D44}"/>
              </a:ext>
              <a:ext uri="{C183D7F6-B498-43B3-948B-1728B52AA6E4}">
                <adec:decorative xmlns:adec="http://schemas.microsoft.com/office/drawing/2017/decorative" val="1"/>
              </a:ext>
            </a:extLst>
          </p:cNvPr>
          <p:cNvSpPr/>
          <p:nvPr/>
        </p:nvSpPr>
        <p:spPr>
          <a:xfrm>
            <a:off x="494598" y="1403525"/>
            <a:ext cx="2680846" cy="1525761"/>
          </a:xfrm>
          <a:prstGeom prst="ellipse">
            <a:avLst/>
          </a:prstGeom>
          <a:noFill/>
          <a:ln w="476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88505FCF-4E44-984D-1A9B-01A79068A5AA}"/>
              </a:ext>
              <a:ext uri="{C183D7F6-B498-43B3-948B-1728B52AA6E4}">
                <adec:decorative xmlns:adec="http://schemas.microsoft.com/office/drawing/2017/decorative" val="1"/>
              </a:ext>
            </a:extLst>
          </p:cNvPr>
          <p:cNvCxnSpPr>
            <a:cxnSpLocks/>
          </p:cNvCxnSpPr>
          <p:nvPr/>
        </p:nvCxnSpPr>
        <p:spPr>
          <a:xfrm flipV="1">
            <a:off x="1766194" y="1031524"/>
            <a:ext cx="2051531" cy="372002"/>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A968D14-4A2B-E86A-7080-F384048644B6}"/>
              </a:ext>
              <a:ext uri="{C183D7F6-B498-43B3-948B-1728B52AA6E4}">
                <adec:decorative xmlns:adec="http://schemas.microsoft.com/office/drawing/2017/decorative" val="1"/>
              </a:ext>
            </a:extLst>
          </p:cNvPr>
          <p:cNvCxnSpPr>
            <a:cxnSpLocks/>
          </p:cNvCxnSpPr>
          <p:nvPr/>
        </p:nvCxnSpPr>
        <p:spPr>
          <a:xfrm>
            <a:off x="1531540" y="2929287"/>
            <a:ext cx="2286186" cy="1129445"/>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A209D9D6-B345-B746-747D-18551CF5B177}"/>
              </a:ext>
            </a:extLst>
          </p:cNvPr>
          <p:cNvSpPr txBox="1"/>
          <p:nvPr/>
        </p:nvSpPr>
        <p:spPr>
          <a:xfrm>
            <a:off x="3817726" y="1013004"/>
            <a:ext cx="5218699" cy="3139321"/>
          </a:xfrm>
          <a:prstGeom prst="rect">
            <a:avLst/>
          </a:prstGeom>
          <a:solidFill>
            <a:schemeClr val="accent5">
              <a:lumMod val="20000"/>
              <a:lumOff val="80000"/>
            </a:schemeClr>
          </a:solidFill>
          <a:ln w="31750">
            <a:solidFill>
              <a:schemeClr val="accent1">
                <a:shade val="95000"/>
                <a:satMod val="105000"/>
              </a:schemeClr>
            </a:solidFill>
          </a:ln>
        </p:spPr>
        <p:txBody>
          <a:bodyPr wrap="square" rtlCol="0">
            <a:spAutoFit/>
          </a:bodyPr>
          <a:lstStyle/>
          <a:p>
            <a:r>
              <a:rPr lang="en-US" dirty="0"/>
              <a:t>In addition, if disputing in Access Online, the CH </a:t>
            </a:r>
            <a:r>
              <a:rPr lang="en-US" b="1" u="sng" dirty="0"/>
              <a:t>MUST</a:t>
            </a:r>
            <a:r>
              <a:rPr lang="en-US" dirty="0"/>
              <a:t> print, sign </a:t>
            </a:r>
            <a:r>
              <a:rPr lang="en-US" u="sng" dirty="0"/>
              <a:t>and fax or mail (within 21 days)</a:t>
            </a:r>
            <a:r>
              <a:rPr lang="en-US" i="1" dirty="0"/>
              <a:t> </a:t>
            </a:r>
            <a:r>
              <a:rPr lang="en-US" dirty="0"/>
              <a:t>the form from Access Online and the other required documentation to:</a:t>
            </a:r>
          </a:p>
          <a:p>
            <a:endParaRPr lang="en-US" dirty="0"/>
          </a:p>
          <a:p>
            <a:endParaRPr lang="en-US" dirty="0"/>
          </a:p>
          <a:p>
            <a:endParaRPr lang="en-US" dirty="0"/>
          </a:p>
          <a:p>
            <a:endParaRPr lang="en-US" dirty="0"/>
          </a:p>
          <a:p>
            <a:endParaRPr lang="en-US" dirty="0"/>
          </a:p>
          <a:p>
            <a:endParaRPr lang="en-US" dirty="0"/>
          </a:p>
          <a:p>
            <a:r>
              <a:rPr lang="en-US" dirty="0"/>
              <a:t>	</a:t>
            </a:r>
          </a:p>
        </p:txBody>
      </p:sp>
      <p:pic>
        <p:nvPicPr>
          <p:cNvPr id="24" name="Picture 23" descr="Screen capture showing a portion of a screen in Access Online directing the Cardholder to print, sign, and fax/mail the required documentation.">
            <a:extLst>
              <a:ext uri="{FF2B5EF4-FFF2-40B4-BE49-F238E27FC236}">
                <a16:creationId xmlns:a16="http://schemas.microsoft.com/office/drawing/2014/main" id="{BE8454A9-A4E8-2B28-7817-5E943870A802}"/>
              </a:ext>
            </a:extLst>
          </p:cNvPr>
          <p:cNvPicPr>
            <a:picLocks noChangeAspect="1"/>
          </p:cNvPicPr>
          <p:nvPr/>
        </p:nvPicPr>
        <p:blipFill>
          <a:blip r:embed="rId4"/>
          <a:stretch>
            <a:fillRect/>
          </a:stretch>
        </p:blipFill>
        <p:spPr>
          <a:xfrm>
            <a:off x="4030235" y="2166406"/>
            <a:ext cx="4564871" cy="1447008"/>
          </a:xfrm>
          <a:prstGeom prst="rect">
            <a:avLst/>
          </a:prstGeom>
        </p:spPr>
      </p:pic>
      <p:sp>
        <p:nvSpPr>
          <p:cNvPr id="2" name="Rectangle 1">
            <a:extLst>
              <a:ext uri="{FF2B5EF4-FFF2-40B4-BE49-F238E27FC236}">
                <a16:creationId xmlns:a16="http://schemas.microsoft.com/office/drawing/2014/main" id="{732B9A65-D08D-700F-609A-88142AC0DF3A}"/>
              </a:ext>
            </a:extLst>
          </p:cNvPr>
          <p:cNvSpPr/>
          <p:nvPr/>
        </p:nvSpPr>
        <p:spPr>
          <a:xfrm>
            <a:off x="2170724" y="4803499"/>
            <a:ext cx="4929178" cy="338554"/>
          </a:xfrm>
          <a:prstGeom prst="rect">
            <a:avLst/>
          </a:prstGeom>
          <a:solidFill>
            <a:srgbClr val="FFFFCC"/>
          </a:solidFill>
          <a:ln>
            <a:solidFill>
              <a:srgbClr val="333399"/>
            </a:solidFill>
          </a:ln>
        </p:spPr>
        <p:txBody>
          <a:bodyPr wrap="square" lIns="91440" tIns="45720" rIns="91440" bIns="45720" rtlCol="0" anchor="t">
            <a:spAutoFit/>
          </a:bodyPr>
          <a:lstStyle/>
          <a:p>
            <a:pPr algn="ctr"/>
            <a:r>
              <a:rPr lang="en-US" sz="1600" b="0" i="0" dirty="0">
                <a:solidFill>
                  <a:srgbClr val="242424"/>
                </a:solidFill>
                <a:effectLst/>
                <a:latin typeface="-apple-system"/>
              </a:rPr>
              <a:t> </a:t>
            </a:r>
            <a:r>
              <a:rPr lang="en-US" sz="1600" b="0" i="0" dirty="0">
                <a:solidFill>
                  <a:srgbClr val="242424"/>
                </a:solidFill>
                <a:effectLst/>
              </a:rPr>
              <a:t>Access Online images are U.S. Bank Proprietary</a:t>
            </a:r>
            <a:endParaRPr lang="en-US" sz="1600" dirty="0"/>
          </a:p>
        </p:txBody>
      </p:sp>
    </p:spTree>
    <p:extLst>
      <p:ext uri="{BB962C8B-B14F-4D97-AF65-F5344CB8AC3E}">
        <p14:creationId xmlns:p14="http://schemas.microsoft.com/office/powerpoint/2010/main" val="360566781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212924"/>
            <a:ext cx="8229600" cy="857250"/>
          </a:xfrm>
        </p:spPr>
        <p:txBody>
          <a:bodyPr>
            <a:normAutofit/>
          </a:bodyPr>
          <a:lstStyle/>
          <a:p>
            <a:r>
              <a:rPr lang="en-US" dirty="0"/>
              <a:t>Current Dispute Process, Cont.</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459477"/>
            <a:ext cx="8621484" cy="3986397"/>
          </a:xfrm>
        </p:spPr>
        <p:txBody>
          <a:bodyPr vert="horz" lIns="91440" tIns="45720" rIns="91440" bIns="45720" rtlCol="0" anchor="t">
            <a:noAutofit/>
          </a:bodyPr>
          <a:lstStyle/>
          <a:p>
            <a:pPr marL="339725" lvl="1" indent="-330200">
              <a:lnSpc>
                <a:spcPct val="114000"/>
              </a:lnSpc>
              <a:spcBef>
                <a:spcPts val="0"/>
              </a:spcBef>
              <a:buClr>
                <a:schemeClr val="dk1"/>
              </a:buClr>
              <a:buSzPts val="1800"/>
              <a:buFont typeface="Arial"/>
              <a:buChar char="•"/>
            </a:pPr>
            <a:r>
              <a:rPr lang="en-US" sz="1400" dirty="0">
                <a:cs typeface="Arial"/>
              </a:rPr>
              <a:t>The Bank will not send a communication to acknowledge receipt of the dispute, unless supporting documentation is needed.  In that case, the Bank will acknowledge the dispute with a communication (email or hard copy letter) that provides a deadline for receipt of the requested information.  CHs should pay close attention to the deadline and ensure the Bank receives the documents before the deadline.  </a:t>
            </a:r>
          </a:p>
          <a:p>
            <a:pPr marL="855663" lvl="3" indent="-271463">
              <a:lnSpc>
                <a:spcPct val="114000"/>
              </a:lnSpc>
              <a:spcBef>
                <a:spcPts val="0"/>
              </a:spcBef>
              <a:buClr>
                <a:schemeClr val="dk1"/>
              </a:buClr>
              <a:buSzPts val="1800"/>
            </a:pPr>
            <a:r>
              <a:rPr lang="en-US" sz="1400" dirty="0">
                <a:cs typeface="Arial"/>
              </a:rPr>
              <a:t>Email will be the first method of communication if a valid email is associated with a CH account in Access Online Account Administration.  </a:t>
            </a:r>
            <a:endParaRPr lang="en-US" sz="1400" dirty="0">
              <a:cs typeface="Arial" panose="020B0604020202020204" pitchFamily="34" charset="0"/>
            </a:endParaRPr>
          </a:p>
          <a:p>
            <a:pPr marL="1316038" lvl="1" indent="-269875" defTabSz="685800">
              <a:lnSpc>
                <a:spcPct val="114000"/>
              </a:lnSpc>
              <a:spcBef>
                <a:spcPts val="0"/>
              </a:spcBef>
              <a:buClr>
                <a:schemeClr val="dk1"/>
              </a:buClr>
              <a:buSzPts val="1800"/>
              <a:buFont typeface="Arial"/>
              <a:buChar char="•"/>
              <a:tabLst>
                <a:tab pos="914400" algn="l"/>
              </a:tabLst>
            </a:pPr>
            <a:r>
              <a:rPr lang="en-US" sz="1400" dirty="0"/>
              <a:t>The email address field in Account Administration is not mandatory.  </a:t>
            </a:r>
          </a:p>
          <a:p>
            <a:pPr marL="1316038" lvl="1" indent="-269875" defTabSz="685800">
              <a:lnSpc>
                <a:spcPct val="114000"/>
              </a:lnSpc>
              <a:spcBef>
                <a:spcPts val="0"/>
              </a:spcBef>
              <a:buClr>
                <a:schemeClr val="dk1"/>
              </a:buClr>
              <a:buSzPts val="1800"/>
              <a:buFont typeface="Arial"/>
              <a:buChar char="•"/>
              <a:tabLst>
                <a:tab pos="914400" algn="l"/>
              </a:tabLst>
            </a:pPr>
            <a:r>
              <a:rPr lang="en-US" sz="1400" dirty="0"/>
              <a:t>The CH email information populated within the PTQ will transfer to appropriate fields </a:t>
            </a:r>
            <a:r>
              <a:rPr lang="en-US" sz="1400" dirty="0">
                <a:cs typeface="Arial"/>
              </a:rPr>
              <a:t>within Account Administration </a:t>
            </a:r>
            <a:r>
              <a:rPr lang="en-US" sz="1400" b="1" dirty="0">
                <a:cs typeface="Arial"/>
              </a:rPr>
              <a:t>only if the A/OPC takes action on the task by accessing the associated account(s).</a:t>
            </a:r>
          </a:p>
          <a:p>
            <a:pPr marL="1316038" lvl="1" indent="-269875" defTabSz="685800">
              <a:lnSpc>
                <a:spcPct val="114000"/>
              </a:lnSpc>
              <a:spcBef>
                <a:spcPts val="0"/>
              </a:spcBef>
              <a:buClr>
                <a:schemeClr val="dk1"/>
              </a:buClr>
              <a:buSzPts val="1800"/>
              <a:buFont typeface="Arial"/>
              <a:buChar char="•"/>
              <a:tabLst>
                <a:tab pos="914400" algn="l"/>
              </a:tabLst>
            </a:pPr>
            <a:r>
              <a:rPr lang="en-US" sz="1400" dirty="0"/>
              <a:t>If the CH receives the request via email, the required documentation may be sent via a reply email within the timeframe specified in the email.</a:t>
            </a:r>
            <a:endParaRPr lang="en-US" sz="1400" dirty="0">
              <a:cs typeface="Calibri"/>
            </a:endParaRPr>
          </a:p>
          <a:p>
            <a:pPr marL="855663" lvl="3" indent="-271463">
              <a:lnSpc>
                <a:spcPct val="114000"/>
              </a:lnSpc>
              <a:spcBef>
                <a:spcPts val="0"/>
              </a:spcBef>
              <a:buClr>
                <a:schemeClr val="dk1"/>
              </a:buClr>
              <a:buSzPts val="1800"/>
            </a:pPr>
            <a:r>
              <a:rPr lang="en-US" sz="1400" dirty="0">
                <a:cs typeface="Arial"/>
              </a:rPr>
              <a:t>If a valid email is not associated with the CH account in Access Online Account Administration, communication to the CH will be sent via USPS. </a:t>
            </a:r>
          </a:p>
          <a:p>
            <a:pPr marL="1489075" lvl="1" indent="-330200" defTabSz="685800">
              <a:lnSpc>
                <a:spcPct val="114000"/>
              </a:lnSpc>
              <a:spcBef>
                <a:spcPts val="0"/>
              </a:spcBef>
              <a:buClr>
                <a:schemeClr val="dk1"/>
              </a:buClr>
              <a:buSzPts val="1800"/>
              <a:buFont typeface="Arial"/>
              <a:buChar char="•"/>
              <a:tabLst>
                <a:tab pos="914400" algn="l"/>
              </a:tabLst>
            </a:pPr>
            <a:r>
              <a:rPr lang="en-US" sz="1400" dirty="0">
                <a:cs typeface="Arial"/>
              </a:rPr>
              <a:t>If the CH receives a hard copy letter, the required documentation m</a:t>
            </a:r>
            <a:r>
              <a:rPr lang="en-US" sz="1400" dirty="0"/>
              <a:t>ust be returned to the Bank in hard copy or Fax.</a:t>
            </a:r>
            <a:endParaRPr lang="en-US" sz="1400" dirty="0">
              <a:cs typeface="Calibri"/>
            </a:endParaRPr>
          </a:p>
        </p:txBody>
      </p:sp>
      <p:sp>
        <p:nvSpPr>
          <p:cNvPr id="4" name="Rectangle 3">
            <a:extLst>
              <a:ext uri="{FF2B5EF4-FFF2-40B4-BE49-F238E27FC236}">
                <a16:creationId xmlns:a16="http://schemas.microsoft.com/office/drawing/2014/main" id="{8BF7F224-56C5-9876-707D-ED86955A4484}"/>
              </a:ext>
            </a:extLst>
          </p:cNvPr>
          <p:cNvSpPr/>
          <p:nvPr/>
        </p:nvSpPr>
        <p:spPr>
          <a:xfrm>
            <a:off x="383720" y="4406448"/>
            <a:ext cx="8763755" cy="738664"/>
          </a:xfrm>
          <a:prstGeom prst="rect">
            <a:avLst/>
          </a:prstGeom>
          <a:solidFill>
            <a:srgbClr val="FFFFCC"/>
          </a:solidFill>
          <a:ln>
            <a:solidFill>
              <a:srgbClr val="333399"/>
            </a:solidFill>
          </a:ln>
        </p:spPr>
        <p:txBody>
          <a:bodyPr wrap="square" rtlCol="0">
            <a:spAutoFit/>
          </a:bodyPr>
          <a:lstStyle/>
          <a:p>
            <a:r>
              <a:rPr lang="en-US" sz="1400" kern="0" dirty="0">
                <a:solidFill>
                  <a:srgbClr val="000000"/>
                </a:solidFill>
                <a:cs typeface="Calibri" panose="020F0502020204030204" pitchFamily="34" charset="0"/>
              </a:rPr>
              <a:t>During the COVID-19 pandemic, the Bank developed a capability to use email, rather than paper communication, to request additional dispute documentation, when required.  The Bank typically defaults to using email when a valid email address is available in Account Administration.</a:t>
            </a:r>
          </a:p>
        </p:txBody>
      </p:sp>
      <p:sp>
        <p:nvSpPr>
          <p:cNvPr id="2" name="TextBox 1">
            <a:extLst>
              <a:ext uri="{FF2B5EF4-FFF2-40B4-BE49-F238E27FC236}">
                <a16:creationId xmlns:a16="http://schemas.microsoft.com/office/drawing/2014/main" id="{F4350736-0692-EE82-C488-FDF942DB5118}"/>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71</a:t>
            </a:fld>
            <a:endParaRPr lang="en-US" sz="1200" dirty="0">
              <a:solidFill>
                <a:schemeClr val="bg1">
                  <a:lumMod val="50000"/>
                </a:schemeClr>
              </a:solidFill>
            </a:endParaRPr>
          </a:p>
        </p:txBody>
      </p:sp>
    </p:spTree>
    <p:extLst>
      <p:ext uri="{BB962C8B-B14F-4D97-AF65-F5344CB8AC3E}">
        <p14:creationId xmlns:p14="http://schemas.microsoft.com/office/powerpoint/2010/main" val="355300145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66343"/>
            <a:ext cx="8229600" cy="857250"/>
          </a:xfrm>
        </p:spPr>
        <p:txBody>
          <a:bodyPr>
            <a:normAutofit/>
          </a:bodyPr>
          <a:lstStyle/>
          <a:p>
            <a:r>
              <a:rPr lang="en-US" dirty="0"/>
              <a:t>Current Dispute Process, Cont.</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738741"/>
            <a:ext cx="8382000" cy="3724669"/>
          </a:xfrm>
        </p:spPr>
        <p:txBody>
          <a:bodyPr vert="horz" lIns="91440" tIns="45720" rIns="91440" bIns="45720" rtlCol="0" anchor="t">
            <a:noAutofit/>
          </a:bodyPr>
          <a:lstStyle/>
          <a:p>
            <a:pPr marL="330200" lvl="1" indent="-330200">
              <a:lnSpc>
                <a:spcPct val="125000"/>
              </a:lnSpc>
              <a:spcBef>
                <a:spcPts val="0"/>
              </a:spcBef>
              <a:buClr>
                <a:schemeClr val="dk1"/>
              </a:buClr>
              <a:buSzPts val="1800"/>
              <a:buFont typeface="Arial"/>
              <a:buChar char="•"/>
            </a:pPr>
            <a:r>
              <a:rPr lang="en-US" sz="1400" dirty="0">
                <a:cs typeface="Arial"/>
              </a:rPr>
              <a:t>CHs can ensure they are notified when the status of an existing dispute changes by updating “My Personal Information” in Access Online.  This may help ensure the CH is aware of whether the dispute was found in favor of the vendor or the CH. </a:t>
            </a:r>
            <a:endParaRPr lang="en-US" sz="1400" dirty="0">
              <a:cs typeface="Arial" panose="020B0604020202020204" pitchFamily="34" charset="0"/>
            </a:endParaRPr>
          </a:p>
          <a:p>
            <a:pPr marL="330200" lvl="1" indent="-330200">
              <a:lnSpc>
                <a:spcPct val="125000"/>
              </a:lnSpc>
              <a:spcBef>
                <a:spcPts val="0"/>
              </a:spcBef>
              <a:buClr>
                <a:schemeClr val="dk1"/>
              </a:buClr>
              <a:buSzPts val="1800"/>
              <a:buFont typeface="Arial"/>
              <a:buChar char="•"/>
            </a:pPr>
            <a:r>
              <a:rPr lang="en-US" sz="1400" dirty="0">
                <a:cs typeface="Arial" panose="020B0604020202020204" pitchFamily="34" charset="0"/>
              </a:rPr>
              <a:t>To accomplish this, the CH must access “My Personal Information,” navigate to “Email Notifications,” and select the radio button for “Dispute Status Email Notification.”  </a:t>
            </a:r>
          </a:p>
        </p:txBody>
      </p:sp>
      <p:pic>
        <p:nvPicPr>
          <p:cNvPr id="4" name="Picture 3" descr="Partial screen capture of a Dispute Status Email Notification.&#10;">
            <a:extLst>
              <a:ext uri="{FF2B5EF4-FFF2-40B4-BE49-F238E27FC236}">
                <a16:creationId xmlns:a16="http://schemas.microsoft.com/office/drawing/2014/main" id="{25BBC25C-8DE0-2E0E-091A-90330A109AD0}"/>
              </a:ext>
            </a:extLst>
          </p:cNvPr>
          <p:cNvPicPr>
            <a:picLocks noChangeAspect="1"/>
          </p:cNvPicPr>
          <p:nvPr/>
        </p:nvPicPr>
        <p:blipFill>
          <a:blip r:embed="rId3"/>
          <a:stretch>
            <a:fillRect/>
          </a:stretch>
        </p:blipFill>
        <p:spPr>
          <a:xfrm>
            <a:off x="1093978" y="2116720"/>
            <a:ext cx="6971314" cy="2731783"/>
          </a:xfrm>
          <a:prstGeom prst="rect">
            <a:avLst/>
          </a:prstGeom>
        </p:spPr>
      </p:pic>
      <p:sp>
        <p:nvSpPr>
          <p:cNvPr id="2" name="Rectangle 1">
            <a:extLst>
              <a:ext uri="{FF2B5EF4-FFF2-40B4-BE49-F238E27FC236}">
                <a16:creationId xmlns:a16="http://schemas.microsoft.com/office/drawing/2014/main" id="{32005AC4-7FF9-31B4-C514-E676CC327E68}"/>
              </a:ext>
            </a:extLst>
          </p:cNvPr>
          <p:cNvSpPr/>
          <p:nvPr/>
        </p:nvSpPr>
        <p:spPr>
          <a:xfrm>
            <a:off x="2170724" y="4803499"/>
            <a:ext cx="4929178" cy="338554"/>
          </a:xfrm>
          <a:prstGeom prst="rect">
            <a:avLst/>
          </a:prstGeom>
          <a:solidFill>
            <a:srgbClr val="FFFFCC"/>
          </a:solidFill>
          <a:ln>
            <a:solidFill>
              <a:srgbClr val="333399"/>
            </a:solidFill>
          </a:ln>
        </p:spPr>
        <p:txBody>
          <a:bodyPr wrap="square" lIns="91440" tIns="45720" rIns="91440" bIns="45720" rtlCol="0" anchor="t">
            <a:spAutoFit/>
          </a:bodyPr>
          <a:lstStyle/>
          <a:p>
            <a:pPr algn="ctr"/>
            <a:r>
              <a:rPr lang="en-US" sz="1600" b="0" i="0" dirty="0">
                <a:solidFill>
                  <a:srgbClr val="242424"/>
                </a:solidFill>
                <a:effectLst/>
                <a:latin typeface="-apple-system"/>
              </a:rPr>
              <a:t> </a:t>
            </a:r>
            <a:r>
              <a:rPr lang="en-US" sz="1600" b="0" i="0" dirty="0">
                <a:solidFill>
                  <a:srgbClr val="242424"/>
                </a:solidFill>
                <a:effectLst/>
              </a:rPr>
              <a:t>Access Online images are U.S. Bank Proprietary</a:t>
            </a:r>
            <a:endParaRPr lang="en-US" sz="1600" dirty="0"/>
          </a:p>
        </p:txBody>
      </p:sp>
    </p:spTree>
    <p:extLst>
      <p:ext uri="{BB962C8B-B14F-4D97-AF65-F5344CB8AC3E}">
        <p14:creationId xmlns:p14="http://schemas.microsoft.com/office/powerpoint/2010/main" val="5738216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Current Dispute Process, Cont.</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945943"/>
            <a:ext cx="8380500" cy="3724669"/>
          </a:xfrm>
        </p:spPr>
        <p:txBody>
          <a:bodyPr>
            <a:noAutofit/>
          </a:bodyPr>
          <a:lstStyle/>
          <a:p>
            <a:pPr marL="0" lvl="1" indent="0">
              <a:lnSpc>
                <a:spcPct val="125000"/>
              </a:lnSpc>
              <a:spcBef>
                <a:spcPts val="0"/>
              </a:spcBef>
              <a:buClr>
                <a:schemeClr val="dk1"/>
              </a:buClr>
              <a:buSzPts val="1800"/>
              <a:buNone/>
            </a:pPr>
            <a:r>
              <a:rPr lang="en-US" sz="1600" dirty="0">
                <a:cs typeface="Arial" panose="020B0604020202020204" pitchFamily="34" charset="0"/>
              </a:rPr>
              <a:t>Two scenarios for dispute resolution:</a:t>
            </a:r>
          </a:p>
          <a:p>
            <a:pPr marL="342900" lvl="1" indent="-342900">
              <a:lnSpc>
                <a:spcPct val="125000"/>
              </a:lnSpc>
              <a:spcBef>
                <a:spcPts val="0"/>
              </a:spcBef>
              <a:buClr>
                <a:schemeClr val="dk1"/>
              </a:buClr>
              <a:buSzPts val="1800"/>
              <a:buFont typeface="+mj-lt"/>
              <a:buAutoNum type="arabicPeriod"/>
            </a:pPr>
            <a:r>
              <a:rPr lang="en-US" sz="1600" dirty="0">
                <a:cs typeface="Arial" panose="020B0604020202020204" pitchFamily="34" charset="0"/>
              </a:rPr>
              <a:t>The Bank does </a:t>
            </a:r>
            <a:r>
              <a:rPr lang="en-US" sz="1600" b="1" dirty="0">
                <a:cs typeface="Arial" panose="020B0604020202020204" pitchFamily="34" charset="0"/>
              </a:rPr>
              <a:t>not </a:t>
            </a:r>
            <a:r>
              <a:rPr lang="en-US" sz="1600" dirty="0">
                <a:cs typeface="Arial" panose="020B0604020202020204" pitchFamily="34" charset="0"/>
              </a:rPr>
              <a:t>receive the required documents within the required time:</a:t>
            </a:r>
          </a:p>
          <a:p>
            <a:pPr marL="855663" lvl="2" indent="-271463">
              <a:lnSpc>
                <a:spcPct val="125000"/>
              </a:lnSpc>
              <a:spcBef>
                <a:spcPts val="0"/>
              </a:spcBef>
              <a:buClr>
                <a:schemeClr val="dk1"/>
              </a:buClr>
              <a:buSzPts val="1800"/>
            </a:pPr>
            <a:r>
              <a:rPr lang="en-US" sz="1600" dirty="0">
                <a:cs typeface="Arial" panose="020B0604020202020204" pitchFamily="34" charset="0"/>
              </a:rPr>
              <a:t>No investigation</a:t>
            </a:r>
          </a:p>
          <a:p>
            <a:pPr marL="855663" lvl="2" indent="-271463">
              <a:lnSpc>
                <a:spcPct val="125000"/>
              </a:lnSpc>
              <a:spcBef>
                <a:spcPts val="0"/>
              </a:spcBef>
              <a:buClr>
                <a:schemeClr val="dk1"/>
              </a:buClr>
              <a:buSzPts val="1800"/>
            </a:pPr>
            <a:r>
              <a:rPr lang="en-US" sz="1600" dirty="0">
                <a:cs typeface="Arial" panose="020B0604020202020204" pitchFamily="34" charset="0"/>
              </a:rPr>
              <a:t>Determined in favor of merchant</a:t>
            </a:r>
          </a:p>
          <a:p>
            <a:pPr marL="855663" lvl="2" indent="-271463">
              <a:lnSpc>
                <a:spcPct val="125000"/>
              </a:lnSpc>
              <a:spcBef>
                <a:spcPts val="0"/>
              </a:spcBef>
              <a:buClr>
                <a:schemeClr val="dk1"/>
              </a:buClr>
              <a:buSzPts val="1800"/>
            </a:pPr>
            <a:r>
              <a:rPr lang="en-US" sz="1600" dirty="0">
                <a:cs typeface="Arial" panose="020B0604020202020204" pitchFamily="34" charset="0"/>
              </a:rPr>
              <a:t>Temporary credit is reversed (card account is charged back for the transaction)</a:t>
            </a:r>
          </a:p>
          <a:p>
            <a:pPr marL="342900" lvl="1" indent="-342900">
              <a:lnSpc>
                <a:spcPct val="125000"/>
              </a:lnSpc>
              <a:spcBef>
                <a:spcPts val="0"/>
              </a:spcBef>
              <a:buClr>
                <a:schemeClr val="dk1"/>
              </a:buClr>
              <a:buSzPts val="1800"/>
              <a:buFont typeface="+mj-lt"/>
              <a:buAutoNum type="arabicPeriod"/>
            </a:pPr>
            <a:r>
              <a:rPr lang="en-US" sz="1600" dirty="0">
                <a:cs typeface="Arial" panose="020B0604020202020204" pitchFamily="34" charset="0"/>
              </a:rPr>
              <a:t>The Bank receives the required documents within the required time: </a:t>
            </a:r>
          </a:p>
          <a:p>
            <a:pPr marL="855663" lvl="2" indent="-271463">
              <a:lnSpc>
                <a:spcPct val="125000"/>
              </a:lnSpc>
              <a:spcBef>
                <a:spcPts val="0"/>
              </a:spcBef>
              <a:buClr>
                <a:schemeClr val="dk1"/>
              </a:buClr>
              <a:buSzPts val="1800"/>
            </a:pPr>
            <a:r>
              <a:rPr lang="en-US" sz="1600" dirty="0">
                <a:cs typeface="Arial" panose="020B0604020202020204" pitchFamily="34" charset="0"/>
              </a:rPr>
              <a:t>The Bank conducts an investigation and makes a determination, either:</a:t>
            </a:r>
          </a:p>
          <a:p>
            <a:pPr marL="1316038" lvl="3" indent="-273050">
              <a:lnSpc>
                <a:spcPct val="125000"/>
              </a:lnSpc>
              <a:spcBef>
                <a:spcPts val="0"/>
              </a:spcBef>
              <a:buClr>
                <a:schemeClr val="dk1"/>
              </a:buClr>
              <a:buSzPts val="1800"/>
            </a:pPr>
            <a:r>
              <a:rPr lang="en-US" sz="1600" dirty="0">
                <a:cs typeface="Arial" panose="020B0604020202020204" pitchFamily="34" charset="0"/>
              </a:rPr>
              <a:t>“In Favor of CH” – credit remains on account</a:t>
            </a:r>
          </a:p>
          <a:p>
            <a:pPr marL="1316038" lvl="3" indent="-273050">
              <a:lnSpc>
                <a:spcPct val="125000"/>
              </a:lnSpc>
              <a:spcBef>
                <a:spcPts val="0"/>
              </a:spcBef>
              <a:buClr>
                <a:schemeClr val="dk1"/>
              </a:buClr>
              <a:buSzPts val="1800"/>
            </a:pPr>
            <a:r>
              <a:rPr lang="en-US" sz="1600" dirty="0">
                <a:cs typeface="Arial" panose="020B0604020202020204" pitchFamily="34" charset="0"/>
              </a:rPr>
              <a:t>“In Favor of Merchant” – credit is reversed</a:t>
            </a:r>
          </a:p>
        </p:txBody>
      </p:sp>
    </p:spTree>
    <p:extLst>
      <p:ext uri="{BB962C8B-B14F-4D97-AF65-F5344CB8AC3E}">
        <p14:creationId xmlns:p14="http://schemas.microsoft.com/office/powerpoint/2010/main" val="93453537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Current Dispute Process, Cont.</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945943"/>
            <a:ext cx="8495212" cy="3724669"/>
          </a:xfrm>
        </p:spPr>
        <p:txBody>
          <a:bodyPr vert="horz" lIns="91440" tIns="45720" rIns="91440" bIns="45720" rtlCol="0" anchor="t">
            <a:noAutofit/>
          </a:bodyPr>
          <a:lstStyle/>
          <a:p>
            <a:pPr marL="339725" lvl="1" indent="-330200">
              <a:lnSpc>
                <a:spcPct val="125000"/>
              </a:lnSpc>
              <a:spcBef>
                <a:spcPts val="0"/>
              </a:spcBef>
              <a:buClr>
                <a:schemeClr val="dk1"/>
              </a:buClr>
              <a:buSzPts val="1800"/>
              <a:buFont typeface="Arial"/>
              <a:buChar char="•"/>
            </a:pPr>
            <a:r>
              <a:rPr lang="en-US" sz="1600" dirty="0">
                <a:cs typeface="Arial"/>
              </a:rPr>
              <a:t>Full time telework may delay or fully prevent the CH from receiving mail from the Bank and makes it difficult for CH to send required documents.</a:t>
            </a:r>
          </a:p>
          <a:p>
            <a:pPr marL="855663" lvl="3" indent="-271463">
              <a:lnSpc>
                <a:spcPct val="125000"/>
              </a:lnSpc>
              <a:spcBef>
                <a:spcPts val="0"/>
              </a:spcBef>
              <a:buClr>
                <a:schemeClr val="dk1"/>
              </a:buClr>
              <a:buSzPts val="1800"/>
            </a:pPr>
            <a:r>
              <a:rPr lang="en-US" sz="1600" dirty="0">
                <a:cs typeface="Arial"/>
              </a:rPr>
              <a:t>CH is not in the office to get mail.</a:t>
            </a:r>
          </a:p>
          <a:p>
            <a:pPr marL="855663" lvl="3" indent="-271463">
              <a:lnSpc>
                <a:spcPct val="125000"/>
              </a:lnSpc>
              <a:spcBef>
                <a:spcPts val="0"/>
              </a:spcBef>
              <a:buClr>
                <a:schemeClr val="dk1"/>
              </a:buClr>
              <a:buSzPts val="1800"/>
            </a:pPr>
            <a:r>
              <a:rPr lang="en-US" sz="1600" dirty="0">
                <a:cs typeface="Arial"/>
              </a:rPr>
              <a:t>CH is not in the office to send mail or use fax machine, if available. </a:t>
            </a:r>
            <a:endParaRPr lang="en-US" sz="1600" dirty="0">
              <a:cs typeface="Arial" panose="020B0604020202020204" pitchFamily="34" charset="0"/>
            </a:endParaRPr>
          </a:p>
          <a:p>
            <a:pPr marL="855663" lvl="3" indent="-271463">
              <a:lnSpc>
                <a:spcPct val="125000"/>
              </a:lnSpc>
              <a:spcBef>
                <a:spcPts val="0"/>
              </a:spcBef>
              <a:buClr>
                <a:schemeClr val="dk1"/>
              </a:buClr>
              <a:buSzPts val="1800"/>
            </a:pPr>
            <a:r>
              <a:rPr lang="en-US" sz="1600" dirty="0">
                <a:cs typeface="Arial"/>
              </a:rPr>
              <a:t>CH may not have access to a printer-scanner or fax machine at the telework location.</a:t>
            </a:r>
          </a:p>
          <a:p>
            <a:pPr marL="339725" lvl="1" indent="-330200">
              <a:lnSpc>
                <a:spcPct val="125000"/>
              </a:lnSpc>
              <a:spcBef>
                <a:spcPts val="0"/>
              </a:spcBef>
              <a:buClr>
                <a:schemeClr val="dk1"/>
              </a:buClr>
              <a:buSzPts val="1800"/>
              <a:buFont typeface="Arial"/>
              <a:buChar char="•"/>
            </a:pPr>
            <a:r>
              <a:rPr lang="en-US" sz="1600" dirty="0">
                <a:cs typeface="Arial"/>
              </a:rPr>
              <a:t>If the dispute should have been found in favor of the CH but was found in favor of the merchant because the Bank did not receive required forms or documentation, this may result in lost revenue for the Government.</a:t>
            </a:r>
          </a:p>
        </p:txBody>
      </p:sp>
    </p:spTree>
    <p:extLst>
      <p:ext uri="{BB962C8B-B14F-4D97-AF65-F5344CB8AC3E}">
        <p14:creationId xmlns:p14="http://schemas.microsoft.com/office/powerpoint/2010/main" val="8948353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Current Dispute Process, Cont.</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199" y="891895"/>
            <a:ext cx="8574190" cy="4251605"/>
          </a:xfrm>
        </p:spPr>
        <p:txBody>
          <a:bodyPr vert="horz" lIns="91440" tIns="45720" rIns="91440" bIns="45720" rtlCol="0" anchor="t">
            <a:noAutofit/>
          </a:bodyPr>
          <a:lstStyle/>
          <a:p>
            <a:pPr marL="0" lvl="1" indent="0">
              <a:lnSpc>
                <a:spcPct val="114000"/>
              </a:lnSpc>
              <a:spcBef>
                <a:spcPts val="0"/>
              </a:spcBef>
              <a:buClr>
                <a:schemeClr val="dk1"/>
              </a:buClr>
              <a:buSzPts val="1800"/>
              <a:buNone/>
            </a:pPr>
            <a:r>
              <a:rPr lang="en-US" sz="1400" dirty="0">
                <a:cs typeface="Arial"/>
              </a:rPr>
              <a:t>Remedies:</a:t>
            </a:r>
          </a:p>
          <a:p>
            <a:pPr marL="330200" lvl="1" indent="-330200">
              <a:lnSpc>
                <a:spcPct val="114000"/>
              </a:lnSpc>
              <a:spcBef>
                <a:spcPts val="0"/>
              </a:spcBef>
              <a:buClr>
                <a:schemeClr val="dk1"/>
              </a:buClr>
              <a:buSzPts val="1800"/>
              <a:buFont typeface="Arial"/>
              <a:buChar char="•"/>
            </a:pPr>
            <a:r>
              <a:rPr lang="en-US" sz="1400" dirty="0">
                <a:cs typeface="Arial"/>
              </a:rPr>
              <a:t>Educate CHs:</a:t>
            </a:r>
          </a:p>
          <a:p>
            <a:pPr marL="914400" lvl="3" indent="-330200">
              <a:lnSpc>
                <a:spcPct val="114000"/>
              </a:lnSpc>
              <a:spcBef>
                <a:spcPts val="0"/>
              </a:spcBef>
              <a:buClr>
                <a:schemeClr val="dk1"/>
              </a:buClr>
              <a:buSzPts val="1800"/>
            </a:pPr>
            <a:r>
              <a:rPr lang="en-US" sz="1400" dirty="0">
                <a:cs typeface="Arial"/>
              </a:rPr>
              <a:t>On documentation requirements for all disputes.  At a minimum, the completed form from Access Online must be sent to the Bank.  Most disputes require other documents, such as receipts and shipping invoices, to be sent to the Bank.</a:t>
            </a:r>
          </a:p>
          <a:p>
            <a:pPr marL="914400" lvl="3" indent="-330200">
              <a:lnSpc>
                <a:spcPct val="114000"/>
              </a:lnSpc>
              <a:spcBef>
                <a:spcPts val="0"/>
              </a:spcBef>
              <a:buClr>
                <a:schemeClr val="dk1"/>
              </a:buClr>
              <a:buSzPts val="1800"/>
            </a:pPr>
            <a:r>
              <a:rPr lang="en-US" sz="1400" dirty="0">
                <a:cs typeface="Arial"/>
              </a:rPr>
              <a:t>Timeframes required by the Bank may vary.  CHs need to pay close attention to dispute instructions in Access Online, and from the Bank, and comply with the requirements for each dispute.</a:t>
            </a:r>
          </a:p>
          <a:p>
            <a:pPr marL="330200" lvl="1" indent="-330200">
              <a:lnSpc>
                <a:spcPct val="114000"/>
              </a:lnSpc>
              <a:spcBef>
                <a:spcPts val="0"/>
              </a:spcBef>
              <a:buClr>
                <a:schemeClr val="dk1"/>
              </a:buClr>
              <a:buSzPts val="1800"/>
              <a:buFont typeface="Arial"/>
              <a:buChar char="•"/>
            </a:pPr>
            <a:r>
              <a:rPr lang="en-US" sz="1400" dirty="0">
                <a:cs typeface="Arial"/>
              </a:rPr>
              <a:t>Ensure all CH accounts have a valid email address in Account Administration.  This enables the CH to receive dispute communications from the Bank via email and to send required forms/documents with an email reply.</a:t>
            </a:r>
          </a:p>
          <a:p>
            <a:pPr marL="914400" lvl="3" indent="-330200">
              <a:lnSpc>
                <a:spcPct val="114000"/>
              </a:lnSpc>
              <a:spcBef>
                <a:spcPts val="0"/>
              </a:spcBef>
              <a:buClr>
                <a:schemeClr val="dk1"/>
              </a:buClr>
              <a:buSzPts val="1800"/>
            </a:pPr>
            <a:r>
              <a:rPr lang="en-US" sz="1400" dirty="0">
                <a:cs typeface="Arial"/>
              </a:rPr>
              <a:t>CHs </a:t>
            </a:r>
            <a:r>
              <a:rPr lang="en-US" sz="1400" b="1" dirty="0">
                <a:cs typeface="Arial"/>
              </a:rPr>
              <a:t>must</a:t>
            </a:r>
            <a:r>
              <a:rPr lang="en-US" sz="1400" dirty="0">
                <a:cs typeface="Arial"/>
              </a:rPr>
              <a:t> have a valid email address recorded in Account Administration to receive dispute documentation correspondence via email.</a:t>
            </a:r>
          </a:p>
          <a:p>
            <a:pPr marL="330200" lvl="1" indent="-330200">
              <a:lnSpc>
                <a:spcPct val="114000"/>
              </a:lnSpc>
              <a:spcBef>
                <a:spcPts val="0"/>
              </a:spcBef>
              <a:buClr>
                <a:schemeClr val="dk1"/>
              </a:buClr>
              <a:buSzPts val="1800"/>
              <a:buFont typeface="Arial"/>
              <a:buChar char="•"/>
            </a:pPr>
            <a:r>
              <a:rPr lang="en-US" sz="1400" dirty="0">
                <a:cs typeface="Arial"/>
              </a:rPr>
              <a:t>Emphasize that if the CH does not receive an email, the dispute form and other required documentation must be sent via mail or fax to the Bank.</a:t>
            </a:r>
          </a:p>
          <a:p>
            <a:pPr marL="330200" lvl="1" indent="-330200">
              <a:lnSpc>
                <a:spcPct val="114000"/>
              </a:lnSpc>
              <a:spcBef>
                <a:spcPts val="0"/>
              </a:spcBef>
              <a:buClr>
                <a:schemeClr val="dk1"/>
              </a:buClr>
              <a:buSzPts val="1800"/>
              <a:buFont typeface="Arial"/>
              <a:buChar char="•"/>
            </a:pPr>
            <a:r>
              <a:rPr lang="en-US" sz="1400" dirty="0">
                <a:cs typeface="Arial"/>
              </a:rPr>
              <a:t>A/OPCs should monitor disputes frequently via Transaction Detail Report.  Communicate with CH to ensure required documentation is sent within the required timeframe.</a:t>
            </a:r>
          </a:p>
          <a:p>
            <a:pPr marL="330200" lvl="1" indent="-330200">
              <a:lnSpc>
                <a:spcPct val="114000"/>
              </a:lnSpc>
              <a:spcBef>
                <a:spcPts val="0"/>
              </a:spcBef>
              <a:buClr>
                <a:schemeClr val="dk1"/>
              </a:buClr>
              <a:buSzPts val="1800"/>
              <a:buFont typeface="Arial"/>
              <a:buChar char="•"/>
            </a:pPr>
            <a:r>
              <a:rPr lang="en-US" sz="1400" dirty="0">
                <a:cs typeface="Arial"/>
              </a:rPr>
              <a:t>User </a:t>
            </a:r>
            <a:r>
              <a:rPr lang="en-US" sz="1400" b="1" dirty="0">
                <a:cs typeface="Arial"/>
              </a:rPr>
              <a:t>may</a:t>
            </a:r>
            <a:r>
              <a:rPr lang="en-US" sz="1400" dirty="0">
                <a:cs typeface="Arial"/>
              </a:rPr>
              <a:t> enable separate automated email notification for Dispute Status Changes via My Personal Information in Access Online. </a:t>
            </a:r>
          </a:p>
        </p:txBody>
      </p:sp>
    </p:spTree>
    <p:extLst>
      <p:ext uri="{BB962C8B-B14F-4D97-AF65-F5344CB8AC3E}">
        <p14:creationId xmlns:p14="http://schemas.microsoft.com/office/powerpoint/2010/main" val="354313170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57200" y="71928"/>
            <a:ext cx="8229600" cy="857250"/>
          </a:xfrm>
        </p:spPr>
        <p:txBody>
          <a:bodyPr>
            <a:normAutofit/>
          </a:bodyPr>
          <a:lstStyle/>
          <a:p>
            <a:r>
              <a:rPr lang="en-US" sz="3200" i="1" dirty="0"/>
              <a:t>DoD GPC Program Policy </a:t>
            </a:r>
            <a:r>
              <a:rPr lang="en-US" sz="3200" dirty="0"/>
              <a:t>– Best Practices</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754381"/>
            <a:ext cx="8229600" cy="3125817"/>
          </a:xfrm>
        </p:spPr>
        <p:txBody>
          <a:bodyPr>
            <a:normAutofit fontScale="92500" lnSpcReduction="10000"/>
          </a:bodyPr>
          <a:lstStyle/>
          <a:p>
            <a:pPr marL="344488" lvl="1" indent="-331788">
              <a:spcBef>
                <a:spcPts val="0"/>
              </a:spcBef>
              <a:spcAft>
                <a:spcPts val="600"/>
              </a:spcAft>
              <a:buClr>
                <a:srgbClr val="00B050"/>
              </a:buClr>
              <a:buSzPct val="200000"/>
              <a:buFont typeface="Wingdings" panose="05000000000000000000" pitchFamily="2" charset="2"/>
              <a:buChar char="ü"/>
              <a:tabLst>
                <a:tab pos="457200" algn="l"/>
              </a:tabLst>
            </a:pPr>
            <a:r>
              <a:rPr lang="en-US" sz="1500" b="1" dirty="0">
                <a:solidFill>
                  <a:schemeClr val="dk1"/>
                </a:solidFill>
              </a:rPr>
              <a:t>Staffing Ratios</a:t>
            </a:r>
          </a:p>
          <a:p>
            <a:pPr marL="858838" lvl="1" indent="-271463">
              <a:spcBef>
                <a:spcPts val="0"/>
              </a:spcBef>
              <a:spcAft>
                <a:spcPts val="600"/>
              </a:spcAft>
              <a:buClr>
                <a:srgbClr val="FFC000"/>
              </a:buClr>
              <a:buSzPct val="150000"/>
              <a:buFont typeface="Wingdings" panose="05000000000000000000" pitchFamily="2" charset="2"/>
              <a:buChar char="v"/>
              <a:tabLst>
                <a:tab pos="914400" algn="l"/>
              </a:tabLst>
            </a:pPr>
            <a:r>
              <a:rPr lang="en-US" sz="1500" dirty="0">
                <a:solidFill>
                  <a:schemeClr val="dk1"/>
                </a:solidFill>
              </a:rPr>
              <a:t>The HA should consider the number of staff needed and the required training.*  Span of control ratios are established, but when sufficient compensating controls are in place, CPMs have the flexibility to override them on a case-by-case basis.** </a:t>
            </a:r>
          </a:p>
          <a:p>
            <a:pPr marL="858838" lvl="1" indent="-271463">
              <a:spcBef>
                <a:spcPts val="0"/>
              </a:spcBef>
              <a:spcAft>
                <a:spcPts val="600"/>
              </a:spcAft>
              <a:buClr>
                <a:srgbClr val="FFC000"/>
              </a:buClr>
              <a:buSzPct val="150000"/>
              <a:buFont typeface="Wingdings" panose="05000000000000000000" pitchFamily="2" charset="2"/>
              <a:buChar char="v"/>
              <a:tabLst>
                <a:tab pos="914400" algn="l"/>
              </a:tabLst>
            </a:pPr>
            <a:r>
              <a:rPr lang="en-US" sz="1500" dirty="0">
                <a:solidFill>
                  <a:schemeClr val="dk1"/>
                </a:solidFill>
              </a:rPr>
              <a:t>Ensure the CPM, O A/OPC, and/or A/OPC are hired at a grade/rank that is commensurate with their responsibilities and that they have the proper motivation, skill set (including judgment and training), and leadership qualities. </a:t>
            </a:r>
          </a:p>
          <a:p>
            <a:pPr marL="1314450" lvl="1">
              <a:spcBef>
                <a:spcPts val="0"/>
              </a:spcBef>
              <a:spcAft>
                <a:spcPts val="600"/>
              </a:spcAft>
              <a:buClr>
                <a:schemeClr val="dk1"/>
              </a:buClr>
              <a:buSzPts val="1800"/>
              <a:buFont typeface="Arial"/>
              <a:buChar char="–"/>
              <a:tabLst>
                <a:tab pos="914400" algn="l"/>
              </a:tabLst>
            </a:pPr>
            <a:r>
              <a:rPr lang="en-US" sz="1500" dirty="0">
                <a:solidFill>
                  <a:schemeClr val="dk1"/>
                </a:solidFill>
              </a:rPr>
              <a:t>Procurement authority can only be delegated by someone certified as an Acquisition Professional. </a:t>
            </a:r>
          </a:p>
          <a:p>
            <a:pPr marL="858838" lvl="1" indent="-271463">
              <a:spcBef>
                <a:spcPts val="0"/>
              </a:spcBef>
              <a:spcAft>
                <a:spcPts val="600"/>
              </a:spcAft>
              <a:buClr>
                <a:srgbClr val="FFC000"/>
              </a:buClr>
              <a:buSzPct val="150000"/>
              <a:buFont typeface="Wingdings" panose="05000000000000000000" pitchFamily="2" charset="2"/>
              <a:buChar char="v"/>
              <a:tabLst>
                <a:tab pos="914400" algn="l"/>
              </a:tabLst>
            </a:pPr>
            <a:r>
              <a:rPr lang="en-US" sz="1500" dirty="0">
                <a:solidFill>
                  <a:schemeClr val="dk1"/>
                </a:solidFill>
              </a:rPr>
              <a:t>Assign the A/OPC and alternate A/OPC as a full-time position where warranted, considering the number of accounts and the span of control under their range of authority.  Alternate A/OPCs must also be appointed.  Consult the “Update to Governmentwide Commercial Purchase Card Span of Control Policy,” December 20, 2021 on the DPC website: </a:t>
            </a:r>
            <a:r>
              <a:rPr lang="en-US" sz="1500" dirty="0">
                <a:solidFill>
                  <a:schemeClr val="accent4">
                    <a:lumMod val="75000"/>
                  </a:schemeClr>
                </a:solidFill>
                <a:hlinkClick r:id="rId3">
                  <a:extLst>
                    <a:ext uri="{A12FA001-AC4F-418D-AE19-62706E023703}">
                      <ahyp:hlinkClr xmlns:ahyp="http://schemas.microsoft.com/office/drawing/2018/hyperlinkcolor" val="tx"/>
                    </a:ext>
                  </a:extLst>
                </a:hlinkClick>
              </a:rPr>
              <a:t>https://www.acq.osd.mil/asda/dpc/ce/pc/docs-guides.html</a:t>
            </a:r>
            <a:r>
              <a:rPr lang="en-US" sz="1500" dirty="0">
                <a:solidFill>
                  <a:schemeClr val="dk1"/>
                </a:solidFill>
              </a:rPr>
              <a:t>.</a:t>
            </a:r>
          </a:p>
        </p:txBody>
      </p:sp>
      <p:sp>
        <p:nvSpPr>
          <p:cNvPr id="2" name="TextBox 1">
            <a:extLst>
              <a:ext uri="{FF2B5EF4-FFF2-40B4-BE49-F238E27FC236}">
                <a16:creationId xmlns:a16="http://schemas.microsoft.com/office/drawing/2014/main" id="{1CB31CAE-9C66-CECD-A19C-4B5FD24F87A5}"/>
              </a:ext>
            </a:extLst>
          </p:cNvPr>
          <p:cNvSpPr txBox="1"/>
          <p:nvPr/>
        </p:nvSpPr>
        <p:spPr>
          <a:xfrm>
            <a:off x="359229" y="3850838"/>
            <a:ext cx="8784771" cy="1292662"/>
          </a:xfrm>
          <a:prstGeom prst="rect">
            <a:avLst/>
          </a:prstGeom>
          <a:solidFill>
            <a:srgbClr val="FFFFCC"/>
          </a:solidFill>
          <a:ln>
            <a:solidFill>
              <a:srgbClr val="005087"/>
            </a:solidFill>
          </a:ln>
        </p:spPr>
        <p:txBody>
          <a:bodyPr wrap="square" rtlCol="0">
            <a:spAutoFit/>
          </a:bodyPr>
          <a:lstStyle/>
          <a:p>
            <a:r>
              <a:rPr lang="en-US" sz="1300" dirty="0"/>
              <a:t>*See DPC GPC SP3 Transition Memo #10, dated 06/28/2019 for more information related to requirements for training, Component-level policies and procedures for use, and internal controls/oversight procedures to mitigate risks associated with CH Special Designation Authority Types other than micro-purchase authorities.</a:t>
            </a:r>
          </a:p>
          <a:p>
            <a:r>
              <a:rPr lang="en-US" sz="1300" dirty="0"/>
              <a:t>**For more information on staffing ratios, refer to earlier slides that reference Span of Control, and DPC GPC memo “Update to Governmentwide Commercial Purchase Card Span of Control Policy,” December 20, 2021. </a:t>
            </a:r>
          </a:p>
          <a:p>
            <a:r>
              <a:rPr lang="en-US" sz="1300" dirty="0"/>
              <a:t>Both memos are available at:  </a:t>
            </a:r>
            <a:r>
              <a:rPr lang="en-US" sz="1300" dirty="0">
                <a:solidFill>
                  <a:schemeClr val="accent4">
                    <a:lumMod val="75000"/>
                  </a:schemeClr>
                </a:solidFill>
                <a:hlinkClick r:id="rId3">
                  <a:extLst>
                    <a:ext uri="{A12FA001-AC4F-418D-AE19-62706E023703}">
                      <ahyp:hlinkClr xmlns:ahyp="http://schemas.microsoft.com/office/drawing/2018/hyperlinkcolor" val="tx"/>
                    </a:ext>
                  </a:extLst>
                </a:hlinkClick>
              </a:rPr>
              <a:t>https://www.acq.osd.mil/asda/dpc/ce/pc/docs-guides.html</a:t>
            </a:r>
            <a:r>
              <a:rPr lang="en-US" sz="1300" dirty="0"/>
              <a:t>.</a:t>
            </a:r>
          </a:p>
        </p:txBody>
      </p:sp>
      <p:sp>
        <p:nvSpPr>
          <p:cNvPr id="6" name="TextBox 5">
            <a:extLst>
              <a:ext uri="{FF2B5EF4-FFF2-40B4-BE49-F238E27FC236}">
                <a16:creationId xmlns:a16="http://schemas.microsoft.com/office/drawing/2014/main" id="{64209B96-FE03-7120-AE8D-7F5F33722076}"/>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76</a:t>
            </a:fld>
            <a:endParaRPr lang="en-US" sz="1200" dirty="0">
              <a:solidFill>
                <a:schemeClr val="bg1">
                  <a:lumMod val="50000"/>
                </a:schemeClr>
              </a:solidFill>
            </a:endParaRPr>
          </a:p>
        </p:txBody>
      </p:sp>
    </p:spTree>
    <p:extLst>
      <p:ext uri="{BB962C8B-B14F-4D97-AF65-F5344CB8AC3E}">
        <p14:creationId xmlns:p14="http://schemas.microsoft.com/office/powerpoint/2010/main" val="287554617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76518" y="205979"/>
            <a:ext cx="8767482" cy="857250"/>
          </a:xfrm>
        </p:spPr>
        <p:txBody>
          <a:bodyPr>
            <a:noAutofit/>
          </a:bodyPr>
          <a:lstStyle/>
          <a:p>
            <a:r>
              <a:rPr lang="en-US" sz="2400" dirty="0"/>
              <a:t>Governmentwide Commercial Purchase Card Guidance Related to Recording 889 Designation and Emergency-type Operation* Values (GPC 2022-02), June 29, 2022</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p:txBody>
          <a:bodyPr>
            <a:noAutofit/>
          </a:bodyPr>
          <a:lstStyle/>
          <a:p>
            <a:pPr marL="233363" indent="-233363">
              <a:lnSpc>
                <a:spcPct val="125000"/>
              </a:lnSpc>
              <a:spcBef>
                <a:spcPts val="0"/>
              </a:spcBef>
              <a:buClrTx/>
            </a:pPr>
            <a:r>
              <a:rPr lang="en-US" altLang="en-US" sz="1600" dirty="0">
                <a:solidFill>
                  <a:srgbClr val="000000"/>
                </a:solidFill>
              </a:rPr>
              <a:t>Improves data integrity and promotes policy compliance by m</a:t>
            </a:r>
            <a:r>
              <a:rPr lang="en-US" sz="1600" dirty="0">
                <a:solidFill>
                  <a:srgbClr val="000000"/>
                </a:solidFill>
              </a:rPr>
              <a:t>andating use of new Access Online capability that validates CHs have made a selection from a drop-down picklist of valid values for specified purchase log fields before approval of monthly billing statements. </a:t>
            </a:r>
          </a:p>
          <a:p>
            <a:pPr marL="233363" indent="-233363">
              <a:lnSpc>
                <a:spcPct val="125000"/>
              </a:lnSpc>
              <a:spcBef>
                <a:spcPts val="0"/>
              </a:spcBef>
              <a:buClrTx/>
            </a:pPr>
            <a:r>
              <a:rPr lang="en-US" sz="1600" dirty="0">
                <a:solidFill>
                  <a:srgbClr val="000000"/>
                </a:solidFill>
              </a:rPr>
              <a:t>Expands 889 Designation List of allowable entries established in OUSD(A&amp;S)/DPC memorandum "Recording Implementation of Section 889(a)(1)(B), Prohibition on Contracting with Entities Using Certain Telecommunications and Video Surveillance Services or Equipment, when Using the Governmentwide Commercial Purchase Card," September 9, 2020.</a:t>
            </a:r>
          </a:p>
          <a:p>
            <a:pPr marL="233363" indent="-233363">
              <a:lnSpc>
                <a:spcPct val="150000"/>
              </a:lnSpc>
              <a:spcBef>
                <a:spcPts val="0"/>
              </a:spcBef>
              <a:buClrTx/>
            </a:pPr>
            <a:endParaRPr lang="en-US" sz="1400" dirty="0">
              <a:solidFill>
                <a:srgbClr val="000000"/>
              </a:solidFill>
            </a:endParaRPr>
          </a:p>
        </p:txBody>
      </p:sp>
      <p:sp>
        <p:nvSpPr>
          <p:cNvPr id="7" name="TextBox 6">
            <a:extLst>
              <a:ext uri="{FF2B5EF4-FFF2-40B4-BE49-F238E27FC236}">
                <a16:creationId xmlns:a16="http://schemas.microsoft.com/office/drawing/2014/main" id="{9696A199-B097-4081-9858-EFEBD2ADFB18}"/>
              </a:ext>
            </a:extLst>
          </p:cNvPr>
          <p:cNvSpPr txBox="1"/>
          <p:nvPr/>
        </p:nvSpPr>
        <p:spPr>
          <a:xfrm>
            <a:off x="376518" y="4397172"/>
            <a:ext cx="8767481" cy="738664"/>
          </a:xfrm>
          <a:prstGeom prst="rect">
            <a:avLst/>
          </a:prstGeom>
          <a:solidFill>
            <a:srgbClr val="FFFFCC"/>
          </a:solidFill>
          <a:ln>
            <a:solidFill>
              <a:srgbClr val="005087"/>
            </a:solidFill>
          </a:ln>
        </p:spPr>
        <p:txBody>
          <a:bodyPr wrap="square" rtlCol="0">
            <a:spAutoFit/>
          </a:bodyPr>
          <a:lstStyle/>
          <a:p>
            <a:r>
              <a:rPr lang="en-US" sz="1400" dirty="0"/>
              <a:t>*See DPC GPC memorandum, “Deployment of Updated Governmentwide Commercial Purchase Card Joint Appointment Module Cardholder Special Designations (2022-01),” 5/24/22 for a definition of </a:t>
            </a:r>
            <a:r>
              <a:rPr lang="en-US" sz="1400" dirty="0">
                <a:solidFill>
                  <a:srgbClr val="000000"/>
                </a:solidFill>
              </a:rPr>
              <a:t>“Emergency-type Operations” (ETO).  </a:t>
            </a:r>
            <a:endParaRPr lang="en-US" sz="1400" dirty="0"/>
          </a:p>
        </p:txBody>
      </p:sp>
      <p:sp>
        <p:nvSpPr>
          <p:cNvPr id="2" name="TextBox 1">
            <a:extLst>
              <a:ext uri="{FF2B5EF4-FFF2-40B4-BE49-F238E27FC236}">
                <a16:creationId xmlns:a16="http://schemas.microsoft.com/office/drawing/2014/main" id="{B505D48B-9D84-37D8-D28F-596136860A66}"/>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77</a:t>
            </a:fld>
            <a:endParaRPr lang="en-US" sz="1200" dirty="0">
              <a:solidFill>
                <a:schemeClr val="bg1">
                  <a:lumMod val="50000"/>
                </a:schemeClr>
              </a:solidFill>
            </a:endParaRPr>
          </a:p>
        </p:txBody>
      </p:sp>
    </p:spTree>
    <p:extLst>
      <p:ext uri="{BB962C8B-B14F-4D97-AF65-F5344CB8AC3E}">
        <p14:creationId xmlns:p14="http://schemas.microsoft.com/office/powerpoint/2010/main" val="372539956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83177" y="205979"/>
            <a:ext cx="8760823" cy="857250"/>
          </a:xfrm>
        </p:spPr>
        <p:txBody>
          <a:bodyPr>
            <a:noAutofit/>
          </a:bodyPr>
          <a:lstStyle/>
          <a:p>
            <a:r>
              <a:rPr lang="en-US" sz="2800" dirty="0"/>
              <a:t>Guidance on the Planned Intra-Governmental Transaction Limit Decrease Effective October 1, 2022 (2022-03)</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1112117"/>
            <a:ext cx="8442960" cy="3129586"/>
          </a:xfrm>
        </p:spPr>
        <p:txBody>
          <a:bodyPr>
            <a:noAutofit/>
          </a:bodyPr>
          <a:lstStyle/>
          <a:p>
            <a:pPr marL="233363" indent="-233363" fontAlgn="base">
              <a:lnSpc>
                <a:spcPct val="125000"/>
              </a:lnSpc>
              <a:spcBef>
                <a:spcPts val="0"/>
              </a:spcBef>
              <a:buFont typeface="Arial" panose="020B0604020202020204" pitchFamily="34" charset="0"/>
              <a:buChar char="•"/>
            </a:pPr>
            <a:r>
              <a:rPr lang="en-US" sz="1400" dirty="0"/>
              <a:t>The U.S Department of the Treasury, Card Acquiring Service issued notice that the Intra-Governmental Transaction (IGT) limit reduction from $24,999 to $10,000 went into effect on October 1, 2022.</a:t>
            </a:r>
          </a:p>
          <a:p>
            <a:pPr marL="233363" indent="-233363" fontAlgn="base">
              <a:lnSpc>
                <a:spcPct val="125000"/>
              </a:lnSpc>
              <a:spcBef>
                <a:spcPts val="0"/>
              </a:spcBef>
              <a:buFont typeface="Arial" panose="020B0604020202020204" pitchFamily="34" charset="0"/>
              <a:buChar char="•"/>
            </a:pPr>
            <a:r>
              <a:rPr lang="en-US" sz="1400" dirty="0"/>
              <a:t>This change necessitated redirecting IGTs exceeding $10,000 currently processed using a GPC to an alternative payment method (e.g., Intra-Governmental Payment and Collection for payments between Federal agencies, G-Invoicing, debit cards, Automated Clearing House debits/credits, and Fedwire transactions).</a:t>
            </a:r>
          </a:p>
          <a:p>
            <a:pPr marL="233363" indent="-233363" fontAlgn="base">
              <a:lnSpc>
                <a:spcPct val="125000"/>
              </a:lnSpc>
              <a:spcBef>
                <a:spcPts val="0"/>
              </a:spcBef>
              <a:buFont typeface="Arial" panose="020B0604020202020204" pitchFamily="34" charset="0"/>
              <a:buChar char="•"/>
            </a:pPr>
            <a:r>
              <a:rPr lang="en-US" sz="1400" dirty="0"/>
              <a:t>CPMs and A/OPCs were directed to: </a:t>
            </a:r>
          </a:p>
          <a:p>
            <a:pPr marL="690563" lvl="5" indent="-220663" fontAlgn="base">
              <a:lnSpc>
                <a:spcPct val="125000"/>
              </a:lnSpc>
              <a:spcBef>
                <a:spcPts val="0"/>
              </a:spcBef>
              <a:buClr>
                <a:schemeClr val="dk1"/>
              </a:buClr>
              <a:buSzPts val="1800"/>
              <a:buFont typeface="Arial"/>
              <a:buChar char="–"/>
              <a:tabLst>
                <a:tab pos="914400" algn="l"/>
              </a:tabLst>
            </a:pPr>
            <a:r>
              <a:rPr lang="en-US" sz="1400" dirty="0"/>
              <a:t>Engage with their supporting Comptroller Offices to implement necessary policies and procedures to implement the IGT reduction.  </a:t>
            </a:r>
          </a:p>
          <a:p>
            <a:pPr marL="690563" lvl="5" indent="-220663" fontAlgn="base">
              <a:lnSpc>
                <a:spcPct val="125000"/>
              </a:lnSpc>
              <a:spcBef>
                <a:spcPts val="0"/>
              </a:spcBef>
              <a:buClr>
                <a:schemeClr val="dk1"/>
              </a:buClr>
              <a:buSzPts val="1800"/>
              <a:buFont typeface="Arial"/>
              <a:buChar char="–"/>
              <a:tabLst>
                <a:tab pos="914400" algn="l"/>
              </a:tabLst>
            </a:pPr>
            <a:r>
              <a:rPr lang="en-US" sz="1400" dirty="0"/>
              <a:t>Reduce existing PIEE JAM delegations of Inter/Intra-Governmental Official Cardholder Special Designation authority, as well as associated Access Online CH account single purchase limits, to $10,000 or less effective 10/01/22.</a:t>
            </a:r>
          </a:p>
        </p:txBody>
      </p:sp>
      <p:sp>
        <p:nvSpPr>
          <p:cNvPr id="2" name="Rectangle 1">
            <a:extLst>
              <a:ext uri="{FF2B5EF4-FFF2-40B4-BE49-F238E27FC236}">
                <a16:creationId xmlns:a16="http://schemas.microsoft.com/office/drawing/2014/main" id="{B58B7720-65B2-0C0C-67F0-2C481EDBBF46}"/>
              </a:ext>
            </a:extLst>
          </p:cNvPr>
          <p:cNvSpPr/>
          <p:nvPr/>
        </p:nvSpPr>
        <p:spPr>
          <a:xfrm>
            <a:off x="383178" y="4395669"/>
            <a:ext cx="8760822" cy="738664"/>
          </a:xfrm>
          <a:prstGeom prst="rect">
            <a:avLst/>
          </a:prstGeom>
          <a:solidFill>
            <a:srgbClr val="FFFFCC"/>
          </a:solidFill>
          <a:ln>
            <a:solidFill>
              <a:srgbClr val="005087"/>
            </a:solidFill>
          </a:ln>
        </p:spPr>
        <p:txBody>
          <a:bodyPr wrap="square" rtlCol="0">
            <a:spAutoFit/>
          </a:bodyPr>
          <a:lstStyle/>
          <a:p>
            <a:pPr marL="142354" indent="0">
              <a:buNone/>
            </a:pPr>
            <a:r>
              <a:rPr lang="en-US" sz="1400" b="0" i="0" dirty="0">
                <a:effectLst/>
              </a:rPr>
              <a:t>An IGT is defined as a sale of goods or services, or collection of other obligation, by one Government agency from another Government agency using a Government-issued card.  Additional Information from the Department of the Treasury about the IGT change is available at </a:t>
            </a:r>
            <a:r>
              <a:rPr lang="en-US" sz="1400" b="0" i="0" dirty="0">
                <a:solidFill>
                  <a:schemeClr val="accent4">
                    <a:lumMod val="75000"/>
                  </a:schemeClr>
                </a:solidFill>
                <a:effectLst/>
                <a:hlinkClick r:id="rId3">
                  <a:extLst>
                    <a:ext uri="{A12FA001-AC4F-418D-AE19-62706E023703}">
                      <ahyp:hlinkClr xmlns:ahyp="http://schemas.microsoft.com/office/drawing/2018/hyperlinkcolor" val="tx"/>
                    </a:ext>
                  </a:extLst>
                </a:hlinkClick>
              </a:rPr>
              <a:t>https://www.fiscal.treasury.gov/cas/</a:t>
            </a:r>
            <a:r>
              <a:rPr lang="en-US" sz="1400" b="0" i="0" dirty="0">
                <a:solidFill>
                  <a:schemeClr val="accent4">
                    <a:lumMod val="75000"/>
                  </a:schemeClr>
                </a:solidFill>
                <a:effectLst/>
              </a:rPr>
              <a:t>.</a:t>
            </a:r>
          </a:p>
        </p:txBody>
      </p:sp>
      <p:sp>
        <p:nvSpPr>
          <p:cNvPr id="4" name="TextBox 3">
            <a:extLst>
              <a:ext uri="{FF2B5EF4-FFF2-40B4-BE49-F238E27FC236}">
                <a16:creationId xmlns:a16="http://schemas.microsoft.com/office/drawing/2014/main" id="{91387388-194E-DA22-E1DE-2B5C5C880FF8}"/>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78</a:t>
            </a:fld>
            <a:endParaRPr lang="en-US" sz="1200" dirty="0">
              <a:solidFill>
                <a:schemeClr val="bg1">
                  <a:lumMod val="50000"/>
                </a:schemeClr>
              </a:solidFill>
            </a:endParaRPr>
          </a:p>
        </p:txBody>
      </p:sp>
    </p:spTree>
    <p:extLst>
      <p:ext uri="{BB962C8B-B14F-4D97-AF65-F5344CB8AC3E}">
        <p14:creationId xmlns:p14="http://schemas.microsoft.com/office/powerpoint/2010/main" val="80857360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5264E7C-3F62-7F9D-99E4-28FE0E8B4100}"/>
              </a:ext>
            </a:extLst>
          </p:cNvPr>
          <p:cNvSpPr txBox="1">
            <a:spLocks noGrp="1"/>
          </p:cNvSpPr>
          <p:nvPr>
            <p:ph type="title" idx="4294967295"/>
          </p:nvPr>
        </p:nvSpPr>
        <p:spPr>
          <a:xfrm>
            <a:off x="485193" y="164203"/>
            <a:ext cx="8483323" cy="954107"/>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1" indent="0" algn="ctr" defTabSz="457200" rtl="0" eaLnBrk="1" fontAlgn="auto" latinLnBrk="0" hangingPunct="1">
              <a:lnSpc>
                <a:spcPct val="100000"/>
              </a:lnSpc>
              <a:spcBef>
                <a:spcPct val="0"/>
              </a:spcBef>
              <a:spcAft>
                <a:spcPts val="200"/>
              </a:spcAft>
              <a:buClrTx/>
              <a:buSzPts val="1800"/>
              <a:buFontTx/>
              <a:buNone/>
              <a:tabLst>
                <a:tab pos="1828800" algn="l"/>
              </a:tabLst>
              <a:defRPr/>
            </a:pPr>
            <a:r>
              <a:rPr kumimoji="0" lang="en-US" sz="2800" b="0" i="0" u="none" strike="noStrike" kern="1200" cap="none" spc="0" normalizeH="0" baseline="0" noProof="0" dirty="0">
                <a:ln>
                  <a:noFill/>
                </a:ln>
                <a:solidFill>
                  <a:schemeClr val="accent4">
                    <a:lumMod val="75000"/>
                  </a:schemeClr>
                </a:solidFill>
                <a:effectLst/>
                <a:uLnTx/>
                <a:uFillTx/>
                <a:latin typeface="+mj-lt"/>
                <a:ea typeface="+mj-ea"/>
                <a:cs typeface="+mj-cs"/>
              </a:rPr>
              <a:t>Treasury Financial Manual Update Intra-governmental Card Transaction Limit Decrease</a:t>
            </a:r>
          </a:p>
        </p:txBody>
      </p:sp>
      <p:sp>
        <p:nvSpPr>
          <p:cNvPr id="7" name="Google Shape;81;p15">
            <a:extLst>
              <a:ext uri="{FF2B5EF4-FFF2-40B4-BE49-F238E27FC236}">
                <a16:creationId xmlns:a16="http://schemas.microsoft.com/office/drawing/2014/main" id="{21B02578-12E9-6E3C-605F-FF64968F7726}"/>
              </a:ext>
            </a:extLst>
          </p:cNvPr>
          <p:cNvSpPr/>
          <p:nvPr/>
        </p:nvSpPr>
        <p:spPr>
          <a:xfrm>
            <a:off x="695087" y="920470"/>
            <a:ext cx="8254767" cy="3333125"/>
          </a:xfrm>
          <a:prstGeom prst="rect">
            <a:avLst/>
          </a:prstGeom>
          <a:noFill/>
          <a:ln>
            <a:noFill/>
          </a:ln>
        </p:spPr>
        <p:txBody>
          <a:bodyPr spcFirstLastPara="1" wrap="square" lIns="0" tIns="0" rIns="0" bIns="0" anchor="ctr" anchorCtr="0">
            <a:noAutofit/>
          </a:bodyPr>
          <a:lstStyle/>
          <a:p>
            <a:pPr lvl="1" indent="-457200">
              <a:spcBef>
                <a:spcPct val="0"/>
              </a:spcBef>
              <a:spcAft>
                <a:spcPts val="200"/>
              </a:spcAft>
              <a:buSzPts val="1800"/>
              <a:buFont typeface="Arial" panose="020B0604020202020204" pitchFamily="34" charset="0"/>
              <a:buChar char="•"/>
              <a:tabLst>
                <a:tab pos="1828800" algn="l"/>
              </a:tabLst>
              <a:defRPr/>
            </a:pPr>
            <a:r>
              <a:rPr lang="en-US" sz="2800" dirty="0">
                <a:solidFill>
                  <a:schemeClr val="accent4">
                    <a:lumMod val="75000"/>
                  </a:schemeClr>
                </a:solidFill>
                <a:latin typeface="+mj-lt"/>
                <a:ea typeface="+mj-ea"/>
                <a:cs typeface="+mj-cs"/>
              </a:rPr>
              <a:t>Treasury Financial Manual References (7055-20 through 7055-60)</a:t>
            </a:r>
          </a:p>
          <a:p>
            <a:pPr lvl="1" indent="-457200">
              <a:spcBef>
                <a:spcPct val="0"/>
              </a:spcBef>
              <a:spcAft>
                <a:spcPts val="200"/>
              </a:spcAft>
              <a:buSzPts val="1800"/>
              <a:buFont typeface="Arial" panose="020B0604020202020204" pitchFamily="34" charset="0"/>
              <a:buChar char="•"/>
              <a:tabLst>
                <a:tab pos="1828800" algn="l"/>
              </a:tabLst>
              <a:defRPr/>
            </a:pPr>
            <a:r>
              <a:rPr lang="en-US" sz="2800" dirty="0">
                <a:solidFill>
                  <a:schemeClr val="accent4">
                    <a:lumMod val="75000"/>
                  </a:schemeClr>
                </a:solidFill>
                <a:latin typeface="+mj-lt"/>
                <a:ea typeface="+mj-ea"/>
                <a:cs typeface="+mj-cs"/>
              </a:rPr>
              <a:t>IGT Reduction from $24,999.99 to $10,000.00 effective October 1, 2022</a:t>
            </a:r>
          </a:p>
          <a:p>
            <a:pPr lvl="1" indent="-457200">
              <a:spcBef>
                <a:spcPct val="0"/>
              </a:spcBef>
              <a:spcAft>
                <a:spcPts val="200"/>
              </a:spcAft>
              <a:buSzPts val="1800"/>
              <a:buFont typeface="Arial" panose="020B0604020202020204" pitchFamily="34" charset="0"/>
              <a:buChar char="•"/>
              <a:tabLst>
                <a:tab pos="1828800" algn="l"/>
              </a:tabLst>
              <a:defRPr/>
            </a:pPr>
            <a:r>
              <a:rPr lang="en-US" sz="2800" dirty="0">
                <a:solidFill>
                  <a:schemeClr val="accent4">
                    <a:lumMod val="75000"/>
                  </a:schemeClr>
                </a:solidFill>
                <a:latin typeface="+mj-lt"/>
                <a:ea typeface="+mj-ea"/>
                <a:cs typeface="+mj-cs"/>
              </a:rPr>
              <a:t>Instructions for Running Reports in GPC PIEE Reporting in EDA  </a:t>
            </a:r>
          </a:p>
        </p:txBody>
      </p:sp>
    </p:spTree>
    <p:extLst>
      <p:ext uri="{BB962C8B-B14F-4D97-AF65-F5344CB8AC3E}">
        <p14:creationId xmlns:p14="http://schemas.microsoft.com/office/powerpoint/2010/main" val="1883452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3F83B-4FC6-763B-9648-15C7C1295CBB}"/>
              </a:ext>
            </a:extLst>
          </p:cNvPr>
          <p:cNvSpPr>
            <a:spLocks noGrp="1"/>
          </p:cNvSpPr>
          <p:nvPr>
            <p:ph type="title"/>
          </p:nvPr>
        </p:nvSpPr>
        <p:spPr>
          <a:xfrm>
            <a:off x="777240" y="1699401"/>
            <a:ext cx="7749540" cy="857100"/>
          </a:xfrm>
        </p:spPr>
        <p:txBody>
          <a:bodyPr>
            <a:normAutofit fontScale="90000"/>
          </a:bodyPr>
          <a:lstStyle/>
          <a:p>
            <a:r>
              <a:rPr lang="en-US" dirty="0"/>
              <a:t>DoD SP3 GPC Governance Update</a:t>
            </a:r>
            <a:br>
              <a:rPr lang="en-US" i="1" dirty="0"/>
            </a:br>
            <a:endParaRPr lang="en-US" dirty="0"/>
          </a:p>
        </p:txBody>
      </p:sp>
    </p:spTree>
    <p:extLst>
      <p:ext uri="{BB962C8B-B14F-4D97-AF65-F5344CB8AC3E}">
        <p14:creationId xmlns:p14="http://schemas.microsoft.com/office/powerpoint/2010/main" val="270041765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p:txBody>
          <a:bodyPr>
            <a:normAutofit/>
          </a:bodyPr>
          <a:lstStyle/>
          <a:p>
            <a:r>
              <a:rPr lang="en-US" dirty="0"/>
              <a:t>IGT Payments Threshold Reduction </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p:txBody>
          <a:bodyPr>
            <a:normAutofit fontScale="77500" lnSpcReduction="20000"/>
          </a:bodyPr>
          <a:lstStyle/>
          <a:p>
            <a:pPr marL="0" lvl="1" indent="0">
              <a:lnSpc>
                <a:spcPct val="145000"/>
              </a:lnSpc>
              <a:spcBef>
                <a:spcPts val="0"/>
              </a:spcBef>
              <a:buClr>
                <a:schemeClr val="dk1"/>
              </a:buClr>
              <a:buSzPts val="1800"/>
              <a:buNone/>
              <a:tabLst>
                <a:tab pos="1828800" algn="l"/>
              </a:tabLst>
              <a:defRPr/>
            </a:pPr>
            <a:r>
              <a:rPr lang="en-US" sz="2300" b="1" dirty="0">
                <a:solidFill>
                  <a:schemeClr val="tx1"/>
                </a:solidFill>
              </a:rPr>
              <a:t>Treasury Financial Manual (TFM) 7055.20 </a:t>
            </a:r>
            <a:r>
              <a:rPr lang="en-US" sz="2300" dirty="0">
                <a:solidFill>
                  <a:schemeClr val="tx1"/>
                </a:solidFill>
              </a:rPr>
              <a:t>- </a:t>
            </a:r>
            <a:r>
              <a:rPr lang="en-US" sz="2300" b="1" dirty="0">
                <a:solidFill>
                  <a:schemeClr val="tx1"/>
                </a:solidFill>
              </a:rPr>
              <a:t>Transaction Maximums</a:t>
            </a:r>
            <a:r>
              <a:rPr lang="en-US" sz="2300" dirty="0">
                <a:solidFill>
                  <a:schemeClr val="tx1"/>
                </a:solidFill>
              </a:rPr>
              <a:t> - </a:t>
            </a:r>
            <a:r>
              <a:rPr lang="en-US" sz="2300" i="1" dirty="0">
                <a:solidFill>
                  <a:schemeClr val="tx1"/>
                </a:solidFill>
              </a:rPr>
              <a:t>Effective October 1, 2022, the threshold for intra-governmental individual card transactions will decrease from $24,999.99 to $10,000. </a:t>
            </a:r>
          </a:p>
          <a:p>
            <a:pPr marL="285750" lvl="1" indent="-285750">
              <a:lnSpc>
                <a:spcPct val="145000"/>
              </a:lnSpc>
              <a:spcBef>
                <a:spcPts val="0"/>
              </a:spcBef>
              <a:buClr>
                <a:schemeClr val="dk1"/>
              </a:buClr>
              <a:buSzPts val="1800"/>
              <a:buFont typeface="Arial"/>
              <a:buChar char="•"/>
              <a:tabLst>
                <a:tab pos="1828800" algn="l"/>
              </a:tabLst>
              <a:defRPr/>
            </a:pPr>
            <a:r>
              <a:rPr lang="en-US" sz="2300" dirty="0">
                <a:solidFill>
                  <a:schemeClr val="dk1"/>
                </a:solidFill>
              </a:rPr>
              <a:t>Any individual intra-governmental card transaction greater than the outlined threshold will be rejected.</a:t>
            </a:r>
          </a:p>
          <a:p>
            <a:pPr marL="285750" lvl="1" indent="-285750">
              <a:lnSpc>
                <a:spcPct val="145000"/>
              </a:lnSpc>
              <a:spcBef>
                <a:spcPts val="0"/>
              </a:spcBef>
              <a:buClr>
                <a:schemeClr val="dk1"/>
              </a:buClr>
              <a:buSzPts val="1800"/>
              <a:buFont typeface="Arial"/>
              <a:buChar char="•"/>
              <a:tabLst>
                <a:tab pos="1828800" algn="l"/>
              </a:tabLst>
              <a:defRPr/>
            </a:pPr>
            <a:r>
              <a:rPr lang="en-US" sz="2300" dirty="0">
                <a:solidFill>
                  <a:schemeClr val="dk1"/>
                </a:solidFill>
              </a:rPr>
              <a:t>Individual transactions may not be split into two or more transactions over one or multiple days using one or multiple cards.</a:t>
            </a:r>
          </a:p>
          <a:p>
            <a:pPr marL="285750" lvl="1" indent="-285750">
              <a:lnSpc>
                <a:spcPct val="145000"/>
              </a:lnSpc>
              <a:spcBef>
                <a:spcPts val="0"/>
              </a:spcBef>
              <a:buClr>
                <a:schemeClr val="dk1"/>
              </a:buClr>
              <a:buSzPts val="1800"/>
              <a:buFont typeface="Arial"/>
              <a:buChar char="•"/>
              <a:tabLst>
                <a:tab pos="1828800" algn="l"/>
              </a:tabLst>
              <a:defRPr/>
            </a:pPr>
            <a:r>
              <a:rPr lang="en-US" sz="2300" dirty="0">
                <a:solidFill>
                  <a:schemeClr val="dk1"/>
                </a:solidFill>
              </a:rPr>
              <a:t>Federal entities must change any regulations, policies, or other procedural documents to reflect these policies.</a:t>
            </a:r>
          </a:p>
          <a:p>
            <a:pPr marL="12700" lvl="1" indent="0">
              <a:spcAft>
                <a:spcPts val="200"/>
              </a:spcAft>
              <a:buClr>
                <a:srgbClr val="00B050"/>
              </a:buClr>
              <a:buSzPct val="200000"/>
              <a:buNone/>
              <a:tabLst>
                <a:tab pos="457200" algn="l"/>
              </a:tabLst>
            </a:pPr>
            <a:endParaRPr lang="en-US" sz="3200" dirty="0">
              <a:solidFill>
                <a:schemeClr val="dk1"/>
              </a:solidFill>
            </a:endParaRPr>
          </a:p>
        </p:txBody>
      </p:sp>
    </p:spTree>
    <p:extLst>
      <p:ext uri="{BB962C8B-B14F-4D97-AF65-F5344CB8AC3E}">
        <p14:creationId xmlns:p14="http://schemas.microsoft.com/office/powerpoint/2010/main" val="5870971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220435" y="205979"/>
            <a:ext cx="9013371" cy="857250"/>
          </a:xfrm>
        </p:spPr>
        <p:txBody>
          <a:bodyPr>
            <a:normAutofit fontScale="90000"/>
          </a:bodyPr>
          <a:lstStyle/>
          <a:p>
            <a:r>
              <a:rPr lang="en-US" dirty="0"/>
              <a:t>IGT Payments Threshold Reduction, Cont. </a:t>
            </a: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200" y="1200151"/>
            <a:ext cx="8229600" cy="3737370"/>
          </a:xfrm>
        </p:spPr>
        <p:txBody>
          <a:bodyPr>
            <a:normAutofit fontScale="92500" lnSpcReduction="20000"/>
          </a:bodyPr>
          <a:lstStyle/>
          <a:p>
            <a:pPr marL="285750" lvl="6" indent="-285750">
              <a:lnSpc>
                <a:spcPct val="125000"/>
              </a:lnSpc>
              <a:spcBef>
                <a:spcPts val="0"/>
              </a:spcBef>
              <a:buClr>
                <a:schemeClr val="dk1"/>
              </a:buClr>
              <a:buSzPts val="1800"/>
              <a:buFont typeface="Arial" panose="020B0604020202020204" pitchFamily="34" charset="0"/>
              <a:buChar char="•"/>
              <a:tabLst>
                <a:tab pos="1828800" algn="l"/>
              </a:tabLst>
              <a:defRPr/>
            </a:pPr>
            <a:r>
              <a:rPr lang="en-US" sz="1900" b="1" dirty="0">
                <a:solidFill>
                  <a:schemeClr val="tx1"/>
                </a:solidFill>
              </a:rPr>
              <a:t>TFM7055.30 – Prohibition on splitting transactions.</a:t>
            </a:r>
            <a:r>
              <a:rPr lang="en-US" sz="1900" dirty="0">
                <a:solidFill>
                  <a:schemeClr val="tx1"/>
                </a:solidFill>
              </a:rPr>
              <a:t>  </a:t>
            </a:r>
            <a:r>
              <a:rPr lang="en-US" sz="1900" dirty="0">
                <a:solidFill>
                  <a:schemeClr val="tx1"/>
                </a:solidFill>
                <a:highlight>
                  <a:srgbClr val="FFFF00"/>
                </a:highlight>
              </a:rPr>
              <a:t>If the customer is a Federal entity, the use of the Card for payment should be avoided.</a:t>
            </a:r>
            <a:r>
              <a:rPr lang="en-US" sz="1900" dirty="0">
                <a:solidFill>
                  <a:schemeClr val="tx1"/>
                </a:solidFill>
              </a:rPr>
              <a:t>  The payment method of choice for Federal entity to Federal entity transactions should be an intra-governmental payments and collection (IPAC) or G-invoicing.  </a:t>
            </a:r>
          </a:p>
          <a:p>
            <a:pPr marL="285750" lvl="6" indent="-285750">
              <a:lnSpc>
                <a:spcPct val="125000"/>
              </a:lnSpc>
              <a:spcBef>
                <a:spcPts val="0"/>
              </a:spcBef>
              <a:buClr>
                <a:schemeClr val="dk1"/>
              </a:buClr>
              <a:buSzPts val="1800"/>
              <a:buFont typeface="Arial" panose="020B0604020202020204" pitchFamily="34" charset="0"/>
              <a:buChar char="•"/>
              <a:tabLst>
                <a:tab pos="1828800" algn="l"/>
              </a:tabLst>
              <a:defRPr/>
            </a:pPr>
            <a:r>
              <a:rPr lang="en-US" sz="1900" b="1" dirty="0">
                <a:solidFill>
                  <a:schemeClr val="tx1"/>
                </a:solidFill>
              </a:rPr>
              <a:t>TFM 7055-50 – Intra-Governmental Card Transactions.</a:t>
            </a:r>
          </a:p>
          <a:p>
            <a:pPr marL="628650" lvl="1" indent="-228600">
              <a:lnSpc>
                <a:spcPct val="145000"/>
              </a:lnSpc>
              <a:spcBef>
                <a:spcPts val="0"/>
              </a:spcBef>
              <a:buClr>
                <a:schemeClr val="dk1"/>
              </a:buClr>
              <a:buSzPts val="1800"/>
              <a:tabLst>
                <a:tab pos="1828800" algn="l"/>
              </a:tabLst>
              <a:defRPr/>
            </a:pPr>
            <a:r>
              <a:rPr lang="en-US" sz="1700" b="1" dirty="0">
                <a:cs typeface="Calibri"/>
              </a:rPr>
              <a:t>IPAC</a:t>
            </a:r>
            <a:r>
              <a:rPr lang="en-US" sz="1700" dirty="0">
                <a:cs typeface="Calibri"/>
              </a:rPr>
              <a:t> is a way for Federal program agencies to transfer funds from one Federal entity to another using standardized descriptive data.  For more details on IPAC, please follow this link:  </a:t>
            </a:r>
            <a:r>
              <a:rPr lang="en-US" sz="1700" dirty="0">
                <a:solidFill>
                  <a:schemeClr val="accent4">
                    <a:lumMod val="75000"/>
                  </a:schemeClr>
                </a:solidFill>
                <a:cs typeface="Calibri"/>
                <a:hlinkClick r:id="rId3">
                  <a:extLst>
                    <a:ext uri="{A12FA001-AC4F-418D-AE19-62706E023703}">
                      <ahyp:hlinkClr xmlns:ahyp="http://schemas.microsoft.com/office/drawing/2018/hyperlinkcolor" val="tx"/>
                    </a:ext>
                  </a:extLst>
                </a:hlinkClick>
              </a:rPr>
              <a:t>https://www.fiscal.treasury.gov/ipac/</a:t>
            </a:r>
            <a:endParaRPr lang="en-US" sz="1700" dirty="0">
              <a:solidFill>
                <a:schemeClr val="accent4">
                  <a:lumMod val="75000"/>
                </a:schemeClr>
              </a:solidFill>
              <a:cs typeface="Calibri"/>
            </a:endParaRPr>
          </a:p>
          <a:p>
            <a:pPr marL="628650" lvl="1" indent="-228600">
              <a:lnSpc>
                <a:spcPct val="145000"/>
              </a:lnSpc>
              <a:spcBef>
                <a:spcPts val="0"/>
              </a:spcBef>
              <a:buClr>
                <a:schemeClr val="dk1"/>
              </a:buClr>
              <a:buSzPts val="1800"/>
              <a:tabLst>
                <a:tab pos="1828800" algn="l"/>
              </a:tabLst>
              <a:defRPr/>
            </a:pPr>
            <a:r>
              <a:rPr lang="en-US" sz="1700" b="1" dirty="0">
                <a:cs typeface="Calibri"/>
              </a:rPr>
              <a:t>G-Invoicing </a:t>
            </a:r>
            <a:r>
              <a:rPr lang="en-US" sz="1700" dirty="0">
                <a:cs typeface="Calibri"/>
              </a:rPr>
              <a:t>is the long-term solution for Federal Program Agencies (FPAs) to manage their intragovernmental (IGT Buy/Sell) transactions.  G-invoicing helps (or will help) agencies and their training partners.  For more details on G-invoicing please visit </a:t>
            </a:r>
            <a:r>
              <a:rPr lang="en-US" sz="1700" dirty="0">
                <a:solidFill>
                  <a:schemeClr val="accent4">
                    <a:lumMod val="75000"/>
                  </a:schemeClr>
                </a:solidFill>
                <a:cs typeface="Calibri"/>
                <a:hlinkClick r:id="rId4">
                  <a:extLst>
                    <a:ext uri="{A12FA001-AC4F-418D-AE19-62706E023703}">
                      <ahyp:hlinkClr xmlns:ahyp="http://schemas.microsoft.com/office/drawing/2018/hyperlinkcolor" val="tx"/>
                    </a:ext>
                  </a:extLst>
                </a:hlinkClick>
              </a:rPr>
              <a:t>https://fiscal.treasury.gov/g-invoice/</a:t>
            </a:r>
            <a:endParaRPr lang="en-US" sz="1700" dirty="0">
              <a:solidFill>
                <a:schemeClr val="accent4">
                  <a:lumMod val="75000"/>
                </a:schemeClr>
              </a:solidFill>
              <a:cs typeface="Calibri"/>
            </a:endParaRPr>
          </a:p>
          <a:p>
            <a:pPr marL="12700" lvl="1" indent="0">
              <a:spcAft>
                <a:spcPts val="200"/>
              </a:spcAft>
              <a:buClr>
                <a:srgbClr val="00B050"/>
              </a:buClr>
              <a:buSzPct val="200000"/>
              <a:buNone/>
              <a:tabLst>
                <a:tab pos="457200" algn="l"/>
              </a:tabLst>
            </a:pPr>
            <a:endParaRPr lang="en-US" sz="3200" dirty="0">
              <a:solidFill>
                <a:schemeClr val="dk1"/>
              </a:solidFill>
            </a:endParaRPr>
          </a:p>
        </p:txBody>
      </p:sp>
    </p:spTree>
    <p:extLst>
      <p:ext uri="{BB962C8B-B14F-4D97-AF65-F5344CB8AC3E}">
        <p14:creationId xmlns:p14="http://schemas.microsoft.com/office/powerpoint/2010/main" val="233108220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61507" y="64736"/>
            <a:ext cx="8750593" cy="857250"/>
          </a:xfrm>
        </p:spPr>
        <p:txBody>
          <a:bodyPr>
            <a:noAutofit/>
          </a:bodyPr>
          <a:lstStyle/>
          <a:p>
            <a:r>
              <a:rPr lang="en-US" sz="2200" dirty="0">
                <a:solidFill>
                  <a:srgbClr val="318B71"/>
                </a:solidFill>
                <a:latin typeface="+mn-lt"/>
                <a:cs typeface="Arial"/>
              </a:rPr>
              <a:t>Governmentwide Commercial Purchase Card Third-Party Payment and Non-Department of Defense E-Commerce Platforms Policy </a:t>
            </a:r>
            <a:r>
              <a:rPr lang="en-US" sz="2200" i="0" u="none" strike="noStrike" dirty="0">
                <a:solidFill>
                  <a:srgbClr val="318B71"/>
                </a:solidFill>
                <a:effectLst/>
                <a:latin typeface="+mn-lt"/>
                <a:cs typeface="Arial"/>
              </a:rPr>
              <a:t>(GPC </a:t>
            </a:r>
            <a:r>
              <a:rPr lang="en-US" sz="2200" dirty="0">
                <a:solidFill>
                  <a:srgbClr val="318B71"/>
                </a:solidFill>
                <a:latin typeface="+mn-lt"/>
                <a:cs typeface="Arial"/>
              </a:rPr>
              <a:t>2023-01</a:t>
            </a:r>
            <a:r>
              <a:rPr lang="en-US" sz="2200" i="0" u="none" strike="noStrike" dirty="0">
                <a:solidFill>
                  <a:srgbClr val="318B71"/>
                </a:solidFill>
                <a:effectLst/>
                <a:latin typeface="+mn-lt"/>
                <a:cs typeface="Arial"/>
              </a:rPr>
              <a:t>)</a:t>
            </a:r>
            <a:endParaRPr lang="en-US" sz="2200" dirty="0">
              <a:solidFill>
                <a:srgbClr val="318B71"/>
              </a:solidFill>
              <a:latin typeface="+mn-lt"/>
              <a:cs typeface="Arial"/>
            </a:endParaRP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199" y="766575"/>
            <a:ext cx="8559209" cy="3518112"/>
          </a:xfrm>
        </p:spPr>
        <p:txBody>
          <a:bodyPr vert="horz" lIns="91440" tIns="45720" rIns="91440" bIns="45720" rtlCol="0" anchor="t">
            <a:noAutofit/>
          </a:bodyPr>
          <a:lstStyle/>
          <a:p>
            <a:pPr marL="344488" indent="-282575" fontAlgn="base">
              <a:lnSpc>
                <a:spcPct val="125000"/>
              </a:lnSpc>
              <a:spcBef>
                <a:spcPts val="0"/>
              </a:spcBef>
            </a:pPr>
            <a:r>
              <a:rPr lang="en-US" sz="1600" dirty="0">
                <a:cs typeface="Calibri"/>
              </a:rPr>
              <a:t>Establishes policy for Components seeking to make purchases using non-DoD e-commerce platforms</a:t>
            </a:r>
          </a:p>
          <a:p>
            <a:pPr marL="344488" indent="-282575" fontAlgn="base">
              <a:lnSpc>
                <a:spcPct val="125000"/>
              </a:lnSpc>
              <a:spcBef>
                <a:spcPts val="0"/>
              </a:spcBef>
            </a:pPr>
            <a:r>
              <a:rPr lang="en-US" sz="1600" dirty="0">
                <a:cs typeface="Calibri"/>
              </a:rPr>
              <a:t>Updates and supersedes existing DoD GPC Guidebook third-party payment requirements.*  Requirements: </a:t>
            </a:r>
          </a:p>
          <a:p>
            <a:pPr marL="858838" lvl="1" indent="-287338">
              <a:lnSpc>
                <a:spcPct val="125000"/>
              </a:lnSpc>
              <a:spcBef>
                <a:spcPts val="0"/>
              </a:spcBef>
            </a:pPr>
            <a:r>
              <a:rPr lang="en-US" sz="1600" dirty="0">
                <a:cs typeface="Calibri"/>
              </a:rPr>
              <a:t>In no instance are CHs authorized to establish an account when using a third-party payment processor,** as doing so could require acceptance of, or agreement to, terms and conditions, or result in commitment of funds that have not been legally allocated for purchases.</a:t>
            </a:r>
          </a:p>
          <a:p>
            <a:pPr marL="858838" lvl="1" indent="-287338">
              <a:lnSpc>
                <a:spcPct val="125000"/>
              </a:lnSpc>
              <a:spcBef>
                <a:spcPts val="0"/>
              </a:spcBef>
            </a:pPr>
            <a:r>
              <a:rPr lang="en-US" sz="1600" dirty="0">
                <a:cs typeface="Calibri"/>
              </a:rPr>
              <a:t>Transactions using third-party payment processors are considered high-risk because:</a:t>
            </a:r>
          </a:p>
          <a:p>
            <a:pPr marL="1314450" lvl="2" indent="-282575">
              <a:lnSpc>
                <a:spcPct val="125000"/>
              </a:lnSpc>
              <a:spcBef>
                <a:spcPts val="0"/>
              </a:spcBef>
            </a:pPr>
            <a:r>
              <a:rPr lang="en-US" sz="1600" dirty="0">
                <a:cs typeface="Calibri"/>
              </a:rPr>
              <a:t>All available transaction data may not be completely passed to the issuing bank </a:t>
            </a:r>
          </a:p>
          <a:p>
            <a:pPr marL="1314450" lvl="2" indent="-282575">
              <a:lnSpc>
                <a:spcPct val="125000"/>
              </a:lnSpc>
              <a:spcBef>
                <a:spcPts val="0"/>
              </a:spcBef>
            </a:pPr>
            <a:r>
              <a:rPr lang="en-US" sz="1600" dirty="0">
                <a:cs typeface="Calibri"/>
              </a:rPr>
              <a:t>Use may adversely affect transaction dispute terms and processes</a:t>
            </a:r>
          </a:p>
          <a:p>
            <a:pPr marL="690563" lvl="1" indent="-228600" fontAlgn="base">
              <a:lnSpc>
                <a:spcPct val="150000"/>
              </a:lnSpc>
              <a:spcBef>
                <a:spcPts val="0"/>
              </a:spcBef>
              <a:buFont typeface="Arial"/>
              <a:buChar char="•"/>
            </a:pPr>
            <a:endParaRPr lang="en-US" sz="1600" dirty="0">
              <a:highlight>
                <a:srgbClr val="FFFF00"/>
              </a:highlight>
              <a:cs typeface="Calibri"/>
            </a:endParaRPr>
          </a:p>
          <a:p>
            <a:pPr marL="690563" lvl="1" indent="-228600" fontAlgn="base">
              <a:lnSpc>
                <a:spcPct val="150000"/>
              </a:lnSpc>
              <a:spcBef>
                <a:spcPts val="0"/>
              </a:spcBef>
              <a:buFont typeface="Arial"/>
              <a:buChar char="•"/>
            </a:pPr>
            <a:endParaRPr lang="en-US" sz="1500" dirty="0">
              <a:cs typeface="Calibri"/>
            </a:endParaRPr>
          </a:p>
          <a:p>
            <a:pPr marL="690563" lvl="1" indent="-228600" fontAlgn="base">
              <a:lnSpc>
                <a:spcPct val="150000"/>
              </a:lnSpc>
              <a:spcBef>
                <a:spcPts val="0"/>
              </a:spcBef>
              <a:buFont typeface="Arial"/>
              <a:buChar char="•"/>
            </a:pPr>
            <a:endParaRPr lang="en-US" sz="1500" dirty="0">
              <a:cs typeface="Calibri"/>
            </a:endParaRPr>
          </a:p>
          <a:p>
            <a:pPr marL="690563" lvl="1" indent="-228600" fontAlgn="base">
              <a:lnSpc>
                <a:spcPct val="150000"/>
              </a:lnSpc>
              <a:spcBef>
                <a:spcPts val="0"/>
              </a:spcBef>
              <a:buFont typeface="Arial"/>
              <a:buChar char="•"/>
            </a:pPr>
            <a:endParaRPr lang="en-US" sz="1500" dirty="0">
              <a:cs typeface="Calibri"/>
            </a:endParaRPr>
          </a:p>
        </p:txBody>
      </p:sp>
      <p:sp>
        <p:nvSpPr>
          <p:cNvPr id="8" name="Rectangle 7">
            <a:extLst>
              <a:ext uri="{FF2B5EF4-FFF2-40B4-BE49-F238E27FC236}">
                <a16:creationId xmlns:a16="http://schemas.microsoft.com/office/drawing/2014/main" id="{2C838793-D602-814E-D5E4-8A985C6E24CB}"/>
              </a:ext>
            </a:extLst>
          </p:cNvPr>
          <p:cNvSpPr/>
          <p:nvPr/>
        </p:nvSpPr>
        <p:spPr>
          <a:xfrm>
            <a:off x="361507" y="4402899"/>
            <a:ext cx="8760823" cy="738664"/>
          </a:xfrm>
          <a:prstGeom prst="rect">
            <a:avLst/>
          </a:prstGeom>
          <a:solidFill>
            <a:srgbClr val="FFFFCC"/>
          </a:solidFill>
          <a:ln>
            <a:solidFill>
              <a:srgbClr val="005087"/>
            </a:solidFill>
          </a:ln>
        </p:spPr>
        <p:txBody>
          <a:bodyPr wrap="square" lIns="91440" tIns="45720" rIns="91440" bIns="45720" rtlCol="0" anchor="t">
            <a:spAutoFit/>
          </a:bodyPr>
          <a:lstStyle/>
          <a:p>
            <a:r>
              <a:rPr lang="en-US" sz="1400" dirty="0">
                <a:cs typeface="Calibri"/>
              </a:rPr>
              <a:t>*Policy applies to all transactions (in-person/brick-and-mortar, and online/e-commerce platforms) involving merchants that either accept payment through, or that do not block use of, third-party payment processors. </a:t>
            </a:r>
          </a:p>
          <a:p>
            <a:r>
              <a:rPr lang="en-US" sz="1400" dirty="0">
                <a:cs typeface="Calibri"/>
              </a:rPr>
              <a:t>**</a:t>
            </a:r>
            <a:r>
              <a:rPr lang="en-US" sz="1400" dirty="0">
                <a:cs typeface="Arial"/>
              </a:rPr>
              <a:t>See Backup slides for definitions of key terms.</a:t>
            </a:r>
          </a:p>
        </p:txBody>
      </p:sp>
      <p:sp>
        <p:nvSpPr>
          <p:cNvPr id="2" name="TextBox 1">
            <a:extLst>
              <a:ext uri="{FF2B5EF4-FFF2-40B4-BE49-F238E27FC236}">
                <a16:creationId xmlns:a16="http://schemas.microsoft.com/office/drawing/2014/main" id="{7A4B752D-A965-D9EB-BCE6-F78B263AF110}"/>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82</a:t>
            </a:fld>
            <a:endParaRPr lang="en-US" sz="1200" dirty="0">
              <a:solidFill>
                <a:schemeClr val="bg1">
                  <a:lumMod val="50000"/>
                </a:schemeClr>
              </a:solidFill>
            </a:endParaRPr>
          </a:p>
        </p:txBody>
      </p:sp>
    </p:spTree>
    <p:extLst>
      <p:ext uri="{BB962C8B-B14F-4D97-AF65-F5344CB8AC3E}">
        <p14:creationId xmlns:p14="http://schemas.microsoft.com/office/powerpoint/2010/main" val="279205152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59229" y="205979"/>
            <a:ext cx="8784771" cy="857250"/>
          </a:xfrm>
        </p:spPr>
        <p:txBody>
          <a:bodyPr>
            <a:noAutofit/>
          </a:bodyPr>
          <a:lstStyle/>
          <a:p>
            <a:r>
              <a:rPr lang="en-US" sz="2800" dirty="0">
                <a:ea typeface="+mj-lt"/>
                <a:cs typeface="+mj-lt"/>
              </a:rPr>
              <a:t>Definitions of Key Terms – GPC Third-Party Payment and Non-DoD E-Commerce Platforms Policy (GPC 2023-01)</a:t>
            </a:r>
            <a:endParaRPr lang="en-US" sz="2800" dirty="0">
              <a:cs typeface="Calibri"/>
            </a:endParaRP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457199" y="1063229"/>
            <a:ext cx="8362481" cy="4125878"/>
          </a:xfrm>
        </p:spPr>
        <p:txBody>
          <a:bodyPr vert="horz" lIns="91440" tIns="45720" rIns="91440" bIns="45720" rtlCol="0" anchor="t">
            <a:normAutofit fontScale="77500" lnSpcReduction="20000"/>
          </a:bodyPr>
          <a:lstStyle/>
          <a:p>
            <a:pPr marL="0" lvl="1" indent="0">
              <a:lnSpc>
                <a:spcPct val="135000"/>
              </a:lnSpc>
              <a:spcBef>
                <a:spcPts val="0"/>
              </a:spcBef>
              <a:buClr>
                <a:schemeClr val="dk1"/>
              </a:buClr>
              <a:buSzPts val="1800"/>
              <a:buNone/>
              <a:tabLst>
                <a:tab pos="914400" algn="l"/>
              </a:tabLst>
            </a:pPr>
            <a:r>
              <a:rPr lang="en-US" sz="1800" dirty="0">
                <a:solidFill>
                  <a:schemeClr val="dk1"/>
                </a:solidFill>
              </a:rPr>
              <a:t>For purposes of DoD GPC policy, the following definitions apply:</a:t>
            </a:r>
          </a:p>
          <a:p>
            <a:pPr marL="342900" lvl="1" indent="-342900">
              <a:lnSpc>
                <a:spcPct val="135000"/>
              </a:lnSpc>
              <a:spcBef>
                <a:spcPts val="0"/>
              </a:spcBef>
              <a:buClr>
                <a:schemeClr val="dk1"/>
              </a:buClr>
              <a:buSzPts val="1800"/>
              <a:buFont typeface="Arial" panose="020B0604020202020204" pitchFamily="34" charset="0"/>
              <a:buChar char="•"/>
              <a:tabLst>
                <a:tab pos="914400" algn="l"/>
              </a:tabLst>
            </a:pPr>
            <a:r>
              <a:rPr lang="en-US" sz="1800" b="1" dirty="0">
                <a:solidFill>
                  <a:schemeClr val="dk1"/>
                </a:solidFill>
              </a:rPr>
              <a:t>E-Commerce Platforms</a:t>
            </a:r>
            <a:r>
              <a:rPr lang="en-US" sz="1800" dirty="0">
                <a:solidFill>
                  <a:schemeClr val="dk1"/>
                </a:solidFill>
              </a:rPr>
              <a:t> – Also referred to as e-marketplace platforms or commercial online platforms.  Web-based offerings that provide a managed channel for open-market purchases.  Examples of non-DoD e-commerce platforms include GSA's Commercial Platforms program (participating platforms currently include AmazonBusiness.com, FisherSci.com, and OverstockGovernment.com), and AmazonBusiness.com (separate and distinct from AmazonBusiness.com participating in the GSA's Commercial Platforms program).  FedMall Marketplace is an example of a DoD e-marketplace platform.</a:t>
            </a:r>
            <a:endParaRPr lang="en-US" sz="1800" dirty="0">
              <a:solidFill>
                <a:schemeClr val="dk1"/>
              </a:solidFill>
              <a:cs typeface="Calibri"/>
            </a:endParaRPr>
          </a:p>
          <a:p>
            <a:pPr marL="342900" lvl="1" indent="-342900">
              <a:lnSpc>
                <a:spcPct val="135000"/>
              </a:lnSpc>
              <a:spcBef>
                <a:spcPts val="0"/>
              </a:spcBef>
              <a:buClr>
                <a:srgbClr val="000000"/>
              </a:buClr>
              <a:buSzPts val="1800"/>
              <a:buFont typeface="Arial" panose="020B0604020202020204" pitchFamily="34" charset="0"/>
              <a:buChar char="•"/>
              <a:tabLst>
                <a:tab pos="457200" algn="l"/>
              </a:tabLst>
            </a:pPr>
            <a:r>
              <a:rPr lang="en-US" sz="1800" b="1" dirty="0">
                <a:solidFill>
                  <a:schemeClr val="dk1"/>
                </a:solidFill>
                <a:cs typeface="Calibri"/>
              </a:rPr>
              <a:t>Third-Party Payment Processors</a:t>
            </a:r>
            <a:r>
              <a:rPr lang="en-US" sz="1800" dirty="0">
                <a:solidFill>
                  <a:schemeClr val="dk1"/>
                </a:solidFill>
                <a:cs typeface="Calibri"/>
              </a:rPr>
              <a:t> – Commercial financial service providers offering online payment solutions for commercial transactions.  These processors own merchant accounts that allow them to accept and process purchase card payments on behalf of merchants who provide supplies and services.  Many merchants choose to utilize third-party payment processors to accept payments without having to establish a merchant account through a merchant bank.  Examples include PayPal, Venmo, Stripe, and Zelle.</a:t>
            </a:r>
          </a:p>
          <a:p>
            <a:pPr marL="342900" lvl="1" indent="-342900">
              <a:lnSpc>
                <a:spcPct val="135000"/>
              </a:lnSpc>
              <a:spcBef>
                <a:spcPts val="0"/>
              </a:spcBef>
              <a:buClr>
                <a:srgbClr val="000000"/>
              </a:buClr>
              <a:buSzPts val="1800"/>
              <a:buFont typeface="Arial" panose="020B0604020202020204" pitchFamily="34" charset="0"/>
              <a:buChar char="•"/>
              <a:tabLst>
                <a:tab pos="457200" algn="l"/>
              </a:tabLst>
            </a:pPr>
            <a:r>
              <a:rPr lang="en-US" sz="1800" b="1" dirty="0">
                <a:solidFill>
                  <a:schemeClr val="dk1"/>
                </a:solidFill>
                <a:cs typeface="Calibri"/>
              </a:rPr>
              <a:t>Third-party E-Commerce Merchants</a:t>
            </a:r>
            <a:r>
              <a:rPr lang="en-US" sz="1800" dirty="0">
                <a:solidFill>
                  <a:schemeClr val="dk1"/>
                </a:solidFill>
                <a:cs typeface="Calibri"/>
              </a:rPr>
              <a:t> – Third-party merchants are entities that fulfill orders on e-commerce platforms who are </a:t>
            </a:r>
            <a:r>
              <a:rPr lang="en-US" sz="1800" b="1" dirty="0">
                <a:solidFill>
                  <a:schemeClr val="dk1"/>
                </a:solidFill>
                <a:cs typeface="Calibri"/>
              </a:rPr>
              <a:t>not</a:t>
            </a:r>
            <a:r>
              <a:rPr lang="en-US" sz="1800" dirty="0">
                <a:solidFill>
                  <a:schemeClr val="dk1"/>
                </a:solidFill>
                <a:cs typeface="Calibri"/>
              </a:rPr>
              <a:t> the platform providers themselves.  These individual merchants might offer products for sale on various online marketplaces, such as AmazonBusiness.com, and would include all FedMall Marketplace Merchants.  </a:t>
            </a:r>
          </a:p>
          <a:p>
            <a:pPr marL="12700" lvl="1" indent="0">
              <a:spcAft>
                <a:spcPts val="200"/>
              </a:spcAft>
              <a:buClr>
                <a:srgbClr val="00B050"/>
              </a:buClr>
              <a:buSzPct val="200000"/>
              <a:buNone/>
              <a:tabLst>
                <a:tab pos="457200" algn="l"/>
              </a:tabLst>
            </a:pPr>
            <a:endParaRPr lang="en-US" sz="3200" dirty="0">
              <a:solidFill>
                <a:schemeClr val="dk1"/>
              </a:solidFill>
              <a:cs typeface="Calibri"/>
            </a:endParaRPr>
          </a:p>
        </p:txBody>
      </p:sp>
    </p:spTree>
    <p:extLst>
      <p:ext uri="{BB962C8B-B14F-4D97-AF65-F5344CB8AC3E}">
        <p14:creationId xmlns:p14="http://schemas.microsoft.com/office/powerpoint/2010/main" val="291123392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61507" y="64736"/>
            <a:ext cx="8750593" cy="857250"/>
          </a:xfrm>
        </p:spPr>
        <p:txBody>
          <a:bodyPr>
            <a:noAutofit/>
          </a:bodyPr>
          <a:lstStyle/>
          <a:p>
            <a:r>
              <a:rPr lang="en-US" sz="3600" dirty="0">
                <a:solidFill>
                  <a:srgbClr val="318B71"/>
                </a:solidFill>
                <a:latin typeface="+mn-lt"/>
                <a:cs typeface="Arial"/>
              </a:rPr>
              <a:t>Updated Third-Party Payment Requirements</a:t>
            </a:r>
            <a:endParaRPr lang="en-US" sz="3600" dirty="0">
              <a:latin typeface="+mn-lt"/>
              <a:cs typeface="Arial"/>
            </a:endParaRP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519953" y="959342"/>
            <a:ext cx="8435788" cy="3843697"/>
          </a:xfrm>
        </p:spPr>
        <p:txBody>
          <a:bodyPr vert="horz" lIns="91440" tIns="45720" rIns="91440" bIns="45720" rtlCol="0" anchor="t">
            <a:noAutofit/>
          </a:bodyPr>
          <a:lstStyle/>
          <a:p>
            <a:pPr marL="0" indent="0">
              <a:lnSpc>
                <a:spcPct val="125000"/>
              </a:lnSpc>
              <a:spcBef>
                <a:spcPts val="0"/>
              </a:spcBef>
              <a:buNone/>
            </a:pPr>
            <a:r>
              <a:rPr lang="en-US" sz="1600" dirty="0">
                <a:cs typeface="Calibri"/>
              </a:rPr>
              <a:t>To address the risk, when selecting merchants to fulfill requirements, CHs shall use the following procedures:</a:t>
            </a:r>
          </a:p>
          <a:p>
            <a:pPr marL="285750" lvl="1" indent="-284163" fontAlgn="base">
              <a:lnSpc>
                <a:spcPct val="125000"/>
              </a:lnSpc>
              <a:spcBef>
                <a:spcPts val="0"/>
              </a:spcBef>
              <a:buFont typeface="Arial"/>
              <a:buChar char="•"/>
            </a:pPr>
            <a:r>
              <a:rPr lang="en-US" sz="1600" dirty="0">
                <a:cs typeface="Calibri"/>
              </a:rPr>
              <a:t>Minimize use of third-party payment processors to the maximum extent practicable.</a:t>
            </a:r>
          </a:p>
          <a:p>
            <a:pPr marL="285750" lvl="1" indent="-284163" fontAlgn="base">
              <a:lnSpc>
                <a:spcPct val="125000"/>
              </a:lnSpc>
              <a:spcBef>
                <a:spcPts val="0"/>
              </a:spcBef>
              <a:buFont typeface="Arial"/>
              <a:buChar char="•"/>
            </a:pPr>
            <a:r>
              <a:rPr lang="en-US" sz="1600" dirty="0">
                <a:cs typeface="Calibri"/>
              </a:rPr>
              <a:t>When a vendor offers the choice of using a charge card or third-party payment processor (e.g., PayPal) at checkout, use the charge card.</a:t>
            </a:r>
          </a:p>
          <a:p>
            <a:pPr marL="285750" lvl="1" indent="-284163" fontAlgn="base">
              <a:lnSpc>
                <a:spcPct val="125000"/>
              </a:lnSpc>
              <a:spcBef>
                <a:spcPts val="0"/>
              </a:spcBef>
              <a:buFont typeface="Arial"/>
              <a:buChar char="•"/>
            </a:pPr>
            <a:r>
              <a:rPr lang="en-US" sz="1600" dirty="0">
                <a:cs typeface="Calibri"/>
              </a:rPr>
              <a:t>When considering a vendor that requires use of a third-party payment processor, take action to find a merchant that does not use a third-party payment processor.</a:t>
            </a:r>
          </a:p>
          <a:p>
            <a:pPr marL="285750" lvl="1" indent="-284163" fontAlgn="base">
              <a:lnSpc>
                <a:spcPct val="125000"/>
              </a:lnSpc>
              <a:spcBef>
                <a:spcPts val="0"/>
              </a:spcBef>
              <a:buFont typeface="Arial"/>
              <a:buChar char="•"/>
            </a:pPr>
            <a:r>
              <a:rPr lang="en-US" sz="1600" dirty="0">
                <a:cs typeface="Calibri"/>
              </a:rPr>
              <a:t>If the only reasonable source is a vendor that requires use of a third-party payment processor, ensure adequate supporting documentation is stored in Access Online's Transaction Management - </a:t>
            </a:r>
            <a:r>
              <a:rPr lang="en-US" sz="1600" dirty="0"/>
              <a:t>Attachments to show that a detailed pre-purchase review was completed and that use of the vendor was unavoidable.</a:t>
            </a:r>
          </a:p>
          <a:p>
            <a:pPr marL="690563" lvl="1" indent="-228600">
              <a:lnSpc>
                <a:spcPct val="150000"/>
              </a:lnSpc>
              <a:spcBef>
                <a:spcPts val="0"/>
              </a:spcBef>
              <a:buFont typeface="Arial"/>
              <a:buChar char="•"/>
            </a:pPr>
            <a:endParaRPr lang="en-US" sz="1400" dirty="0">
              <a:cs typeface="Calibri"/>
            </a:endParaRPr>
          </a:p>
        </p:txBody>
      </p:sp>
    </p:spTree>
    <p:extLst>
      <p:ext uri="{BB962C8B-B14F-4D97-AF65-F5344CB8AC3E}">
        <p14:creationId xmlns:p14="http://schemas.microsoft.com/office/powerpoint/2010/main" val="124330908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61507" y="64736"/>
            <a:ext cx="8750593" cy="857250"/>
          </a:xfrm>
        </p:spPr>
        <p:txBody>
          <a:bodyPr>
            <a:noAutofit/>
          </a:bodyPr>
          <a:lstStyle/>
          <a:p>
            <a:r>
              <a:rPr lang="en-US" sz="3200" dirty="0">
                <a:solidFill>
                  <a:srgbClr val="318B71"/>
                </a:solidFill>
                <a:latin typeface="+mn-lt"/>
                <a:cs typeface="Arial"/>
              </a:rPr>
              <a:t>Updated Third-Party Payment Requirements, Cont.</a:t>
            </a:r>
            <a:endParaRPr lang="en-US" sz="3200" dirty="0">
              <a:latin typeface="+mn-lt"/>
              <a:cs typeface="Arial"/>
            </a:endParaRP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545803" y="969094"/>
            <a:ext cx="8382000" cy="3488171"/>
          </a:xfrm>
        </p:spPr>
        <p:txBody>
          <a:bodyPr vert="horz" lIns="91440" tIns="45720" rIns="91440" bIns="45720" rtlCol="0" anchor="t">
            <a:noAutofit/>
          </a:bodyPr>
          <a:lstStyle/>
          <a:p>
            <a:pPr marL="344488" indent="-344488">
              <a:lnSpc>
                <a:spcPct val="125000"/>
              </a:lnSpc>
              <a:spcBef>
                <a:spcPts val="0"/>
              </a:spcBef>
            </a:pPr>
            <a:r>
              <a:rPr lang="en-US" sz="1600" dirty="0">
                <a:cs typeface="Calibri"/>
              </a:rPr>
              <a:t>Additionally, CPMs must ensure CH are:</a:t>
            </a:r>
          </a:p>
          <a:p>
            <a:pPr marL="858838" lvl="1" indent="-287338">
              <a:lnSpc>
                <a:spcPct val="125000"/>
              </a:lnSpc>
              <a:spcBef>
                <a:spcPts val="0"/>
              </a:spcBef>
            </a:pPr>
            <a:r>
              <a:rPr lang="en-US" sz="1600" dirty="0">
                <a:cs typeface="Calibri"/>
              </a:rPr>
              <a:t>Appropriately trained on DoD GPC Third-Party Payment Policy; DoD GPC Policy for Non-DoD E-Commerce Platforms; related Component policy; and third-party payment processor requirements and risks in: OMB Circular A-123, Appendix B; and GSA Smart Bulletin No. 023 entitled “GSA SmartPay - Third Party Payment Processors.”</a:t>
            </a:r>
          </a:p>
          <a:p>
            <a:pPr marL="858838" lvl="1" indent="-287338">
              <a:lnSpc>
                <a:spcPct val="125000"/>
              </a:lnSpc>
              <a:spcBef>
                <a:spcPts val="0"/>
              </a:spcBef>
            </a:pPr>
            <a:r>
              <a:rPr lang="en-US" sz="1600" dirty="0">
                <a:cs typeface="Calibri"/>
              </a:rPr>
              <a:t>Never authorized to establish an account when using third-party payment services for processing GPC payments.</a:t>
            </a:r>
          </a:p>
          <a:p>
            <a:pPr marL="344488" lvl="1" indent="-344488">
              <a:lnSpc>
                <a:spcPct val="125000"/>
              </a:lnSpc>
              <a:spcBef>
                <a:spcPts val="0"/>
              </a:spcBef>
              <a:buFont typeface="Arial"/>
              <a:buChar char="•"/>
            </a:pPr>
            <a:r>
              <a:rPr lang="en-US" sz="1600" dirty="0">
                <a:cs typeface="Calibri"/>
              </a:rPr>
              <a:t>To validate policy compliance, CPMs may consider requiring that A/OPCs periodically identify transactions using third-party payment services by using the Access Online </a:t>
            </a:r>
            <a:r>
              <a:rPr lang="en-US" sz="1600" i="1" dirty="0">
                <a:cs typeface="Calibri"/>
              </a:rPr>
              <a:t>Transaction Detail Report </a:t>
            </a:r>
            <a:r>
              <a:rPr lang="en-US" sz="1600" dirty="0">
                <a:cs typeface="Calibri"/>
              </a:rPr>
              <a:t>and including a summary of the review in the "Comments" field of the SAHAR. </a:t>
            </a:r>
          </a:p>
        </p:txBody>
      </p:sp>
      <p:sp>
        <p:nvSpPr>
          <p:cNvPr id="7" name="Rectangle 6">
            <a:extLst>
              <a:ext uri="{FF2B5EF4-FFF2-40B4-BE49-F238E27FC236}">
                <a16:creationId xmlns:a16="http://schemas.microsoft.com/office/drawing/2014/main" id="{41E67E25-829E-41CD-981E-A8C57FA8B10F}"/>
              </a:ext>
            </a:extLst>
          </p:cNvPr>
          <p:cNvSpPr/>
          <p:nvPr/>
        </p:nvSpPr>
        <p:spPr>
          <a:xfrm>
            <a:off x="375019" y="4610044"/>
            <a:ext cx="8760823" cy="523220"/>
          </a:xfrm>
          <a:prstGeom prst="rect">
            <a:avLst/>
          </a:prstGeom>
          <a:solidFill>
            <a:srgbClr val="FFFFCC"/>
          </a:solidFill>
          <a:ln>
            <a:solidFill>
              <a:srgbClr val="005087"/>
            </a:solidFill>
          </a:ln>
        </p:spPr>
        <p:txBody>
          <a:bodyPr wrap="square" lIns="91440" tIns="45720" rIns="91440" bIns="45720" rtlCol="0" anchor="t">
            <a:spAutoFit/>
          </a:bodyPr>
          <a:lstStyle/>
          <a:p>
            <a:r>
              <a:rPr lang="en-US" sz="1400" dirty="0">
                <a:cs typeface="Calibri"/>
              </a:rPr>
              <a:t>To identify transactions that may have been made using a third-party payment processor, see the slide entitled Updated Third-Party Payment Requirements – Best Practices in the </a:t>
            </a:r>
            <a:r>
              <a:rPr lang="en-US" sz="1400" dirty="0">
                <a:cs typeface="Arial"/>
              </a:rPr>
              <a:t>Backup slides for best practice recommendations.</a:t>
            </a:r>
            <a:endParaRPr lang="en-US" sz="1400" dirty="0">
              <a:cs typeface="Calibri"/>
            </a:endParaRPr>
          </a:p>
        </p:txBody>
      </p:sp>
      <p:sp>
        <p:nvSpPr>
          <p:cNvPr id="2" name="TextBox 1">
            <a:extLst>
              <a:ext uri="{FF2B5EF4-FFF2-40B4-BE49-F238E27FC236}">
                <a16:creationId xmlns:a16="http://schemas.microsoft.com/office/drawing/2014/main" id="{8B997148-9F51-F3F3-7518-D00EE94AD6F0}"/>
              </a:ext>
            </a:extLst>
          </p:cNvPr>
          <p:cNvSpPr txBox="1"/>
          <p:nvPr/>
        </p:nvSpPr>
        <p:spPr>
          <a:xfrm>
            <a:off x="8686283"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85</a:t>
            </a:fld>
            <a:endParaRPr lang="en-US" sz="1200" dirty="0">
              <a:solidFill>
                <a:schemeClr val="bg1">
                  <a:lumMod val="50000"/>
                </a:schemeClr>
              </a:solidFill>
            </a:endParaRPr>
          </a:p>
        </p:txBody>
      </p:sp>
    </p:spTree>
    <p:extLst>
      <p:ext uri="{BB962C8B-B14F-4D97-AF65-F5344CB8AC3E}">
        <p14:creationId xmlns:p14="http://schemas.microsoft.com/office/powerpoint/2010/main" val="369331538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421046" y="-157391"/>
            <a:ext cx="8750593" cy="857250"/>
          </a:xfrm>
        </p:spPr>
        <p:txBody>
          <a:bodyPr>
            <a:noAutofit/>
          </a:bodyPr>
          <a:lstStyle/>
          <a:p>
            <a:r>
              <a:rPr lang="en-US" sz="3000" dirty="0">
                <a:solidFill>
                  <a:srgbClr val="318B71"/>
                </a:solidFill>
                <a:latin typeface="+mn-lt"/>
                <a:cs typeface="Arial"/>
              </a:rPr>
              <a:t>DoD GPC Policy on Non-DoD E-Commerce Platforms</a:t>
            </a:r>
            <a:endParaRPr lang="en-US" sz="3000" dirty="0">
              <a:latin typeface="+mn-lt"/>
            </a:endParaRP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371943" y="496319"/>
            <a:ext cx="8750593" cy="4106972"/>
          </a:xfrm>
        </p:spPr>
        <p:txBody>
          <a:bodyPr vert="horz" lIns="91440" tIns="45720" rIns="91440" bIns="45720" rtlCol="0" anchor="t">
            <a:noAutofit/>
          </a:bodyPr>
          <a:lstStyle/>
          <a:p>
            <a:pPr marL="233045" indent="-233045">
              <a:lnSpc>
                <a:spcPct val="114000"/>
              </a:lnSpc>
              <a:spcBef>
                <a:spcPts val="0"/>
              </a:spcBef>
            </a:pPr>
            <a:r>
              <a:rPr lang="en-US" sz="1400" dirty="0">
                <a:highlight>
                  <a:srgbClr val="FFFF00"/>
                </a:highlight>
                <a:cs typeface="Calibri"/>
              </a:rPr>
              <a:t>Third-party payment policy </a:t>
            </a:r>
            <a:r>
              <a:rPr lang="en-US" sz="1400" b="1" dirty="0">
                <a:highlight>
                  <a:srgbClr val="FFFF00"/>
                </a:highlight>
                <a:cs typeface="Calibri"/>
              </a:rPr>
              <a:t>does not apply</a:t>
            </a:r>
            <a:r>
              <a:rPr lang="en-US" sz="1400" dirty="0">
                <a:highlight>
                  <a:srgbClr val="FFFF00"/>
                </a:highlight>
                <a:cs typeface="Calibri"/>
              </a:rPr>
              <a:t> to transactions on e-commerce platforms or brick-and-mortar merchants that </a:t>
            </a:r>
            <a:r>
              <a:rPr lang="en-US" sz="1400" b="1" dirty="0">
                <a:highlight>
                  <a:srgbClr val="FFFF00"/>
                </a:highlight>
                <a:cs typeface="Calibri"/>
              </a:rPr>
              <a:t>do not accept payment through, or that block DoD use of, third-party payment processors</a:t>
            </a:r>
            <a:r>
              <a:rPr lang="en-US" sz="1400" dirty="0">
                <a:highlight>
                  <a:srgbClr val="FFFF00"/>
                </a:highlight>
                <a:cs typeface="Calibri"/>
              </a:rPr>
              <a:t>.  When shopping/ordering through these e-commerce platforms, CHs do not need to worry about third-party payment services.</a:t>
            </a:r>
            <a:r>
              <a:rPr lang="en-US" sz="1400" dirty="0">
                <a:cs typeface="Calibri"/>
              </a:rPr>
              <a:t>  This includes:</a:t>
            </a:r>
          </a:p>
          <a:p>
            <a:pPr marL="569913" lvl="1" indent="-227013">
              <a:lnSpc>
                <a:spcPct val="114000"/>
              </a:lnSpc>
              <a:spcBef>
                <a:spcPts val="0"/>
              </a:spcBef>
            </a:pPr>
            <a:r>
              <a:rPr lang="en-US" sz="1400" dirty="0">
                <a:cs typeface="Calibri"/>
              </a:rPr>
              <a:t>E-commerce platforms in GSA's Commercial Platforms program*</a:t>
            </a:r>
          </a:p>
          <a:p>
            <a:pPr marL="914400" lvl="2">
              <a:lnSpc>
                <a:spcPct val="114000"/>
              </a:lnSpc>
              <a:spcBef>
                <a:spcPts val="0"/>
              </a:spcBef>
            </a:pPr>
            <a:r>
              <a:rPr lang="en-US" sz="1400" dirty="0">
                <a:cs typeface="Calibri"/>
              </a:rPr>
              <a:t>Provides a managed channel for micro-purchases through select commercial platforms; currently includes AmazonBusiness.com, FisherSci.com, and OverstockGovernment.com</a:t>
            </a:r>
          </a:p>
          <a:p>
            <a:pPr marL="569913" lvl="1" indent="-227013">
              <a:lnSpc>
                <a:spcPct val="114000"/>
              </a:lnSpc>
              <a:spcBef>
                <a:spcPts val="0"/>
              </a:spcBef>
            </a:pPr>
            <a:r>
              <a:rPr lang="en-US" sz="1400" dirty="0">
                <a:cs typeface="Calibri"/>
              </a:rPr>
              <a:t>AmazonBusiness.com (distinct from AmazonBusiness.com participating in GSA's Commercial </a:t>
            </a:r>
            <a:br>
              <a:rPr lang="en-US" sz="1400" dirty="0">
                <a:cs typeface="Calibri"/>
              </a:rPr>
            </a:br>
            <a:r>
              <a:rPr lang="en-US" sz="1400" dirty="0">
                <a:cs typeface="Calibri"/>
              </a:rPr>
              <a:t>Platforms program)</a:t>
            </a:r>
          </a:p>
          <a:p>
            <a:pPr marL="569913" lvl="1" indent="-227013">
              <a:lnSpc>
                <a:spcPct val="114000"/>
              </a:lnSpc>
              <a:spcBef>
                <a:spcPts val="0"/>
              </a:spcBef>
            </a:pPr>
            <a:r>
              <a:rPr lang="en-US" sz="1400" dirty="0">
                <a:cs typeface="Calibri"/>
              </a:rPr>
              <a:t>Additional e-commerce platforms that meet the criterion in the future</a:t>
            </a:r>
          </a:p>
          <a:p>
            <a:pPr marL="233045" indent="-233045">
              <a:lnSpc>
                <a:spcPct val="114000"/>
              </a:lnSpc>
              <a:spcBef>
                <a:spcPts val="0"/>
              </a:spcBef>
            </a:pPr>
            <a:r>
              <a:rPr lang="en-US" sz="1400" dirty="0">
                <a:cs typeface="Calibri"/>
              </a:rPr>
              <a:t>Payment practices may change at any time, therefore, if your organization chooses to authorize/implement use of e-commerce platforms, CPMs need to issue Component-level policy to:</a:t>
            </a:r>
          </a:p>
          <a:p>
            <a:pPr marL="569913" lvl="1" indent="-227013">
              <a:lnSpc>
                <a:spcPct val="114000"/>
              </a:lnSpc>
              <a:spcBef>
                <a:spcPts val="0"/>
              </a:spcBef>
            </a:pPr>
            <a:r>
              <a:rPr lang="en-US" sz="1400" dirty="0">
                <a:cs typeface="Calibri"/>
              </a:rPr>
              <a:t>Validate at least semi-annually that each applicable e-commerce platform continues to meet the criterion </a:t>
            </a:r>
          </a:p>
          <a:p>
            <a:pPr marL="569913" lvl="1" indent="-227013">
              <a:lnSpc>
                <a:spcPct val="114000"/>
              </a:lnSpc>
              <a:spcBef>
                <a:spcPts val="0"/>
              </a:spcBef>
            </a:pPr>
            <a:r>
              <a:rPr lang="en-US" sz="1400" dirty="0">
                <a:cs typeface="Calibri"/>
              </a:rPr>
              <a:t>Following the completion of each re-validation, if an e-commerce platform no longer meets the criterion </a:t>
            </a:r>
          </a:p>
          <a:p>
            <a:pPr marL="914400" lvl="2">
              <a:lnSpc>
                <a:spcPct val="114000"/>
              </a:lnSpc>
              <a:spcBef>
                <a:spcPts val="0"/>
              </a:spcBef>
            </a:pPr>
            <a:r>
              <a:rPr lang="en-US" sz="1400" dirty="0">
                <a:cs typeface="Calibri"/>
              </a:rPr>
              <a:t>Notify GPC oversight personnel and CHs </a:t>
            </a:r>
          </a:p>
          <a:p>
            <a:pPr marL="914400" lvl="2">
              <a:lnSpc>
                <a:spcPct val="114000"/>
              </a:lnSpc>
              <a:spcBef>
                <a:spcPts val="0"/>
              </a:spcBef>
            </a:pPr>
            <a:r>
              <a:rPr lang="en-US" sz="1400" dirty="0">
                <a:cs typeface="Calibri"/>
              </a:rPr>
              <a:t>Mandate that CHs comply with DoD and Component third-party payment policy for the </a:t>
            </a:r>
            <a:br>
              <a:rPr lang="en-US" sz="1400" dirty="0">
                <a:cs typeface="Calibri"/>
              </a:rPr>
            </a:br>
            <a:r>
              <a:rPr lang="en-US" sz="1400" dirty="0">
                <a:cs typeface="Calibri"/>
              </a:rPr>
              <a:t>applicable platform</a:t>
            </a:r>
          </a:p>
          <a:p>
            <a:pPr marL="800100" indent="0">
              <a:lnSpc>
                <a:spcPct val="150000"/>
              </a:lnSpc>
              <a:spcBef>
                <a:spcPts val="0"/>
              </a:spcBef>
            </a:pPr>
            <a:endParaRPr lang="en-US" sz="1300" dirty="0">
              <a:cs typeface="Calibri"/>
            </a:endParaRPr>
          </a:p>
        </p:txBody>
      </p:sp>
      <p:sp>
        <p:nvSpPr>
          <p:cNvPr id="2" name="Rectangle 1">
            <a:extLst>
              <a:ext uri="{FF2B5EF4-FFF2-40B4-BE49-F238E27FC236}">
                <a16:creationId xmlns:a16="http://schemas.microsoft.com/office/drawing/2014/main" id="{5F46C8C4-BD5D-3D0A-D29B-7F5217E4E3D4}"/>
              </a:ext>
            </a:extLst>
          </p:cNvPr>
          <p:cNvSpPr/>
          <p:nvPr/>
        </p:nvSpPr>
        <p:spPr>
          <a:xfrm>
            <a:off x="371944" y="4825646"/>
            <a:ext cx="8760823" cy="307777"/>
          </a:xfrm>
          <a:prstGeom prst="rect">
            <a:avLst/>
          </a:prstGeom>
          <a:solidFill>
            <a:srgbClr val="FFFFCC"/>
          </a:solidFill>
          <a:ln>
            <a:solidFill>
              <a:srgbClr val="005087"/>
            </a:solidFill>
          </a:ln>
        </p:spPr>
        <p:txBody>
          <a:bodyPr wrap="square" lIns="91440" tIns="45720" rIns="91440" bIns="45720" rtlCol="0" anchor="t">
            <a:spAutoFit/>
          </a:bodyPr>
          <a:lstStyle/>
          <a:p>
            <a:pPr marL="142240"/>
            <a:r>
              <a:rPr lang="en-US" sz="1400" dirty="0">
                <a:cs typeface="Arial"/>
              </a:rPr>
              <a:t>*As this is a relatively new initiative, DPC approval is required in advance of Component participation. </a:t>
            </a:r>
          </a:p>
        </p:txBody>
      </p:sp>
      <p:sp>
        <p:nvSpPr>
          <p:cNvPr id="4" name="TextBox 3">
            <a:extLst>
              <a:ext uri="{FF2B5EF4-FFF2-40B4-BE49-F238E27FC236}">
                <a16:creationId xmlns:a16="http://schemas.microsoft.com/office/drawing/2014/main" id="{4234A37D-33EC-53C9-F781-9AA7DEEF5997}"/>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86</a:t>
            </a:fld>
            <a:endParaRPr lang="en-US" sz="1200" dirty="0">
              <a:solidFill>
                <a:schemeClr val="bg1">
                  <a:lumMod val="50000"/>
                </a:schemeClr>
              </a:solidFill>
            </a:endParaRPr>
          </a:p>
        </p:txBody>
      </p:sp>
    </p:spTree>
    <p:extLst>
      <p:ext uri="{BB962C8B-B14F-4D97-AF65-F5344CB8AC3E}">
        <p14:creationId xmlns:p14="http://schemas.microsoft.com/office/powerpoint/2010/main" val="144917545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61507" y="8754"/>
            <a:ext cx="8750593" cy="857250"/>
          </a:xfrm>
        </p:spPr>
        <p:txBody>
          <a:bodyPr>
            <a:noAutofit/>
          </a:bodyPr>
          <a:lstStyle/>
          <a:p>
            <a:r>
              <a:rPr lang="en-US" sz="2000" dirty="0"/>
              <a:t>Prohibition on Use of the Governmentwide Commercial Purchase Card When Contracts Contain Federal Acquisition Regulation Clause 52.229.12, Tax on Certain Foreign Procurements (2023-02)*​</a:t>
            </a:r>
            <a:endParaRPr lang="en-US" sz="2000" dirty="0">
              <a:cs typeface="Calibri"/>
            </a:endParaRP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361507" y="993186"/>
            <a:ext cx="8750593" cy="2610361"/>
          </a:xfrm>
        </p:spPr>
        <p:txBody>
          <a:bodyPr vert="horz" lIns="91440" tIns="45720" rIns="91440" bIns="45720" rtlCol="0" anchor="t">
            <a:noAutofit/>
          </a:bodyPr>
          <a:lstStyle/>
          <a:p>
            <a:pPr marL="0" indent="0" fontAlgn="base">
              <a:lnSpc>
                <a:spcPct val="125000"/>
              </a:lnSpc>
              <a:spcBef>
                <a:spcPts val="0"/>
              </a:spcBef>
              <a:buNone/>
            </a:pPr>
            <a:r>
              <a:rPr lang="en-US" sz="1400" b="0" i="0" u="none" strike="noStrike" dirty="0">
                <a:solidFill>
                  <a:srgbClr val="3A3838"/>
                </a:solidFill>
                <a:effectLst/>
                <a:highlight>
                  <a:srgbClr val="FFFF00"/>
                </a:highlight>
              </a:rPr>
              <a:t>The policy change applies to GPC CHs using </a:t>
            </a:r>
            <a:r>
              <a:rPr lang="en-US" sz="1400" b="1" i="0" u="none" strike="noStrike" dirty="0">
                <a:solidFill>
                  <a:srgbClr val="3A3838"/>
                </a:solidFill>
                <a:effectLst/>
                <a:highlight>
                  <a:srgbClr val="FFFF00"/>
                </a:highlight>
              </a:rPr>
              <a:t>Contract Ordering Official and/or Payment Official JAM authorities</a:t>
            </a:r>
            <a:r>
              <a:rPr lang="en-US" sz="1400" b="0" i="0" u="none" strike="noStrike" dirty="0">
                <a:solidFill>
                  <a:srgbClr val="3A3838"/>
                </a:solidFill>
                <a:effectLst/>
                <a:highlight>
                  <a:srgbClr val="FFFF00"/>
                </a:highlight>
              </a:rPr>
              <a:t> above the simplified acquisition threshold.</a:t>
            </a:r>
            <a:r>
              <a:rPr lang="en-US" sz="1400" dirty="0">
                <a:solidFill>
                  <a:srgbClr val="3A3838"/>
                </a:solidFill>
                <a:highlight>
                  <a:srgbClr val="FFFF00"/>
                </a:highlight>
              </a:rPr>
              <a:t> </a:t>
            </a:r>
            <a:r>
              <a:rPr lang="en-US" sz="1400" b="0" i="0" u="none" strike="noStrike" dirty="0">
                <a:solidFill>
                  <a:srgbClr val="3A3838"/>
                </a:solidFill>
                <a:effectLst/>
                <a:highlight>
                  <a:srgbClr val="FFFF00"/>
                </a:highlight>
              </a:rPr>
              <a:t> This prohibition </a:t>
            </a:r>
            <a:r>
              <a:rPr lang="en-US" sz="1400" b="1" i="0" u="none" strike="noStrike" dirty="0">
                <a:solidFill>
                  <a:srgbClr val="3A3838"/>
                </a:solidFill>
                <a:effectLst/>
                <a:highlight>
                  <a:srgbClr val="FFFF00"/>
                </a:highlight>
              </a:rPr>
              <a:t>does not apply to micro-purchasing</a:t>
            </a:r>
            <a:r>
              <a:rPr lang="en-US" sz="1400" b="0" i="0" u="none" strike="noStrike" dirty="0">
                <a:solidFill>
                  <a:srgbClr val="3A3838"/>
                </a:solidFill>
                <a:effectLst/>
                <a:highlight>
                  <a:srgbClr val="FFFF00"/>
                </a:highlight>
              </a:rPr>
              <a:t>.</a:t>
            </a:r>
            <a:r>
              <a:rPr lang="en-US" sz="1400" b="0" i="0" u="none" strike="noStrike" dirty="0">
                <a:solidFill>
                  <a:srgbClr val="3A3838"/>
                </a:solidFill>
                <a:effectLst/>
              </a:rPr>
              <a:t>** </a:t>
            </a:r>
            <a:r>
              <a:rPr lang="en-US" sz="1400" b="0" i="0" dirty="0">
                <a:solidFill>
                  <a:srgbClr val="1D3B6F"/>
                </a:solidFill>
                <a:effectLst/>
                <a:highlight>
                  <a:srgbClr val="FFFF00"/>
                </a:highlight>
              </a:rPr>
              <a:t>​</a:t>
            </a:r>
            <a:endParaRPr lang="en-US" sz="1400" b="0" i="0" dirty="0">
              <a:solidFill>
                <a:srgbClr val="1D3B6F"/>
              </a:solidFill>
              <a:effectLst/>
              <a:highlight>
                <a:srgbClr val="FFFF00"/>
              </a:highlight>
              <a:cs typeface="Calibri"/>
            </a:endParaRPr>
          </a:p>
          <a:p>
            <a:pPr marL="284163" indent="-284163" fontAlgn="base">
              <a:lnSpc>
                <a:spcPct val="125000"/>
              </a:lnSpc>
              <a:spcBef>
                <a:spcPts val="0"/>
              </a:spcBef>
              <a:buFont typeface="Arial" panose="020B0604020202020204" pitchFamily="34" charset="0"/>
              <a:buChar char="•"/>
            </a:pPr>
            <a:r>
              <a:rPr lang="en-US" sz="1400" dirty="0">
                <a:solidFill>
                  <a:srgbClr val="0E1D37"/>
                </a:solidFill>
              </a:rPr>
              <a:t>Defense</a:t>
            </a:r>
            <a:r>
              <a:rPr lang="en-US" sz="1400" b="0" i="0" u="none" strike="noStrike" dirty="0">
                <a:solidFill>
                  <a:srgbClr val="0E1D37"/>
                </a:solidFill>
                <a:effectLst/>
              </a:rPr>
              <a:t> Federal Acquisition Regulation Supplement (DFARS</a:t>
            </a:r>
            <a:r>
              <a:rPr lang="en-US" sz="1400" dirty="0">
                <a:solidFill>
                  <a:srgbClr val="0E1D37"/>
                </a:solidFill>
              </a:rPr>
              <a:t>) Case 2021-D029,</a:t>
            </a:r>
            <a:r>
              <a:rPr lang="en-US" sz="1400" b="0" i="0" u="none" strike="noStrike" dirty="0">
                <a:solidFill>
                  <a:srgbClr val="0E1D37"/>
                </a:solidFill>
                <a:effectLst/>
              </a:rPr>
              <a:t> “Reporting Tax Information on Certain Foreign </a:t>
            </a:r>
            <a:r>
              <a:rPr lang="en-US" sz="1400" dirty="0">
                <a:solidFill>
                  <a:srgbClr val="0E1D37"/>
                </a:solidFill>
              </a:rPr>
              <a:t>Procurements,”</a:t>
            </a:r>
            <a:r>
              <a:rPr lang="en-US" sz="1400" b="0" i="0" u="none" strike="noStrike" dirty="0">
                <a:solidFill>
                  <a:srgbClr val="0E1D37"/>
                </a:solidFill>
                <a:effectLst/>
              </a:rPr>
              <a:t> published 10/28/22, </a:t>
            </a:r>
            <a:r>
              <a:rPr lang="en-US" sz="1400" dirty="0">
                <a:solidFill>
                  <a:srgbClr val="3A3838"/>
                </a:solidFill>
              </a:rPr>
              <a:t>updated DFARS 213.301 for an additional process related to FAR clause 52.229-12, "Tax on Certain Foreign Procurements," requiring an update to GPC policy.  </a:t>
            </a:r>
          </a:p>
          <a:p>
            <a:pPr marL="284163" indent="-284163" fontAlgn="base">
              <a:lnSpc>
                <a:spcPct val="125000"/>
              </a:lnSpc>
              <a:spcBef>
                <a:spcPts val="0"/>
              </a:spcBef>
              <a:buFont typeface="Arial,Sans-Serif" panose="020B0604020202020204" pitchFamily="34" charset="0"/>
              <a:buChar char="•"/>
            </a:pPr>
            <a:r>
              <a:rPr lang="en-US" sz="1400" dirty="0">
                <a:solidFill>
                  <a:srgbClr val="3A3838"/>
                </a:solidFill>
                <a:ea typeface="+mn-lt"/>
                <a:cs typeface="+mn-lt"/>
              </a:rPr>
              <a:t>GPC CHs shall not use the GPC as a method of payment or purchase when a contract instrument contains FAR clause 52.229.12, unless DFARS clause 252.229-7014, "Full Exemption from Two Percent Excise Tax on Certain Foreign Procurements" is also present.</a:t>
            </a:r>
          </a:p>
        </p:txBody>
      </p:sp>
      <p:sp>
        <p:nvSpPr>
          <p:cNvPr id="7" name="Rectangle 6">
            <a:extLst>
              <a:ext uri="{FF2B5EF4-FFF2-40B4-BE49-F238E27FC236}">
                <a16:creationId xmlns:a16="http://schemas.microsoft.com/office/drawing/2014/main" id="{55955E9A-C3E5-4612-86D2-C085452FA2C7}"/>
              </a:ext>
            </a:extLst>
          </p:cNvPr>
          <p:cNvSpPr/>
          <p:nvPr/>
        </p:nvSpPr>
        <p:spPr>
          <a:xfrm>
            <a:off x="383177" y="3748954"/>
            <a:ext cx="8760823" cy="1384995"/>
          </a:xfrm>
          <a:prstGeom prst="rect">
            <a:avLst/>
          </a:prstGeom>
          <a:solidFill>
            <a:srgbClr val="FFFFCC"/>
          </a:solidFill>
          <a:ln>
            <a:solidFill>
              <a:srgbClr val="005087"/>
            </a:solidFill>
          </a:ln>
        </p:spPr>
        <p:txBody>
          <a:bodyPr wrap="square" lIns="91440" tIns="45720" rIns="91440" bIns="45720" rtlCol="0" anchor="t">
            <a:spAutoFit/>
          </a:bodyPr>
          <a:lstStyle/>
          <a:p>
            <a:r>
              <a:rPr lang="en-US" sz="1400" dirty="0">
                <a:solidFill>
                  <a:srgbClr val="3A3838"/>
                </a:solidFill>
                <a:ea typeface="+mn-lt"/>
                <a:cs typeface="+mn-lt"/>
              </a:rPr>
              <a:t>*Memo 2023-02 supersedes in full OUSD(A&amp;S)/DPC memorandum, "GPC Interim Use Prohibition When Contracts Contain Federal Acquisition Regulation Clause 52.229-12 – Tax on Certain Foreign Procurements (GPC 2021-2)," 11/5/21.</a:t>
            </a:r>
            <a:endParaRPr lang="en-US" sz="1400" dirty="0">
              <a:solidFill>
                <a:srgbClr val="1D3B6F"/>
              </a:solidFill>
              <a:ea typeface="+mn-lt"/>
              <a:cs typeface="+mn-lt"/>
            </a:endParaRPr>
          </a:p>
          <a:p>
            <a:r>
              <a:rPr lang="en-US" sz="1400" dirty="0">
                <a:solidFill>
                  <a:schemeClr val="dk1"/>
                </a:solidFill>
                <a:ea typeface="+mn-lt"/>
                <a:cs typeface="+mn-lt"/>
              </a:rPr>
              <a:t>**In certain circumstances, the Government must withhold a two-percent excise tax on foreign payments to vendors to comply with the FAR and Internal Revenue Service regulations</a:t>
            </a:r>
            <a:r>
              <a:rPr lang="en-US" sz="1400" dirty="0">
                <a:ea typeface="+mn-lt"/>
                <a:cs typeface="+mn-lt"/>
              </a:rPr>
              <a:t>.  This prohibition is required because the GPC does not provide a method to accomplish this withholding. </a:t>
            </a:r>
            <a:endParaRPr lang="en-US" sz="1400" dirty="0">
              <a:cs typeface="Arial"/>
            </a:endParaRPr>
          </a:p>
        </p:txBody>
      </p:sp>
      <p:sp>
        <p:nvSpPr>
          <p:cNvPr id="4" name="TextBox 3">
            <a:extLst>
              <a:ext uri="{FF2B5EF4-FFF2-40B4-BE49-F238E27FC236}">
                <a16:creationId xmlns:a16="http://schemas.microsoft.com/office/drawing/2014/main" id="{F442E51F-E15B-D209-6B79-597E48CDA1E3}"/>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87</a:t>
            </a:fld>
            <a:endParaRPr lang="en-US" sz="1200" dirty="0">
              <a:solidFill>
                <a:schemeClr val="bg1">
                  <a:lumMod val="50000"/>
                </a:schemeClr>
              </a:solidFill>
            </a:endParaRPr>
          </a:p>
        </p:txBody>
      </p:sp>
    </p:spTree>
    <p:extLst>
      <p:ext uri="{BB962C8B-B14F-4D97-AF65-F5344CB8AC3E}">
        <p14:creationId xmlns:p14="http://schemas.microsoft.com/office/powerpoint/2010/main" val="299772662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61507" y="8754"/>
            <a:ext cx="8750593" cy="857250"/>
          </a:xfrm>
        </p:spPr>
        <p:txBody>
          <a:bodyPr>
            <a:noAutofit/>
          </a:bodyPr>
          <a:lstStyle/>
          <a:p>
            <a:r>
              <a:rPr lang="en-US" sz="2000" dirty="0"/>
              <a:t>Prohibition</a:t>
            </a:r>
            <a:r>
              <a:rPr lang="en-US" sz="2000" dirty="0">
                <a:ea typeface="+mj-lt"/>
                <a:cs typeface="+mj-lt"/>
              </a:rPr>
              <a:t> on Use of the Governmentwide Commercial Purchase Card When Contracts Contain Federal Acquisition Regulation Clause 52.229.12, Tax on Certain Foreign Procurements (2023-02),</a:t>
            </a:r>
            <a:r>
              <a:rPr lang="en-US" sz="2000" dirty="0"/>
              <a:t> Cont. ​</a:t>
            </a:r>
            <a:endParaRPr lang="en-US" sz="2000" dirty="0">
              <a:cs typeface="Calibri"/>
            </a:endParaRP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393407" y="965792"/>
            <a:ext cx="8750593" cy="3843697"/>
          </a:xfrm>
        </p:spPr>
        <p:txBody>
          <a:bodyPr vert="horz" lIns="91440" tIns="45720" rIns="91440" bIns="45720" rtlCol="0" anchor="t">
            <a:noAutofit/>
          </a:bodyPr>
          <a:lstStyle/>
          <a:p>
            <a:pPr marL="233363" indent="-233363">
              <a:lnSpc>
                <a:spcPct val="125000"/>
              </a:lnSpc>
              <a:spcBef>
                <a:spcPts val="0"/>
              </a:spcBef>
              <a:buFont typeface="Arial" panose="020B0604020202020204" pitchFamily="34" charset="0"/>
              <a:buChar char="•"/>
            </a:pPr>
            <a:r>
              <a:rPr lang="en-US" sz="1600" b="0" i="0" u="none" strike="noStrike" dirty="0">
                <a:solidFill>
                  <a:srgbClr val="3A3838"/>
                </a:solidFill>
                <a:effectLst/>
              </a:rPr>
              <a:t>Under the </a:t>
            </a:r>
            <a:r>
              <a:rPr lang="en-US" sz="1600" dirty="0">
                <a:solidFill>
                  <a:srgbClr val="3A3838"/>
                </a:solidFill>
              </a:rPr>
              <a:t>updated DFARS subpart 213.301</a:t>
            </a:r>
            <a:r>
              <a:rPr lang="en-US" sz="1600" b="0" i="0" u="none" strike="noStrike" dirty="0">
                <a:solidFill>
                  <a:srgbClr val="3A3838"/>
                </a:solidFill>
                <a:effectLst/>
              </a:rPr>
              <a:t>, </a:t>
            </a:r>
            <a:r>
              <a:rPr lang="en-US" sz="1600" dirty="0">
                <a:solidFill>
                  <a:srgbClr val="3A3838"/>
                </a:solidFill>
              </a:rPr>
              <a:t>the </a:t>
            </a:r>
            <a:r>
              <a:rPr lang="en-US" sz="1600" b="0" i="0" u="none" strike="noStrike" dirty="0">
                <a:solidFill>
                  <a:srgbClr val="3A3838"/>
                </a:solidFill>
                <a:effectLst/>
              </a:rPr>
              <a:t>GPC </a:t>
            </a:r>
            <a:r>
              <a:rPr lang="en-US" sz="1600" dirty="0">
                <a:solidFill>
                  <a:srgbClr val="3A3838"/>
                </a:solidFill>
              </a:rPr>
              <a:t>is prohibited from being used as a method of:</a:t>
            </a:r>
            <a:endParaRPr lang="en-US" sz="1600" dirty="0">
              <a:solidFill>
                <a:srgbClr val="000000"/>
              </a:solidFill>
              <a:cs typeface="Calibri"/>
            </a:endParaRPr>
          </a:p>
          <a:p>
            <a:pPr marL="569913" lvl="5" indent="-217488" fontAlgn="base">
              <a:lnSpc>
                <a:spcPct val="125000"/>
              </a:lnSpc>
              <a:spcBef>
                <a:spcPts val="0"/>
              </a:spcBef>
              <a:buClr>
                <a:schemeClr val="dk1"/>
              </a:buClr>
              <a:buSzPts val="1800"/>
              <a:buFont typeface="Arial"/>
              <a:buChar char="–"/>
              <a:tabLst>
                <a:tab pos="914400" algn="l"/>
              </a:tabLst>
            </a:pPr>
            <a:r>
              <a:rPr lang="en-US" sz="1600" dirty="0">
                <a:solidFill>
                  <a:schemeClr val="dk1"/>
                </a:solidFill>
              </a:rPr>
              <a:t>Purchase and payment to place a task order or delivery order under any federal contract or blanket purchase agreement (BPA) issued under FAR part 8 procedures when the contract or BPA includes FAR clause 52.229-12, but does not include DFARS clause 252.229-7014;</a:t>
            </a:r>
            <a:endParaRPr lang="en-US" sz="1600" dirty="0">
              <a:solidFill>
                <a:schemeClr val="dk1"/>
              </a:solidFill>
              <a:cs typeface="Calibri"/>
            </a:endParaRPr>
          </a:p>
          <a:p>
            <a:pPr marL="569913" lvl="5" indent="-217488">
              <a:lnSpc>
                <a:spcPct val="125000"/>
              </a:lnSpc>
              <a:spcBef>
                <a:spcPts val="0"/>
              </a:spcBef>
              <a:buClr>
                <a:schemeClr val="dk1"/>
              </a:buClr>
              <a:buSzPts val="1800"/>
              <a:buFont typeface="Arial"/>
              <a:buChar char="–"/>
              <a:tabLst>
                <a:tab pos="914400" algn="l"/>
              </a:tabLst>
            </a:pPr>
            <a:r>
              <a:rPr lang="en-US" sz="1600" dirty="0">
                <a:solidFill>
                  <a:schemeClr val="dk1"/>
                </a:solidFill>
              </a:rPr>
              <a:t>Purchase and payment when a task order, delivery order, or call order under any federal basic ordering agreement or BPA issued under FAR part 13 procedures, when the resulting order would include FAR clause 52.229-12 but not DFARS clause 252.229-7014; or</a:t>
            </a:r>
            <a:endParaRPr lang="en-US" sz="1600" dirty="0">
              <a:solidFill>
                <a:schemeClr val="dk1"/>
              </a:solidFill>
              <a:cs typeface="Calibri"/>
            </a:endParaRPr>
          </a:p>
          <a:p>
            <a:pPr marL="569913" lvl="5" indent="-217488">
              <a:lnSpc>
                <a:spcPct val="125000"/>
              </a:lnSpc>
              <a:spcBef>
                <a:spcPts val="0"/>
              </a:spcBef>
              <a:buClr>
                <a:schemeClr val="dk1"/>
              </a:buClr>
              <a:buSzPts val="1800"/>
              <a:buFont typeface="Arial"/>
              <a:buChar char="–"/>
              <a:tabLst>
                <a:tab pos="914400" algn="l"/>
              </a:tabLst>
            </a:pPr>
            <a:r>
              <a:rPr lang="en-US" sz="1600" dirty="0">
                <a:solidFill>
                  <a:schemeClr val="dk1"/>
                </a:solidFill>
              </a:rPr>
              <a:t>Payment when a contract or order includes FAR clause 52.229-12 but not DFARS clause 252.229-7014.  </a:t>
            </a:r>
            <a:endParaRPr lang="en-US" sz="1600" dirty="0">
              <a:solidFill>
                <a:schemeClr val="dk1"/>
              </a:solidFill>
              <a:cs typeface="Calibri"/>
            </a:endParaRPr>
          </a:p>
          <a:p>
            <a:pPr marL="0" indent="0" algn="l" rtl="0" fontAlgn="base">
              <a:lnSpc>
                <a:spcPct val="150000"/>
              </a:lnSpc>
              <a:buNone/>
            </a:pPr>
            <a:endParaRPr lang="en-US" sz="1400" b="0" i="0" dirty="0">
              <a:solidFill>
                <a:srgbClr val="1D3B6F"/>
              </a:solidFill>
              <a:effectLst/>
              <a:cs typeface="Calibri"/>
            </a:endParaRPr>
          </a:p>
        </p:txBody>
      </p:sp>
    </p:spTree>
    <p:extLst>
      <p:ext uri="{BB962C8B-B14F-4D97-AF65-F5344CB8AC3E}">
        <p14:creationId xmlns:p14="http://schemas.microsoft.com/office/powerpoint/2010/main" val="118154662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257BA-D72C-91DA-BB60-D140D8E56DC8}"/>
              </a:ext>
            </a:extLst>
          </p:cNvPr>
          <p:cNvSpPr>
            <a:spLocks noGrp="1"/>
          </p:cNvSpPr>
          <p:nvPr>
            <p:ph type="title"/>
          </p:nvPr>
        </p:nvSpPr>
        <p:spPr>
          <a:xfrm>
            <a:off x="318887" y="79861"/>
            <a:ext cx="8825113" cy="857250"/>
          </a:xfrm>
        </p:spPr>
        <p:txBody>
          <a:bodyPr>
            <a:noAutofit/>
          </a:bodyPr>
          <a:lstStyle/>
          <a:p>
            <a:r>
              <a:rPr lang="en-US" sz="4000" dirty="0"/>
              <a:t>Governmentwide Commercial Purchase Card Prohibited Purchases (GPC 2023-03)</a:t>
            </a:r>
          </a:p>
        </p:txBody>
      </p:sp>
      <p:sp>
        <p:nvSpPr>
          <p:cNvPr id="3" name="Content Placeholder 2">
            <a:extLst>
              <a:ext uri="{FF2B5EF4-FFF2-40B4-BE49-F238E27FC236}">
                <a16:creationId xmlns:a16="http://schemas.microsoft.com/office/drawing/2014/main" id="{18CF518C-68DA-81C7-EAC3-707DE3E879B2}"/>
              </a:ext>
            </a:extLst>
          </p:cNvPr>
          <p:cNvSpPr>
            <a:spLocks noGrp="1"/>
          </p:cNvSpPr>
          <p:nvPr>
            <p:ph idx="1"/>
          </p:nvPr>
        </p:nvSpPr>
        <p:spPr>
          <a:xfrm>
            <a:off x="418912" y="1061804"/>
            <a:ext cx="8684548" cy="3658096"/>
          </a:xfrm>
        </p:spPr>
        <p:txBody>
          <a:bodyPr>
            <a:normAutofit fontScale="25000" lnSpcReduction="20000"/>
          </a:bodyPr>
          <a:lstStyle/>
          <a:p>
            <a:pPr marL="233363" indent="-233363">
              <a:lnSpc>
                <a:spcPct val="134000"/>
              </a:lnSpc>
              <a:spcBef>
                <a:spcPts val="0"/>
              </a:spcBef>
              <a:buFont typeface="Arial" panose="020B0604020202020204" pitchFamily="34" charset="0"/>
              <a:buChar char="•"/>
            </a:pPr>
            <a:r>
              <a:rPr lang="en-US" sz="5600" dirty="0">
                <a:solidFill>
                  <a:srgbClr val="3A3838"/>
                </a:solidFill>
              </a:rPr>
              <a:t>Consistent with DFARS Class Deviation–Prohibition on Procurement of Certain Items Containing Perfluorooctane Sulfonate (PFOS) or Perfluorooctanoic Acid (PFOA), DARS Tracking Number 2022-O0010, Revision 1, dated 12/23/22, this memo adds the following “covered items” identified in DFARS 252.223-7998 to the GPC prohibited purchase list:</a:t>
            </a:r>
          </a:p>
          <a:p>
            <a:pPr marL="569913" lvl="5" indent="-211138">
              <a:lnSpc>
                <a:spcPct val="134000"/>
              </a:lnSpc>
              <a:spcBef>
                <a:spcPts val="0"/>
              </a:spcBef>
              <a:buClr>
                <a:schemeClr val="dk1"/>
              </a:buClr>
              <a:buSzPts val="1800"/>
              <a:buFont typeface="Arial"/>
              <a:buChar char="–"/>
              <a:tabLst>
                <a:tab pos="914400" algn="l"/>
              </a:tabLst>
            </a:pPr>
            <a:r>
              <a:rPr lang="en-US" sz="5600" dirty="0">
                <a:solidFill>
                  <a:schemeClr val="dk1"/>
                </a:solidFill>
              </a:rPr>
              <a:t>Nonstick cookware or cooking utensils for use in galleys or dining facilities</a:t>
            </a:r>
          </a:p>
          <a:p>
            <a:pPr marL="569913" lvl="5" indent="-211138">
              <a:lnSpc>
                <a:spcPct val="134000"/>
              </a:lnSpc>
              <a:spcBef>
                <a:spcPts val="0"/>
              </a:spcBef>
              <a:buClr>
                <a:schemeClr val="dk1"/>
              </a:buClr>
              <a:buSzPts val="1800"/>
              <a:buFont typeface="Arial"/>
              <a:buChar char="–"/>
              <a:tabLst>
                <a:tab pos="914400" algn="l"/>
              </a:tabLst>
            </a:pPr>
            <a:r>
              <a:rPr lang="en-US" sz="5600" dirty="0">
                <a:solidFill>
                  <a:schemeClr val="dk1"/>
                </a:solidFill>
              </a:rPr>
              <a:t>Upholstered furniture, carpets, and rugs treated with stain-resistant coatings</a:t>
            </a:r>
            <a:endParaRPr lang="en-US" sz="5600" dirty="0">
              <a:solidFill>
                <a:srgbClr val="3A3838"/>
              </a:solidFill>
            </a:endParaRPr>
          </a:p>
          <a:p>
            <a:pPr marL="233363" indent="-233363">
              <a:lnSpc>
                <a:spcPct val="134000"/>
              </a:lnSpc>
              <a:spcBef>
                <a:spcPts val="0"/>
              </a:spcBef>
              <a:buFont typeface="Arial" panose="020B0604020202020204" pitchFamily="34" charset="0"/>
              <a:buChar char="•"/>
            </a:pPr>
            <a:r>
              <a:rPr lang="fr-FR" sz="5600" dirty="0">
                <a:solidFill>
                  <a:srgbClr val="3A3838"/>
                </a:solidFill>
              </a:rPr>
              <a:t>Implements FY21 NDAA (Pub.L. 116-283) effective 4/1/23</a:t>
            </a:r>
          </a:p>
          <a:p>
            <a:pPr marL="233363" indent="-233363">
              <a:lnSpc>
                <a:spcPct val="134000"/>
              </a:lnSpc>
              <a:spcBef>
                <a:spcPts val="0"/>
              </a:spcBef>
              <a:buFont typeface="Arial" panose="020B0604020202020204" pitchFamily="34" charset="0"/>
              <a:buChar char="•"/>
            </a:pPr>
            <a:r>
              <a:rPr lang="en-US" sz="5600" dirty="0">
                <a:solidFill>
                  <a:srgbClr val="3A3838"/>
                </a:solidFill>
              </a:rPr>
              <a:t>Applies to GPC open-market micro-purchases</a:t>
            </a:r>
          </a:p>
          <a:p>
            <a:pPr marL="233363" indent="-233363">
              <a:lnSpc>
                <a:spcPct val="134000"/>
              </a:lnSpc>
              <a:spcBef>
                <a:spcPts val="0"/>
              </a:spcBef>
              <a:buFont typeface="Arial" panose="020B0604020202020204" pitchFamily="34" charset="0"/>
              <a:buChar char="•"/>
            </a:pPr>
            <a:r>
              <a:rPr lang="en-US" sz="5600" dirty="0">
                <a:solidFill>
                  <a:srgbClr val="3A3838"/>
                </a:solidFill>
              </a:rPr>
              <a:t>Advises Components to issue guidance for use of other GPC Special Designations to promote compliance, such as: </a:t>
            </a:r>
          </a:p>
          <a:p>
            <a:pPr marL="569913" lvl="5" indent="-211138">
              <a:lnSpc>
                <a:spcPct val="134000"/>
              </a:lnSpc>
              <a:spcBef>
                <a:spcPts val="0"/>
              </a:spcBef>
              <a:buClr>
                <a:schemeClr val="dk1"/>
              </a:buClr>
              <a:buSzPts val="1800"/>
              <a:buFont typeface="Arial"/>
              <a:buChar char="–"/>
              <a:tabLst>
                <a:tab pos="914400" algn="l"/>
              </a:tabLst>
            </a:pPr>
            <a:r>
              <a:rPr lang="en-US" sz="5600" dirty="0">
                <a:solidFill>
                  <a:schemeClr val="dk1"/>
                </a:solidFill>
              </a:rPr>
              <a:t>Inter/Intra-Governmental Transaction CHs to requisition similar items from stock; </a:t>
            </a:r>
          </a:p>
          <a:p>
            <a:pPr marL="569913" lvl="5" indent="-211138">
              <a:lnSpc>
                <a:spcPct val="134000"/>
              </a:lnSpc>
              <a:spcBef>
                <a:spcPts val="0"/>
              </a:spcBef>
              <a:buClr>
                <a:schemeClr val="dk1"/>
              </a:buClr>
              <a:buSzPts val="1800"/>
              <a:buFont typeface="Arial"/>
              <a:buChar char="–"/>
              <a:tabLst>
                <a:tab pos="914400" algn="l"/>
              </a:tabLst>
            </a:pPr>
            <a:r>
              <a:rPr lang="en-US" sz="5600" dirty="0">
                <a:solidFill>
                  <a:schemeClr val="dk1"/>
                </a:solidFill>
              </a:rPr>
              <a:t>GPC Contract Ordering Official CHs directed to DFARS-compliant indefinite delivery, indefinite quantity contracts (IDIQs); blanket purchase agreements (BPAs); and blanket ordering agreements (BOAs);</a:t>
            </a:r>
          </a:p>
          <a:p>
            <a:pPr marL="569913" lvl="5" indent="-211138">
              <a:lnSpc>
                <a:spcPct val="134000"/>
              </a:lnSpc>
              <a:spcBef>
                <a:spcPts val="0"/>
              </a:spcBef>
              <a:buClr>
                <a:schemeClr val="dk1"/>
              </a:buClr>
              <a:buSzPts val="1800"/>
              <a:buFont typeface="Arial"/>
              <a:buChar char="–"/>
              <a:tabLst>
                <a:tab pos="914400" algn="l"/>
              </a:tabLst>
            </a:pPr>
            <a:r>
              <a:rPr lang="en-US" sz="5600" b="1" i="1" dirty="0">
                <a:solidFill>
                  <a:schemeClr val="dk1"/>
                </a:solidFill>
              </a:rPr>
              <a:t>Or</a:t>
            </a:r>
            <a:r>
              <a:rPr lang="en-US" sz="5600" dirty="0">
                <a:solidFill>
                  <a:schemeClr val="dk1"/>
                </a:solidFill>
              </a:rPr>
              <a:t> directing CHs to coordinate requirements for covered items that might contain PFOS or PFOA with their supporting contracting office.</a:t>
            </a:r>
          </a:p>
          <a:p>
            <a:endParaRPr lang="en-US" sz="1800" b="0" i="0" u="none" strike="noStrike" baseline="0" dirty="0">
              <a:solidFill>
                <a:srgbClr val="000000"/>
              </a:solidFill>
              <a:latin typeface="Arial" panose="020B0604020202020204" pitchFamily="34" charset="0"/>
            </a:endParaRPr>
          </a:p>
        </p:txBody>
      </p:sp>
      <p:sp>
        <p:nvSpPr>
          <p:cNvPr id="4" name="Rectangle 3">
            <a:extLst>
              <a:ext uri="{FF2B5EF4-FFF2-40B4-BE49-F238E27FC236}">
                <a16:creationId xmlns:a16="http://schemas.microsoft.com/office/drawing/2014/main" id="{5B6570F9-507A-36ED-FBDA-CBCEE695DF91}"/>
              </a:ext>
            </a:extLst>
          </p:cNvPr>
          <p:cNvSpPr/>
          <p:nvPr/>
        </p:nvSpPr>
        <p:spPr>
          <a:xfrm>
            <a:off x="723569" y="4831071"/>
            <a:ext cx="7963231" cy="307777"/>
          </a:xfrm>
          <a:prstGeom prst="rect">
            <a:avLst/>
          </a:prstGeom>
          <a:solidFill>
            <a:srgbClr val="FFFFCC"/>
          </a:solidFill>
          <a:ln>
            <a:solidFill>
              <a:srgbClr val="005087"/>
            </a:solidFill>
          </a:ln>
        </p:spPr>
        <p:txBody>
          <a:bodyPr wrap="square" lIns="91440" tIns="45720" rIns="91440" bIns="45720" rtlCol="0" anchor="t">
            <a:spAutoFit/>
          </a:bodyPr>
          <a:lstStyle/>
          <a:p>
            <a:pPr marL="142240"/>
            <a:r>
              <a:rPr lang="en-US" sz="1400" dirty="0">
                <a:cs typeface="Arial"/>
              </a:rPr>
              <a:t>Memo attachment provides a list of EPA resources available for use when developing Component policy.</a:t>
            </a:r>
          </a:p>
        </p:txBody>
      </p:sp>
    </p:spTree>
    <p:extLst>
      <p:ext uri="{BB962C8B-B14F-4D97-AF65-F5344CB8AC3E}">
        <p14:creationId xmlns:p14="http://schemas.microsoft.com/office/powerpoint/2010/main" val="3254728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2">
            <a:extLst>
              <a:ext uri="{FF2B5EF4-FFF2-40B4-BE49-F238E27FC236}">
                <a16:creationId xmlns:a16="http://schemas.microsoft.com/office/drawing/2014/main" id="{20886E96-744F-CE34-2214-EFE14EE04D9C}"/>
              </a:ext>
            </a:extLst>
          </p:cNvPr>
          <p:cNvSpPr>
            <a:spLocks noGrp="1"/>
          </p:cNvSpPr>
          <p:nvPr>
            <p:ph type="title"/>
          </p:nvPr>
        </p:nvSpPr>
        <p:spPr>
          <a:xfrm>
            <a:off x="457200" y="-118520"/>
            <a:ext cx="8201608" cy="584357"/>
          </a:xfrm>
        </p:spPr>
        <p:txBody>
          <a:bodyPr>
            <a:normAutofit fontScale="90000"/>
          </a:bodyPr>
          <a:lstStyle/>
          <a:p>
            <a:r>
              <a:rPr lang="en-US" sz="4000" dirty="0"/>
              <a:t>DoD SP3 GPC Governance</a:t>
            </a:r>
          </a:p>
        </p:txBody>
      </p:sp>
      <p:grpSp>
        <p:nvGrpSpPr>
          <p:cNvPr id="12" name="Group 11">
            <a:extLst>
              <a:ext uri="{FF2B5EF4-FFF2-40B4-BE49-F238E27FC236}">
                <a16:creationId xmlns:a16="http://schemas.microsoft.com/office/drawing/2014/main" id="{448360D2-3A22-0348-2700-8E27977C8836}"/>
              </a:ext>
              <a:ext uri="{C183D7F6-B498-43B3-948B-1728B52AA6E4}">
                <adec:decorative xmlns:adec="http://schemas.microsoft.com/office/drawing/2017/decorative" val="1"/>
              </a:ext>
            </a:extLst>
          </p:cNvPr>
          <p:cNvGrpSpPr/>
          <p:nvPr/>
        </p:nvGrpSpPr>
        <p:grpSpPr>
          <a:xfrm>
            <a:off x="374822" y="429612"/>
            <a:ext cx="8769177" cy="3219751"/>
            <a:chOff x="93578" y="1030835"/>
            <a:chExt cx="8956843" cy="3288708"/>
          </a:xfrm>
        </p:grpSpPr>
        <p:sp>
          <p:nvSpPr>
            <p:cNvPr id="13" name="Rectangle 12">
              <a:extLst>
                <a:ext uri="{FF2B5EF4-FFF2-40B4-BE49-F238E27FC236}">
                  <a16:creationId xmlns:a16="http://schemas.microsoft.com/office/drawing/2014/main" id="{79142511-1077-FC8B-7489-5DF9750625C3}"/>
                </a:ext>
              </a:extLst>
            </p:cNvPr>
            <p:cNvSpPr/>
            <p:nvPr/>
          </p:nvSpPr>
          <p:spPr>
            <a:xfrm>
              <a:off x="4572001" y="1030835"/>
              <a:ext cx="4478420" cy="3288708"/>
            </a:xfrm>
            <a:prstGeom prst="rect">
              <a:avLst/>
            </a:prstGeom>
            <a:solidFill>
              <a:srgbClr val="BBE0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descr="Table showing the purpose of the Integrated Solutions Team (IST) and its accomplishments during the first three years of SmartPay 3.">
              <a:extLst>
                <a:ext uri="{FF2B5EF4-FFF2-40B4-BE49-F238E27FC236}">
                  <a16:creationId xmlns:a16="http://schemas.microsoft.com/office/drawing/2014/main" id="{F8990FDA-3077-368F-3D80-1ABF4CC2FC15}"/>
                </a:ext>
              </a:extLst>
            </p:cNvPr>
            <p:cNvSpPr/>
            <p:nvPr/>
          </p:nvSpPr>
          <p:spPr>
            <a:xfrm>
              <a:off x="93578" y="1030835"/>
              <a:ext cx="4287000" cy="3288708"/>
            </a:xfrm>
            <a:prstGeom prst="rect">
              <a:avLst/>
            </a:prstGeom>
            <a:solidFill>
              <a:srgbClr val="E9F4F5"/>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Rectangle: Rounded Corners 4">
            <a:extLst>
              <a:ext uri="{FF2B5EF4-FFF2-40B4-BE49-F238E27FC236}">
                <a16:creationId xmlns:a16="http://schemas.microsoft.com/office/drawing/2014/main" id="{CEE79F05-AF3A-43B7-EE03-557FBB77860B}"/>
              </a:ext>
            </a:extLst>
          </p:cNvPr>
          <p:cNvSpPr txBox="1"/>
          <p:nvPr/>
        </p:nvSpPr>
        <p:spPr>
          <a:xfrm>
            <a:off x="374821" y="390914"/>
            <a:ext cx="4218265" cy="3081898"/>
          </a:xfrm>
          <a:prstGeom prst="rect">
            <a:avLst/>
          </a:prstGeom>
          <a:noFill/>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12700" defTabSz="711200">
              <a:buClr>
                <a:schemeClr val="dk1"/>
              </a:buClr>
              <a:buSzPts val="1800"/>
            </a:pPr>
            <a:r>
              <a:rPr lang="en-US" sz="1400" b="1" kern="1200" dirty="0">
                <a:solidFill>
                  <a:schemeClr val="tx1"/>
                </a:solidFill>
              </a:rPr>
              <a:t>Integrated Solutions Team (IST)* focus during initial years of SP3: </a:t>
            </a:r>
          </a:p>
          <a:p>
            <a:pPr marL="12700" defTabSz="711200">
              <a:buClr>
                <a:schemeClr val="bg1"/>
              </a:buClr>
              <a:buSzPts val="1800"/>
            </a:pPr>
            <a:r>
              <a:rPr lang="en-US" sz="1400" dirty="0">
                <a:solidFill>
                  <a:schemeClr val="tx1"/>
                </a:solidFill>
              </a:rPr>
              <a:t>Making decisions to minimize Data Mining (DM) reviews of low-risk transactions by adjusting DM rules/parameters based on transaction risk and introduction of artificial intelligence.</a:t>
            </a:r>
          </a:p>
          <a:p>
            <a:pPr marL="233363" lvl="1" indent="-220663" defTabSz="711200">
              <a:buClr>
                <a:srgbClr val="00B050"/>
              </a:buClr>
              <a:buSzPct val="150000"/>
              <a:buFont typeface="Wingdings" panose="05000000000000000000" pitchFamily="2" charset="2"/>
              <a:buChar char="ü"/>
            </a:pPr>
            <a:r>
              <a:rPr lang="en-US" sz="1400" dirty="0">
                <a:solidFill>
                  <a:schemeClr val="tx1"/>
                </a:solidFill>
              </a:rPr>
              <a:t>Decreased Flagging Rate (dispositioning fewer, primarily high-risk cases)</a:t>
            </a:r>
          </a:p>
          <a:p>
            <a:pPr marL="233363" lvl="1" indent="-220663" defTabSz="711200">
              <a:buClr>
                <a:srgbClr val="00B050"/>
              </a:buClr>
              <a:buSzPct val="150000"/>
              <a:buFont typeface="Wingdings" panose="05000000000000000000" pitchFamily="2" charset="2"/>
              <a:buChar char="ü"/>
            </a:pPr>
            <a:r>
              <a:rPr lang="en-US" sz="1400" dirty="0">
                <a:solidFill>
                  <a:schemeClr val="tx1"/>
                </a:solidFill>
              </a:rPr>
              <a:t>Increased True Positive Rate (TPR) (percent of cases where the reviewer found program non-compliances)</a:t>
            </a:r>
          </a:p>
          <a:p>
            <a:pPr marL="233363" lvl="1" indent="-220663" defTabSz="711200">
              <a:buClr>
                <a:srgbClr val="00B050"/>
              </a:buClr>
              <a:buSzPct val="150000"/>
              <a:buFont typeface="Wingdings" panose="05000000000000000000" pitchFamily="2" charset="2"/>
              <a:buChar char="ü"/>
            </a:pPr>
            <a:r>
              <a:rPr lang="en-US" sz="1400" dirty="0">
                <a:solidFill>
                  <a:schemeClr val="tx1"/>
                </a:solidFill>
              </a:rPr>
              <a:t>Mitigated Confirmation Bias (tendency to assume that virtually all cases reviewed are compliant) </a:t>
            </a:r>
          </a:p>
          <a:p>
            <a:pPr marL="233363" lvl="1" indent="-220663" defTabSz="711200">
              <a:buClr>
                <a:srgbClr val="00B050"/>
              </a:buClr>
              <a:buSzPct val="150000"/>
              <a:buFont typeface="Wingdings" panose="05000000000000000000" pitchFamily="2" charset="2"/>
              <a:buChar char="ü"/>
            </a:pPr>
            <a:r>
              <a:rPr lang="en-US" sz="1400" dirty="0">
                <a:solidFill>
                  <a:schemeClr val="tx1"/>
                </a:solidFill>
              </a:rPr>
              <a:t>Initiated planned overhaul of the DM case questionnaire</a:t>
            </a:r>
          </a:p>
        </p:txBody>
      </p:sp>
      <p:sp>
        <p:nvSpPr>
          <p:cNvPr id="16" name="Rectangle: Rounded Corners 6">
            <a:extLst>
              <a:ext uri="{FF2B5EF4-FFF2-40B4-BE49-F238E27FC236}">
                <a16:creationId xmlns:a16="http://schemas.microsoft.com/office/drawing/2014/main" id="{9EF80953-C6BD-2400-31D5-78C7129E7687}"/>
              </a:ext>
            </a:extLst>
          </p:cNvPr>
          <p:cNvSpPr txBox="1"/>
          <p:nvPr/>
        </p:nvSpPr>
        <p:spPr>
          <a:xfrm>
            <a:off x="4780499" y="429611"/>
            <a:ext cx="4363500" cy="321975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1" defTabSz="622300">
              <a:lnSpc>
                <a:spcPct val="90000"/>
              </a:lnSpc>
              <a:spcBef>
                <a:spcPct val="0"/>
              </a:spcBef>
              <a:spcAft>
                <a:spcPct val="15000"/>
              </a:spcAft>
              <a:buSzPct val="100000"/>
            </a:pPr>
            <a:r>
              <a:rPr lang="en-US" sz="1400" b="1" kern="1200" dirty="0">
                <a:solidFill>
                  <a:schemeClr val="tx1"/>
                </a:solidFill>
              </a:rPr>
              <a:t>Progress in FY22/FY23</a:t>
            </a:r>
          </a:p>
          <a:p>
            <a:pPr marL="228600" lvl="1" indent="-228600" defTabSz="622300">
              <a:lnSpc>
                <a:spcPct val="90000"/>
              </a:lnSpc>
              <a:spcBef>
                <a:spcPct val="0"/>
              </a:spcBef>
              <a:spcAft>
                <a:spcPct val="15000"/>
              </a:spcAft>
              <a:buSzPct val="100000"/>
              <a:buFont typeface="Arial" panose="020B0604020202020204" pitchFamily="34" charset="0"/>
              <a:buChar char="•"/>
            </a:pPr>
            <a:r>
              <a:rPr lang="en-US" sz="1400" dirty="0">
                <a:solidFill>
                  <a:schemeClr val="tx1"/>
                </a:solidFill>
                <a:cs typeface="Calibri"/>
              </a:rPr>
              <a:t>Approved updates to the mandatory purchase log data standard established in SP3 Transition Memo #6 to support consistent Department-wide reporting, data integrity, and auditability.  This is the Phase 2 effort addressed in GPC memo #2022-02.**</a:t>
            </a:r>
          </a:p>
          <a:p>
            <a:pPr marL="228600" lvl="1" indent="-228600" defTabSz="622300">
              <a:lnSpc>
                <a:spcPct val="90000"/>
              </a:lnSpc>
              <a:spcBef>
                <a:spcPct val="0"/>
              </a:spcBef>
              <a:spcAft>
                <a:spcPct val="15000"/>
              </a:spcAft>
              <a:buSzPct val="100000"/>
              <a:buFont typeface="Arial" panose="020B0604020202020204" pitchFamily="34" charset="0"/>
              <a:buChar char="•"/>
            </a:pPr>
            <a:r>
              <a:rPr lang="en-US" sz="1400" dirty="0">
                <a:solidFill>
                  <a:schemeClr val="tx1"/>
                </a:solidFill>
                <a:cs typeface="Calibri"/>
              </a:rPr>
              <a:t>Implemented the new 250:1 span of control ratio for Cardholder (CH) and Managing Accounts to Agency/Organization Program Coordinator (A/OPC) (previously 300:1) with biennial reevaluation; added flexibility for Component Program Managers (CPMs) to deviate on a case-by-case basis for specific locations provided sufficient local oversight and compensating controls.</a:t>
            </a:r>
          </a:p>
          <a:p>
            <a:pPr marL="228600" lvl="1" indent="-228600" defTabSz="622300">
              <a:lnSpc>
                <a:spcPct val="90000"/>
              </a:lnSpc>
              <a:spcBef>
                <a:spcPct val="0"/>
              </a:spcBef>
              <a:spcAft>
                <a:spcPct val="15000"/>
              </a:spcAft>
              <a:buSzPct val="100000"/>
              <a:buFont typeface="Arial" panose="020B0604020202020204" pitchFamily="34" charset="0"/>
              <a:buChar char="•"/>
            </a:pPr>
            <a:r>
              <a:rPr lang="en-US" sz="1400" dirty="0">
                <a:solidFill>
                  <a:schemeClr val="tx1"/>
                </a:solidFill>
              </a:rPr>
              <a:t>Approved several updates to DM rules to further increase targeting of high-risk transactions.</a:t>
            </a:r>
          </a:p>
        </p:txBody>
      </p:sp>
      <p:sp>
        <p:nvSpPr>
          <p:cNvPr id="17" name="TextBox 16">
            <a:extLst>
              <a:ext uri="{FF2B5EF4-FFF2-40B4-BE49-F238E27FC236}">
                <a16:creationId xmlns:a16="http://schemas.microsoft.com/office/drawing/2014/main" id="{570EA150-763D-457A-BBA5-536B281C861A}"/>
              </a:ext>
            </a:extLst>
          </p:cNvPr>
          <p:cNvSpPr txBox="1"/>
          <p:nvPr/>
        </p:nvSpPr>
        <p:spPr>
          <a:xfrm>
            <a:off x="374822" y="3742022"/>
            <a:ext cx="8769177" cy="1384995"/>
          </a:xfrm>
          <a:prstGeom prst="rect">
            <a:avLst/>
          </a:prstGeom>
          <a:solidFill>
            <a:srgbClr val="FFFFCC"/>
          </a:solidFill>
          <a:ln w="12700">
            <a:solidFill>
              <a:srgbClr val="005087"/>
            </a:solidFill>
          </a:ln>
        </p:spPr>
        <p:txBody>
          <a:bodyPr wrap="square" rtlCol="0">
            <a:spAutoFit/>
          </a:bodyPr>
          <a:lstStyle/>
          <a:p>
            <a:pPr marL="12700">
              <a:buClrTx/>
              <a:buSzPct val="100000"/>
            </a:pPr>
            <a:r>
              <a:rPr lang="en-US" sz="1200" dirty="0">
                <a:solidFill>
                  <a:schemeClr val="tx1"/>
                </a:solidFill>
              </a:rPr>
              <a:t>*GPC IST Governance Board is composed of representatives from DPC/CeB, DCMA, the Services, and Other Defense Agencies (ODAs)</a:t>
            </a:r>
          </a:p>
          <a:p>
            <a:pPr lvl="1" indent="-220663">
              <a:buSzPct val="100000"/>
              <a:buFont typeface="Arial" panose="020B0604020202020204" pitchFamily="34" charset="0"/>
              <a:buChar char="•"/>
            </a:pPr>
            <a:r>
              <a:rPr lang="en-US" sz="1200" dirty="0">
                <a:solidFill>
                  <a:schemeClr val="tx1"/>
                </a:solidFill>
              </a:rPr>
              <a:t>Supported by the Bank Team – U.S. Bank ((Bank) card-issuing bank, Mastercard (card association), and Oversight Systems (DM vendor)</a:t>
            </a:r>
          </a:p>
          <a:p>
            <a:pPr lvl="1" indent="-220663">
              <a:buSzPct val="100000"/>
              <a:buFont typeface="Arial" panose="020B0604020202020204" pitchFamily="34" charset="0"/>
              <a:buChar char="•"/>
            </a:pPr>
            <a:r>
              <a:rPr lang="en-US" sz="1200" dirty="0">
                <a:solidFill>
                  <a:schemeClr val="tx1"/>
                </a:solidFill>
              </a:rPr>
              <a:t>Typically meets semi-annually to review trends, identify and approve any adjustments to the Bank Team’s electronic capabilities, DoD’s GPC enterprise tools, DoD GPC policies, and the DM rules. </a:t>
            </a:r>
          </a:p>
          <a:p>
            <a:pPr marL="12700">
              <a:buSzPct val="100000"/>
            </a:pPr>
            <a:r>
              <a:rPr lang="en-US" sz="1200" dirty="0"/>
              <a:t>**“Governmentwide Commercial Purchase Card Guidance Related to Recording 889 Designation and Emergency-type Operation Values (GPC 2022-02)”</a:t>
            </a:r>
            <a:endParaRPr lang="en-US" sz="1200" dirty="0">
              <a:solidFill>
                <a:schemeClr val="tx1"/>
              </a:solidFill>
            </a:endParaRPr>
          </a:p>
        </p:txBody>
      </p:sp>
      <p:sp>
        <p:nvSpPr>
          <p:cNvPr id="10" name="TextBox 9">
            <a:extLst>
              <a:ext uri="{FF2B5EF4-FFF2-40B4-BE49-F238E27FC236}">
                <a16:creationId xmlns:a16="http://schemas.microsoft.com/office/drawing/2014/main" id="{6AF1ABAD-EC66-4837-B61A-5C79979D60F1}"/>
              </a:ext>
            </a:extLst>
          </p:cNvPr>
          <p:cNvSpPr txBox="1"/>
          <p:nvPr/>
        </p:nvSpPr>
        <p:spPr>
          <a:xfrm>
            <a:off x="8605205" y="4798556"/>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9</a:t>
            </a:fld>
            <a:endParaRPr lang="en-US" sz="1200" dirty="0">
              <a:solidFill>
                <a:schemeClr val="bg1">
                  <a:lumMod val="50000"/>
                </a:schemeClr>
              </a:solidFill>
            </a:endParaRPr>
          </a:p>
        </p:txBody>
      </p:sp>
    </p:spTree>
    <p:extLst>
      <p:ext uri="{BB962C8B-B14F-4D97-AF65-F5344CB8AC3E}">
        <p14:creationId xmlns:p14="http://schemas.microsoft.com/office/powerpoint/2010/main" val="198574311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257BA-D72C-91DA-BB60-D140D8E56DC8}"/>
              </a:ext>
            </a:extLst>
          </p:cNvPr>
          <p:cNvSpPr>
            <a:spLocks noGrp="1"/>
          </p:cNvSpPr>
          <p:nvPr>
            <p:ph type="title"/>
          </p:nvPr>
        </p:nvSpPr>
        <p:spPr>
          <a:xfrm>
            <a:off x="457199" y="205979"/>
            <a:ext cx="8583433" cy="857250"/>
          </a:xfrm>
        </p:spPr>
        <p:txBody>
          <a:bodyPr vert="horz" lIns="91440" tIns="45720" rIns="91440" bIns="45720" rtlCol="0" anchor="ctr">
            <a:noAutofit/>
          </a:bodyPr>
          <a:lstStyle/>
          <a:p>
            <a:r>
              <a:rPr lang="en-US" dirty="0"/>
              <a:t>Per- and Polyfluoroalkyl Substances</a:t>
            </a:r>
          </a:p>
        </p:txBody>
      </p:sp>
      <p:sp>
        <p:nvSpPr>
          <p:cNvPr id="3" name="Content Placeholder 2">
            <a:extLst>
              <a:ext uri="{FF2B5EF4-FFF2-40B4-BE49-F238E27FC236}">
                <a16:creationId xmlns:a16="http://schemas.microsoft.com/office/drawing/2014/main" id="{18CF518C-68DA-81C7-EAC3-707DE3E879B2}"/>
              </a:ext>
            </a:extLst>
          </p:cNvPr>
          <p:cNvSpPr>
            <a:spLocks noGrp="1"/>
          </p:cNvSpPr>
          <p:nvPr>
            <p:ph idx="1"/>
          </p:nvPr>
        </p:nvSpPr>
        <p:spPr>
          <a:xfrm>
            <a:off x="457200" y="953669"/>
            <a:ext cx="8229600" cy="3658096"/>
          </a:xfrm>
        </p:spPr>
        <p:txBody>
          <a:bodyPr>
            <a:normAutofit/>
          </a:bodyPr>
          <a:lstStyle/>
          <a:p>
            <a:pPr marL="233045" indent="-233045">
              <a:lnSpc>
                <a:spcPct val="125000"/>
              </a:lnSpc>
              <a:spcBef>
                <a:spcPts val="0"/>
              </a:spcBef>
              <a:buFont typeface="Arial" panose="020B0604020202020204" pitchFamily="34" charset="0"/>
              <a:buChar char="•"/>
            </a:pPr>
            <a:r>
              <a:rPr lang="en-US" sz="1600" dirty="0">
                <a:solidFill>
                  <a:srgbClr val="3A3838"/>
                </a:solidFill>
              </a:rPr>
              <a:t>Per-and Polyfluoroalkyl Substances (PFAS) are a group of manufactured chemicals that have been used in industry and consumer products since the 1940s because of their useful properties. </a:t>
            </a:r>
          </a:p>
          <a:p>
            <a:pPr marL="233045" lvl="5" indent="-233045">
              <a:lnSpc>
                <a:spcPct val="125000"/>
              </a:lnSpc>
              <a:spcBef>
                <a:spcPts val="0"/>
              </a:spcBef>
              <a:buClr>
                <a:schemeClr val="dk1"/>
              </a:buClr>
              <a:buSzPct val="100000"/>
              <a:buFont typeface="Arial" panose="020B0604020202020204" pitchFamily="34" charset="0"/>
              <a:buChar char="•"/>
              <a:tabLst>
                <a:tab pos="914400" algn="l"/>
              </a:tabLst>
            </a:pPr>
            <a:r>
              <a:rPr lang="en-US" sz="1600" dirty="0">
                <a:solidFill>
                  <a:srgbClr val="3A3838"/>
                </a:solidFill>
              </a:rPr>
              <a:t>There are thousands of different PFAS, some of which have been more widely used and studied than others.  </a:t>
            </a:r>
          </a:p>
          <a:p>
            <a:pPr marL="690245" lvl="5" indent="-222250">
              <a:lnSpc>
                <a:spcPct val="125000"/>
              </a:lnSpc>
              <a:spcBef>
                <a:spcPts val="0"/>
              </a:spcBef>
              <a:buClr>
                <a:schemeClr val="dk1"/>
              </a:buClr>
              <a:buSzPts val="1800"/>
              <a:buFont typeface="Arial"/>
              <a:buChar char="–"/>
              <a:tabLst>
                <a:tab pos="914400" algn="l"/>
              </a:tabLst>
            </a:pPr>
            <a:r>
              <a:rPr lang="en-US" sz="1600" dirty="0">
                <a:solidFill>
                  <a:schemeClr val="dk1"/>
                </a:solidFill>
              </a:rPr>
              <a:t>PFOA and PFOS are two of the most widely used and studied chemicals in the PFAS group.  PFOA and PFOS have been replaced in the U.S with other PFAS in recent years.  </a:t>
            </a:r>
            <a:endParaRPr lang="en-US" sz="1600" dirty="0">
              <a:solidFill>
                <a:srgbClr val="3A3838"/>
              </a:solidFill>
            </a:endParaRPr>
          </a:p>
          <a:p>
            <a:pPr marL="233045" indent="-233045">
              <a:lnSpc>
                <a:spcPct val="125000"/>
              </a:lnSpc>
              <a:spcBef>
                <a:spcPts val="0"/>
              </a:spcBef>
              <a:buFont typeface="Arial" panose="020B0604020202020204" pitchFamily="34" charset="0"/>
              <a:buChar char="•"/>
            </a:pPr>
            <a:r>
              <a:rPr lang="en-US" sz="1600" dirty="0">
                <a:solidFill>
                  <a:srgbClr val="3A3838"/>
                </a:solidFill>
              </a:rPr>
              <a:t>One common characteristic of concern regarding PFAS is that many break down very slowly and can build up in people, animals, and the environment over time. </a:t>
            </a:r>
          </a:p>
          <a:p>
            <a:pPr marL="233045" indent="-233045">
              <a:lnSpc>
                <a:spcPct val="125000"/>
              </a:lnSpc>
              <a:spcBef>
                <a:spcPts val="0"/>
              </a:spcBef>
              <a:buFont typeface="Arial" panose="020B0604020202020204" pitchFamily="34" charset="0"/>
              <a:buChar char="•"/>
            </a:pPr>
            <a:r>
              <a:rPr lang="en-US" sz="1600" dirty="0">
                <a:solidFill>
                  <a:srgbClr val="3A3838"/>
                </a:solidFill>
              </a:rPr>
              <a:t>Current scientific research suggests that exposure to high levels of certain PFAS may lead to adverse health outcomes.</a:t>
            </a:r>
          </a:p>
          <a:p>
            <a:endParaRPr lang="en-US" sz="1800" b="0" i="0" u="none" strike="noStrike" baseline="0" dirty="0">
              <a:solidFill>
                <a:srgbClr val="000000"/>
              </a:solidFill>
              <a:latin typeface="Arial" panose="020B0604020202020204" pitchFamily="34" charset="0"/>
            </a:endParaRPr>
          </a:p>
        </p:txBody>
      </p:sp>
    </p:spTree>
    <p:extLst>
      <p:ext uri="{BB962C8B-B14F-4D97-AF65-F5344CB8AC3E}">
        <p14:creationId xmlns:p14="http://schemas.microsoft.com/office/powerpoint/2010/main" val="401278387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886E96-744F-CE34-2214-EFE14EE04D9C}"/>
              </a:ext>
            </a:extLst>
          </p:cNvPr>
          <p:cNvSpPr>
            <a:spLocks noGrp="1"/>
          </p:cNvSpPr>
          <p:nvPr>
            <p:ph type="title"/>
          </p:nvPr>
        </p:nvSpPr>
        <p:spPr>
          <a:xfrm>
            <a:off x="361507" y="64736"/>
            <a:ext cx="8750593" cy="857250"/>
          </a:xfrm>
        </p:spPr>
        <p:txBody>
          <a:bodyPr>
            <a:noAutofit/>
          </a:bodyPr>
          <a:lstStyle/>
          <a:p>
            <a:r>
              <a:rPr lang="en-US" dirty="0">
                <a:solidFill>
                  <a:srgbClr val="318B71"/>
                </a:solidFill>
                <a:latin typeface="+mn-lt"/>
                <a:cs typeface="Arial"/>
              </a:rPr>
              <a:t>Updated Third-Party Payment Requirements – Best Practices</a:t>
            </a:r>
            <a:endParaRPr lang="en-US" dirty="0">
              <a:latin typeface="+mn-lt"/>
              <a:cs typeface="Arial"/>
            </a:endParaRPr>
          </a:p>
        </p:txBody>
      </p:sp>
      <p:sp>
        <p:nvSpPr>
          <p:cNvPr id="5" name="Content Placeholder 4">
            <a:extLst>
              <a:ext uri="{FF2B5EF4-FFF2-40B4-BE49-F238E27FC236}">
                <a16:creationId xmlns:a16="http://schemas.microsoft.com/office/drawing/2014/main" id="{30251B96-62D1-BAB8-0CF3-51D1C3F1FA8B}"/>
              </a:ext>
            </a:extLst>
          </p:cNvPr>
          <p:cNvSpPr>
            <a:spLocks noGrp="1"/>
          </p:cNvSpPr>
          <p:nvPr>
            <p:ph idx="1"/>
          </p:nvPr>
        </p:nvSpPr>
        <p:spPr>
          <a:xfrm>
            <a:off x="502024" y="1105736"/>
            <a:ext cx="8435789" cy="4055378"/>
          </a:xfrm>
        </p:spPr>
        <p:txBody>
          <a:bodyPr vert="horz" lIns="91440" tIns="45720" rIns="91440" bIns="45720" rtlCol="0" anchor="t">
            <a:noAutofit/>
          </a:bodyPr>
          <a:lstStyle/>
          <a:p>
            <a:pPr marL="0" indent="0">
              <a:lnSpc>
                <a:spcPct val="125000"/>
              </a:lnSpc>
              <a:spcBef>
                <a:spcPts val="0"/>
              </a:spcBef>
              <a:buNone/>
            </a:pPr>
            <a:r>
              <a:rPr lang="en-US" sz="1600" b="1" dirty="0">
                <a:cs typeface="Calibri"/>
              </a:rPr>
              <a:t>Best Practice:  </a:t>
            </a:r>
            <a:r>
              <a:rPr lang="en-US" sz="1600" dirty="0">
                <a:cs typeface="Calibri"/>
              </a:rPr>
              <a:t>To identify transactions that may have been made using a third-party payment processor:</a:t>
            </a:r>
          </a:p>
          <a:p>
            <a:pPr marL="342900" lvl="1" indent="-287338">
              <a:lnSpc>
                <a:spcPct val="125000"/>
              </a:lnSpc>
              <a:spcBef>
                <a:spcPts val="0"/>
              </a:spcBef>
              <a:buFont typeface="Arial"/>
              <a:buChar char="•"/>
            </a:pPr>
            <a:r>
              <a:rPr lang="en-US" sz="1600" dirty="0">
                <a:cs typeface="Calibri"/>
              </a:rPr>
              <a:t>Run the Transaction Detail Report in Access Online.</a:t>
            </a:r>
          </a:p>
          <a:p>
            <a:pPr marL="342900" lvl="1" indent="-287338">
              <a:lnSpc>
                <a:spcPct val="125000"/>
              </a:lnSpc>
              <a:spcBef>
                <a:spcPts val="0"/>
              </a:spcBef>
              <a:buFont typeface="Arial"/>
              <a:buChar char="•"/>
            </a:pPr>
            <a:r>
              <a:rPr lang="en-US" sz="1600" dirty="0">
                <a:cs typeface="Calibri"/>
              </a:rPr>
              <a:t>Sort the report by merchant name.</a:t>
            </a:r>
          </a:p>
          <a:p>
            <a:pPr marL="342900" lvl="1" indent="-287338">
              <a:lnSpc>
                <a:spcPct val="125000"/>
              </a:lnSpc>
              <a:spcBef>
                <a:spcPts val="0"/>
              </a:spcBef>
              <a:buFont typeface="Arial"/>
              <a:buChar char="•"/>
            </a:pPr>
            <a:r>
              <a:rPr lang="en-US" sz="1600" dirty="0">
                <a:cs typeface="Calibri"/>
              </a:rPr>
              <a:t>Look for merchant names where an asterisk precedes the merchant name.  </a:t>
            </a:r>
          </a:p>
          <a:p>
            <a:pPr marL="342900" lvl="1" indent="-287338">
              <a:lnSpc>
                <a:spcPct val="125000"/>
              </a:lnSpc>
              <a:spcBef>
                <a:spcPts val="0"/>
              </a:spcBef>
              <a:buFont typeface="Arial"/>
              <a:buChar char="•"/>
            </a:pPr>
            <a:r>
              <a:rPr lang="en-US" sz="1600" dirty="0">
                <a:cs typeface="Calibri"/>
              </a:rPr>
              <a:t>Review the resulting list and remove transactions that were not made using a third-party payment processor (i.e., do not begin with an asterisk).  </a:t>
            </a:r>
          </a:p>
          <a:p>
            <a:pPr marL="342900" lvl="1" indent="-287338">
              <a:lnSpc>
                <a:spcPct val="125000"/>
              </a:lnSpc>
              <a:spcBef>
                <a:spcPts val="0"/>
              </a:spcBef>
              <a:buFont typeface="Arial"/>
              <a:buChar char="•"/>
            </a:pPr>
            <a:r>
              <a:rPr lang="en-US" sz="1600" dirty="0">
                <a:cs typeface="Calibri"/>
              </a:rPr>
              <a:t>The transactions that remain on the list have a high probability of having been made using a third-party payment processor.</a:t>
            </a:r>
          </a:p>
          <a:p>
            <a:pPr marL="1588" lvl="1" indent="-1588">
              <a:lnSpc>
                <a:spcPct val="125000"/>
              </a:lnSpc>
              <a:spcBef>
                <a:spcPts val="1200"/>
              </a:spcBef>
              <a:buNone/>
            </a:pPr>
            <a:r>
              <a:rPr lang="en-US" sz="1600" b="1" dirty="0">
                <a:cs typeface="Calibri"/>
              </a:rPr>
              <a:t>Note:  </a:t>
            </a:r>
            <a:r>
              <a:rPr lang="en-US" sz="1600" dirty="0">
                <a:cs typeface="Calibri"/>
              </a:rPr>
              <a:t>Merchants may include an asterisk for reasons other than using a third-party-payment processor for the transaction.  For example, an asterisk may indicate that there is more information available on the statement to identify the transaction (e.g., order number or reference number). </a:t>
            </a:r>
          </a:p>
          <a:p>
            <a:pPr marL="685800" lvl="1" indent="-228600">
              <a:lnSpc>
                <a:spcPct val="150000"/>
              </a:lnSpc>
              <a:spcBef>
                <a:spcPts val="0"/>
              </a:spcBef>
            </a:pPr>
            <a:endParaRPr lang="en-US" sz="1300" dirty="0">
              <a:cs typeface="Calibri"/>
            </a:endParaRPr>
          </a:p>
        </p:txBody>
      </p:sp>
    </p:spTree>
    <p:extLst>
      <p:ext uri="{BB962C8B-B14F-4D97-AF65-F5344CB8AC3E}">
        <p14:creationId xmlns:p14="http://schemas.microsoft.com/office/powerpoint/2010/main" val="382319318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70989-78FF-E79A-4949-B174883B3AE7}"/>
              </a:ext>
            </a:extLst>
          </p:cNvPr>
          <p:cNvSpPr>
            <a:spLocks noGrp="1"/>
          </p:cNvSpPr>
          <p:nvPr>
            <p:ph type="title"/>
          </p:nvPr>
        </p:nvSpPr>
        <p:spPr>
          <a:xfrm>
            <a:off x="342899" y="-242595"/>
            <a:ext cx="8801101" cy="857250"/>
          </a:xfrm>
        </p:spPr>
        <p:txBody>
          <a:bodyPr>
            <a:normAutofit/>
          </a:bodyPr>
          <a:lstStyle/>
          <a:p>
            <a:r>
              <a:rPr lang="en-US" sz="2800" dirty="0"/>
              <a:t>U.S. Bank 889 Reporting Data (FY21 and FY22)</a:t>
            </a:r>
          </a:p>
        </p:txBody>
      </p:sp>
      <p:sp>
        <p:nvSpPr>
          <p:cNvPr id="4" name="TextBox 3">
            <a:extLst>
              <a:ext uri="{FF2B5EF4-FFF2-40B4-BE49-F238E27FC236}">
                <a16:creationId xmlns:a16="http://schemas.microsoft.com/office/drawing/2014/main" id="{D58A88DB-48C8-E359-8980-5B381D7ACEA0}"/>
              </a:ext>
            </a:extLst>
          </p:cNvPr>
          <p:cNvSpPr txBox="1"/>
          <p:nvPr/>
        </p:nvSpPr>
        <p:spPr>
          <a:xfrm>
            <a:off x="377404" y="401003"/>
            <a:ext cx="8458201" cy="461665"/>
          </a:xfrm>
          <a:prstGeom prst="rect">
            <a:avLst/>
          </a:prstGeom>
          <a:noFill/>
          <a:ln>
            <a:noFill/>
          </a:ln>
        </p:spPr>
        <p:txBody>
          <a:bodyPr wrap="square" rtlCol="0">
            <a:spAutoFit/>
          </a:bodyPr>
          <a:lstStyle/>
          <a:p>
            <a:pPr defTabSz="685783">
              <a:defRPr/>
            </a:pPr>
            <a:r>
              <a:rPr lang="en-US" sz="1200" dirty="0">
                <a:solidFill>
                  <a:prstClr val="black"/>
                </a:solidFill>
                <a:latin typeface="Calibri"/>
                <a:ea typeface="Times New Roman" panose="02020603050405020304" pitchFamily="18" charset="0"/>
              </a:rPr>
              <a:t>889 – </a:t>
            </a:r>
            <a:r>
              <a:rPr lang="en-US" sz="1200" b="1" dirty="0">
                <a:solidFill>
                  <a:prstClr val="black"/>
                </a:solidFill>
                <a:latin typeface="Calibri"/>
                <a:ea typeface="Times New Roman" panose="02020603050405020304" pitchFamily="18" charset="0"/>
              </a:rPr>
              <a:t>All Services/Defense Agencies with 889 transactions </a:t>
            </a:r>
            <a:r>
              <a:rPr lang="en-US" sz="1200" dirty="0">
                <a:solidFill>
                  <a:prstClr val="black"/>
                </a:solidFill>
                <a:latin typeface="Calibri"/>
                <a:ea typeface="Times New Roman" panose="02020603050405020304" pitchFamily="18" charset="0"/>
              </a:rPr>
              <a:t>- (FY21 &amp; FY22)</a:t>
            </a:r>
          </a:p>
          <a:p>
            <a:pPr defTabSz="685783">
              <a:defRPr/>
            </a:pPr>
            <a:endParaRPr lang="en-US" sz="1200" dirty="0">
              <a:solidFill>
                <a:prstClr val="black"/>
              </a:solidFill>
              <a:latin typeface="Calibri"/>
            </a:endParaRPr>
          </a:p>
        </p:txBody>
      </p:sp>
      <p:grpSp>
        <p:nvGrpSpPr>
          <p:cNvPr id="5" name="Group 4" descr="Chart depicting U.S. Bank Reporting Data for FY21 and FY22 and observations.">
            <a:extLst>
              <a:ext uri="{FF2B5EF4-FFF2-40B4-BE49-F238E27FC236}">
                <a16:creationId xmlns:a16="http://schemas.microsoft.com/office/drawing/2014/main" id="{3271BE17-0517-0BC4-6764-F7F25C1550FD}"/>
              </a:ext>
            </a:extLst>
          </p:cNvPr>
          <p:cNvGrpSpPr/>
          <p:nvPr/>
        </p:nvGrpSpPr>
        <p:grpSpPr>
          <a:xfrm>
            <a:off x="167940" y="621238"/>
            <a:ext cx="8983069" cy="4269941"/>
            <a:chOff x="133436" y="707500"/>
            <a:chExt cx="8983069" cy="4269941"/>
          </a:xfrm>
        </p:grpSpPr>
        <p:sp>
          <p:nvSpPr>
            <p:cNvPr id="6" name="Rectangle 5">
              <a:extLst>
                <a:ext uri="{FF2B5EF4-FFF2-40B4-BE49-F238E27FC236}">
                  <a16:creationId xmlns:a16="http://schemas.microsoft.com/office/drawing/2014/main" id="{810253A9-55C0-C135-F424-E5D98F7E29F3}"/>
                </a:ext>
              </a:extLst>
            </p:cNvPr>
            <p:cNvSpPr/>
            <p:nvPr/>
          </p:nvSpPr>
          <p:spPr>
            <a:xfrm>
              <a:off x="342900" y="3926961"/>
              <a:ext cx="8773605" cy="1050480"/>
            </a:xfrm>
            <a:prstGeom prst="rect">
              <a:avLst/>
            </a:prstGeom>
            <a:solidFill>
              <a:schemeClr val="accent1">
                <a:lumMod val="20000"/>
                <a:lumOff val="80000"/>
              </a:schemeClr>
            </a:solidFill>
            <a:ln>
              <a:solidFill>
                <a:schemeClr val="accent1"/>
              </a:solidFill>
            </a:ln>
          </p:spPr>
          <p:txBody>
            <a:bodyPr/>
            <a:lstStyle/>
            <a:p>
              <a:pPr defTabSz="685800">
                <a:defRPr/>
              </a:pPr>
              <a:r>
                <a:rPr lang="en-US" sz="1050" b="1" dirty="0">
                  <a:solidFill>
                    <a:prstClr val="black"/>
                  </a:solidFill>
                  <a:latin typeface="Calibri"/>
                </a:rPr>
                <a:t>889 GPC Reporting Requirements</a:t>
              </a:r>
              <a:r>
                <a:rPr lang="en-US" sz="1050" dirty="0">
                  <a:solidFill>
                    <a:prstClr val="black"/>
                  </a:solidFill>
                  <a:latin typeface="Calibri"/>
                </a:rPr>
                <a:t>: See memos entitled “Governmentwide Commercial Purchase Card Guidance Related to Recording 889 Designation and Emergency-type Operation Values (GPC 2022-02),” 6/29/22, and “Recording Implementation of Section 889(a)(1)(B), Prohibition on Contracting with Entities Using Certain Telecommunications and Video Surveillance Services or Equipment, when using the Governmentwide Commercial Purchase Card,” 9/9/20.  6/29/22 memo updated Allowable Purchase Log Designations updated. </a:t>
              </a:r>
            </a:p>
            <a:p>
              <a:pPr defTabSz="685800">
                <a:defRPr/>
              </a:pPr>
              <a:r>
                <a:rPr lang="en-US" sz="1050" b="1" dirty="0">
                  <a:solidFill>
                    <a:prstClr val="black"/>
                  </a:solidFill>
                  <a:latin typeface="Calibri"/>
                </a:rPr>
                <a:t>Allowable Purchase Log Designations</a:t>
              </a:r>
              <a:r>
                <a:rPr lang="en-US" sz="1050" dirty="0">
                  <a:solidFill>
                    <a:prstClr val="black"/>
                  </a:solidFill>
                  <a:latin typeface="Calibri"/>
                </a:rPr>
                <a:t>:  889 Merchant Rep; 889 ODNI; 889 Exception; 889 Payment (IGT/Contract/SF182); 889 Non-compliant; Fraudulent (external Transactions); Disputed Transactions; Fees (e.g., Convenience Check); Refunds &amp; Trans Credits/Discounts; Memo for Record approved by A/OPC.</a:t>
              </a:r>
              <a:endParaRPr lang="en-US" sz="1050" dirty="0">
                <a:solidFill>
                  <a:prstClr val="black"/>
                </a:solidFill>
                <a:highlight>
                  <a:srgbClr val="FFFF00"/>
                </a:highlight>
                <a:latin typeface="Calibri"/>
              </a:endParaRPr>
            </a:p>
          </p:txBody>
        </p:sp>
        <p:sp>
          <p:nvSpPr>
            <p:cNvPr id="7" name="Rectangle 6">
              <a:extLst>
                <a:ext uri="{FF2B5EF4-FFF2-40B4-BE49-F238E27FC236}">
                  <a16:creationId xmlns:a16="http://schemas.microsoft.com/office/drawing/2014/main" id="{7BBD2740-A472-12F0-D2A0-B449AF4361CC}"/>
                </a:ext>
              </a:extLst>
            </p:cNvPr>
            <p:cNvSpPr/>
            <p:nvPr/>
          </p:nvSpPr>
          <p:spPr>
            <a:xfrm>
              <a:off x="7767583" y="719939"/>
              <a:ext cx="1334635" cy="3198332"/>
            </a:xfrm>
            <a:prstGeom prst="rect">
              <a:avLst/>
            </a:prstGeom>
            <a:solidFill>
              <a:schemeClr val="accent1">
                <a:lumMod val="20000"/>
                <a:lumOff val="80000"/>
              </a:schemeClr>
            </a:solidFill>
            <a:ln>
              <a:solidFill>
                <a:schemeClr val="accent1"/>
              </a:solidFill>
            </a:ln>
          </p:spPr>
          <p:txBody>
            <a:bodyPr/>
            <a:lstStyle/>
            <a:p>
              <a:pPr defTabSz="685783" fontAlgn="base">
                <a:defRPr/>
              </a:pPr>
              <a:r>
                <a:rPr lang="en-US" sz="1200" b="1" dirty="0">
                  <a:solidFill>
                    <a:prstClr val="black"/>
                  </a:solidFill>
                  <a:latin typeface="Calibri"/>
                </a:rPr>
                <a:t>Observations:  </a:t>
              </a:r>
            </a:p>
            <a:p>
              <a:pPr marL="214313" indent="-214313" defTabSz="685783" fontAlgn="base">
                <a:buFont typeface="Arial" panose="020B0604020202020204" pitchFamily="34" charset="0"/>
                <a:buChar char="•"/>
                <a:defRPr/>
              </a:pPr>
              <a:r>
                <a:rPr lang="en-US" sz="1050" dirty="0">
                  <a:solidFill>
                    <a:prstClr val="black"/>
                  </a:solidFill>
                  <a:latin typeface="Calibri"/>
                </a:rPr>
                <a:t>889 purchase log recording increasing due to 2022 TM improvement</a:t>
              </a:r>
            </a:p>
            <a:p>
              <a:pPr marL="214313" indent="-214313" defTabSz="685783" fontAlgn="base">
                <a:buFont typeface="Arial" panose="020B0604020202020204" pitchFamily="34" charset="0"/>
                <a:buChar char="•"/>
                <a:defRPr/>
              </a:pPr>
              <a:r>
                <a:rPr lang="en-US" sz="1050" dirty="0">
                  <a:solidFill>
                    <a:prstClr val="black"/>
                  </a:solidFill>
                  <a:latin typeface="Calibri"/>
                </a:rPr>
                <a:t>Planned 2023 OM improvement will result in significant further 889 recording increase</a:t>
              </a:r>
            </a:p>
            <a:p>
              <a:pPr defTabSz="685783" fontAlgn="base">
                <a:defRPr/>
              </a:pPr>
              <a:endParaRPr lang="en-US" sz="1050" dirty="0">
                <a:solidFill>
                  <a:prstClr val="black"/>
                </a:solidFill>
                <a:latin typeface="Calibri"/>
              </a:endParaRPr>
            </a:p>
            <a:p>
              <a:pPr defTabSz="685783" fontAlgn="base">
                <a:defRPr/>
              </a:pPr>
              <a:r>
                <a:rPr lang="en-US" sz="1200" b="1" dirty="0">
                  <a:solidFill>
                    <a:prstClr val="black"/>
                  </a:solidFill>
                  <a:latin typeface="Calibri"/>
                </a:rPr>
                <a:t>Requirement:  </a:t>
              </a:r>
            </a:p>
            <a:p>
              <a:pPr defTabSz="685783" fontAlgn="base">
                <a:defRPr/>
              </a:pPr>
              <a:r>
                <a:rPr lang="en-US" sz="1050" dirty="0">
                  <a:solidFill>
                    <a:prstClr val="black"/>
                  </a:solidFill>
                  <a:latin typeface="Calibri"/>
                </a:rPr>
                <a:t>Continue recording 889 designation for </a:t>
              </a:r>
              <a:r>
                <a:rPr lang="en-US" sz="1050" b="1" u="sng" dirty="0">
                  <a:solidFill>
                    <a:prstClr val="black"/>
                  </a:solidFill>
                  <a:latin typeface="Calibri"/>
                </a:rPr>
                <a:t>all</a:t>
              </a:r>
              <a:r>
                <a:rPr lang="en-US" sz="1050" dirty="0">
                  <a:solidFill>
                    <a:prstClr val="black"/>
                  </a:solidFill>
                  <a:latin typeface="Calibri"/>
                </a:rPr>
                <a:t> transactions.</a:t>
              </a:r>
            </a:p>
            <a:p>
              <a:pPr defTabSz="685783" fontAlgn="base">
                <a:defRPr/>
              </a:pPr>
              <a:endParaRPr lang="en-US" sz="1050" dirty="0">
                <a:solidFill>
                  <a:prstClr val="black"/>
                </a:solidFill>
                <a:latin typeface="Calibri"/>
              </a:endParaRPr>
            </a:p>
            <a:p>
              <a:pPr defTabSz="685783" fontAlgn="base">
                <a:defRPr/>
              </a:pPr>
              <a:endParaRPr lang="en-US" sz="1200" dirty="0">
                <a:solidFill>
                  <a:prstClr val="black"/>
                </a:solidFill>
                <a:latin typeface="Calibri"/>
              </a:endParaRPr>
            </a:p>
            <a:p>
              <a:pPr defTabSz="685783" fontAlgn="base">
                <a:defRPr/>
              </a:pPr>
              <a:endParaRPr lang="en-US" sz="1200" dirty="0">
                <a:solidFill>
                  <a:prstClr val="black"/>
                </a:solidFill>
                <a:latin typeface="Calibri"/>
              </a:endParaRPr>
            </a:p>
          </p:txBody>
        </p:sp>
        <p:pic>
          <p:nvPicPr>
            <p:cNvPr id="8" name="Picture 7">
              <a:extLst>
                <a:ext uri="{FF2B5EF4-FFF2-40B4-BE49-F238E27FC236}">
                  <a16:creationId xmlns:a16="http://schemas.microsoft.com/office/drawing/2014/main" id="{EC9994B5-5373-D685-E529-5B6644834731}"/>
                </a:ext>
              </a:extLst>
            </p:cNvPr>
            <p:cNvPicPr>
              <a:picLocks noChangeAspect="1"/>
            </p:cNvPicPr>
            <p:nvPr/>
          </p:nvPicPr>
          <p:blipFill>
            <a:blip r:embed="rId3"/>
            <a:stretch>
              <a:fillRect/>
            </a:stretch>
          </p:blipFill>
          <p:spPr>
            <a:xfrm>
              <a:off x="133436" y="707500"/>
              <a:ext cx="7634147" cy="3210773"/>
            </a:xfrm>
            <a:prstGeom prst="rect">
              <a:avLst/>
            </a:prstGeom>
          </p:spPr>
        </p:pic>
      </p:grpSp>
    </p:spTree>
    <p:extLst>
      <p:ext uri="{BB962C8B-B14F-4D97-AF65-F5344CB8AC3E}">
        <p14:creationId xmlns:p14="http://schemas.microsoft.com/office/powerpoint/2010/main" val="123431192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35E57-E7A7-9A44-C2E3-44C65C73FE25}"/>
              </a:ext>
            </a:extLst>
          </p:cNvPr>
          <p:cNvSpPr>
            <a:spLocks noGrp="1"/>
          </p:cNvSpPr>
          <p:nvPr>
            <p:ph type="title"/>
          </p:nvPr>
        </p:nvSpPr>
        <p:spPr>
          <a:xfrm>
            <a:off x="362309" y="-251218"/>
            <a:ext cx="8781691" cy="857250"/>
          </a:xfrm>
        </p:spPr>
        <p:txBody>
          <a:bodyPr>
            <a:normAutofit/>
          </a:bodyPr>
          <a:lstStyle/>
          <a:p>
            <a:r>
              <a:rPr lang="en-US" sz="2200" dirty="0"/>
              <a:t>U.S. Bank Emergency Type Operations (ETO) Reporting Data (FY 2022) </a:t>
            </a:r>
          </a:p>
        </p:txBody>
      </p:sp>
      <p:sp>
        <p:nvSpPr>
          <p:cNvPr id="4" name="TextBox 3">
            <a:extLst>
              <a:ext uri="{FF2B5EF4-FFF2-40B4-BE49-F238E27FC236}">
                <a16:creationId xmlns:a16="http://schemas.microsoft.com/office/drawing/2014/main" id="{D3B8BF8A-B2C0-9495-7BC2-030554B655FA}"/>
              </a:ext>
            </a:extLst>
          </p:cNvPr>
          <p:cNvSpPr txBox="1"/>
          <p:nvPr/>
        </p:nvSpPr>
        <p:spPr>
          <a:xfrm>
            <a:off x="400050" y="359747"/>
            <a:ext cx="8458201" cy="461665"/>
          </a:xfrm>
          <a:prstGeom prst="rect">
            <a:avLst/>
          </a:prstGeom>
          <a:noFill/>
          <a:ln>
            <a:noFill/>
          </a:ln>
        </p:spPr>
        <p:txBody>
          <a:bodyPr wrap="square" rtlCol="0">
            <a:spAutoFit/>
          </a:bodyPr>
          <a:lstStyle/>
          <a:p>
            <a:pPr defTabSz="685783">
              <a:defRPr/>
            </a:pPr>
            <a:r>
              <a:rPr lang="en-US" sz="1200" dirty="0">
                <a:solidFill>
                  <a:prstClr val="black"/>
                </a:solidFill>
                <a:latin typeface="Calibri"/>
                <a:ea typeface="Times New Roman" panose="02020603050405020304" pitchFamily="18" charset="0"/>
              </a:rPr>
              <a:t>ETO – </a:t>
            </a:r>
            <a:r>
              <a:rPr lang="en-US" sz="1200" b="1" dirty="0">
                <a:solidFill>
                  <a:prstClr val="black"/>
                </a:solidFill>
                <a:latin typeface="Calibri"/>
                <a:ea typeface="Times New Roman" panose="02020603050405020304" pitchFamily="18" charset="0"/>
              </a:rPr>
              <a:t>All Services/Defense Agencies with 889 transactions </a:t>
            </a:r>
            <a:r>
              <a:rPr lang="en-US" sz="1200" dirty="0">
                <a:solidFill>
                  <a:prstClr val="black"/>
                </a:solidFill>
                <a:latin typeface="Calibri"/>
                <a:ea typeface="Times New Roman" panose="02020603050405020304" pitchFamily="18" charset="0"/>
              </a:rPr>
              <a:t>- (FY2022)</a:t>
            </a:r>
          </a:p>
          <a:p>
            <a:pPr defTabSz="685783">
              <a:defRPr/>
            </a:pPr>
            <a:endParaRPr lang="en-US" sz="1200" dirty="0">
              <a:solidFill>
                <a:prstClr val="black"/>
              </a:solidFill>
              <a:latin typeface="Calibri"/>
            </a:endParaRPr>
          </a:p>
        </p:txBody>
      </p:sp>
      <p:grpSp>
        <p:nvGrpSpPr>
          <p:cNvPr id="5" name="Group 4" descr="Chart depicting U.S. Bank Emergency Type Operations (ETO) Reporting Data (FY 2022) and observations.&#10;">
            <a:extLst>
              <a:ext uri="{FF2B5EF4-FFF2-40B4-BE49-F238E27FC236}">
                <a16:creationId xmlns:a16="http://schemas.microsoft.com/office/drawing/2014/main" id="{A1F77C84-1F0C-4140-58B3-F7C766578DEA}"/>
              </a:ext>
            </a:extLst>
          </p:cNvPr>
          <p:cNvGrpSpPr/>
          <p:nvPr/>
        </p:nvGrpSpPr>
        <p:grpSpPr>
          <a:xfrm>
            <a:off x="362308" y="446007"/>
            <a:ext cx="8781691" cy="4656310"/>
            <a:chOff x="362308" y="549524"/>
            <a:chExt cx="8781691" cy="4656310"/>
          </a:xfrm>
        </p:grpSpPr>
        <p:grpSp>
          <p:nvGrpSpPr>
            <p:cNvPr id="6" name="Group 5" descr="Chart depicting U.S. Bank Emergency Type Operations (ETO) Reporting Data for FY 2022 and observations. ">
              <a:extLst>
                <a:ext uri="{FF2B5EF4-FFF2-40B4-BE49-F238E27FC236}">
                  <a16:creationId xmlns:a16="http://schemas.microsoft.com/office/drawing/2014/main" id="{3A253CD3-C76C-591E-F37F-626A1C06A3CC}"/>
                </a:ext>
              </a:extLst>
            </p:cNvPr>
            <p:cNvGrpSpPr/>
            <p:nvPr/>
          </p:nvGrpSpPr>
          <p:grpSpPr>
            <a:xfrm>
              <a:off x="362308" y="549524"/>
              <a:ext cx="8781691" cy="4656310"/>
              <a:chOff x="362308" y="549524"/>
              <a:chExt cx="8781691" cy="4656310"/>
            </a:xfrm>
          </p:grpSpPr>
          <p:sp>
            <p:nvSpPr>
              <p:cNvPr id="8" name="Rectangle 7">
                <a:extLst>
                  <a:ext uri="{FF2B5EF4-FFF2-40B4-BE49-F238E27FC236}">
                    <a16:creationId xmlns:a16="http://schemas.microsoft.com/office/drawing/2014/main" id="{282812D8-B720-A1AF-F062-AB865DB04217}"/>
                  </a:ext>
                </a:extLst>
              </p:cNvPr>
              <p:cNvSpPr/>
              <p:nvPr/>
            </p:nvSpPr>
            <p:spPr>
              <a:xfrm>
                <a:off x="362308" y="3976331"/>
                <a:ext cx="8781691" cy="1229503"/>
              </a:xfrm>
              <a:prstGeom prst="rect">
                <a:avLst/>
              </a:prstGeom>
              <a:solidFill>
                <a:schemeClr val="accent1">
                  <a:lumMod val="20000"/>
                  <a:lumOff val="80000"/>
                </a:schemeClr>
              </a:solidFill>
              <a:ln>
                <a:solidFill>
                  <a:schemeClr val="accent1"/>
                </a:solidFill>
              </a:ln>
            </p:spPr>
            <p:txBody>
              <a:bodyPr/>
              <a:lstStyle/>
              <a:p>
                <a:pPr defTabSz="685800">
                  <a:defRPr/>
                </a:pPr>
                <a:r>
                  <a:rPr lang="en-US" sz="1100" b="1" dirty="0">
                    <a:solidFill>
                      <a:prstClr val="black"/>
                    </a:solidFill>
                    <a:latin typeface="Calibri"/>
                  </a:rPr>
                  <a:t>ETO Memoranda</a:t>
                </a:r>
                <a:r>
                  <a:rPr lang="en-US" sz="1100" dirty="0">
                    <a:solidFill>
                      <a:prstClr val="black"/>
                    </a:solidFill>
                    <a:latin typeface="Calibri"/>
                  </a:rPr>
                  <a:t>: “Governmentwide Commercial Purchase Card Guidance Related to Recording 889 Designation and Emergency-type Operation Values (GPC 2022-02),” 6/29/22, “Governmentwide Commercial Purchase Card Guidance Related to Recording Transactions involving National Interest Action Codes and Emergency Acquisition Authorities (GPC 2021-1),” 12/9/20, and “Department of Defense SmartPay® 3 Government-wide Commercial Purchase Card Guidance for the Coronavirus Disease 2019 (COVID-19),” 4/2/20.  As addressed in 889 slides, once the capability exists in OM, a GPC memo will be issued establishing required Purchase Log Standard Operating Procedures in OM that will include ETO drop-down selections.</a:t>
                </a:r>
              </a:p>
              <a:p>
                <a:pPr defTabSz="685800">
                  <a:defRPr/>
                </a:pPr>
                <a:r>
                  <a:rPr lang="en-US" sz="1100" b="1" dirty="0">
                    <a:solidFill>
                      <a:prstClr val="black"/>
                    </a:solidFill>
                    <a:latin typeface="Calibri"/>
                  </a:rPr>
                  <a:t>Allowable Purchase Log Designations</a:t>
                </a:r>
                <a:r>
                  <a:rPr lang="en-US" sz="1100" dirty="0">
                    <a:solidFill>
                      <a:prstClr val="black"/>
                    </a:solidFill>
                    <a:latin typeface="Calibri"/>
                  </a:rPr>
                  <a:t>:  Not in support of ETO; Applicable code not in this list; O14S-Operations in Iraq and Syria; O15F Operation Freedom’s Sentinel; O21R Operation Allies RefugeWelcome</a:t>
                </a:r>
              </a:p>
              <a:p>
                <a:pPr defTabSz="685800">
                  <a:defRPr/>
                </a:pPr>
                <a:endParaRPr lang="en-US" sz="1013" dirty="0">
                  <a:solidFill>
                    <a:prstClr val="black"/>
                  </a:solidFill>
                  <a:highlight>
                    <a:srgbClr val="FFFF00"/>
                  </a:highlight>
                  <a:latin typeface="Calibri"/>
                </a:endParaRPr>
              </a:p>
            </p:txBody>
          </p:sp>
          <p:sp>
            <p:nvSpPr>
              <p:cNvPr id="9" name="Rectangle 8">
                <a:extLst>
                  <a:ext uri="{FF2B5EF4-FFF2-40B4-BE49-F238E27FC236}">
                    <a16:creationId xmlns:a16="http://schemas.microsoft.com/office/drawing/2014/main" id="{F39F523B-FC40-0A78-A0B1-DD9A1A3B8047}"/>
                  </a:ext>
                </a:extLst>
              </p:cNvPr>
              <p:cNvSpPr/>
              <p:nvPr/>
            </p:nvSpPr>
            <p:spPr>
              <a:xfrm>
                <a:off x="6598225" y="549524"/>
                <a:ext cx="2537149" cy="3418396"/>
              </a:xfrm>
              <a:prstGeom prst="rect">
                <a:avLst/>
              </a:prstGeom>
              <a:solidFill>
                <a:schemeClr val="accent1">
                  <a:lumMod val="20000"/>
                  <a:lumOff val="80000"/>
                </a:schemeClr>
              </a:solidFill>
              <a:ln>
                <a:solidFill>
                  <a:schemeClr val="accent1"/>
                </a:solidFill>
              </a:ln>
            </p:spPr>
            <p:txBody>
              <a:bodyPr/>
              <a:lstStyle/>
              <a:p>
                <a:pPr defTabSz="685783" fontAlgn="base">
                  <a:defRPr/>
                </a:pPr>
                <a:r>
                  <a:rPr lang="en-US" sz="1125" b="1" dirty="0">
                    <a:solidFill>
                      <a:prstClr val="black"/>
                    </a:solidFill>
                    <a:latin typeface="Calibri"/>
                  </a:rPr>
                  <a:t>Observations:  </a:t>
                </a:r>
              </a:p>
              <a:p>
                <a:pPr marL="214313" indent="-214313" defTabSz="685783" fontAlgn="base">
                  <a:buFont typeface="Arial" panose="020B0604020202020204" pitchFamily="34" charset="0"/>
                  <a:buChar char="•"/>
                  <a:defRPr/>
                </a:pPr>
                <a:r>
                  <a:rPr lang="en-US" sz="1125" dirty="0">
                    <a:solidFill>
                      <a:prstClr val="black"/>
                    </a:solidFill>
                    <a:latin typeface="Calibri"/>
                  </a:rPr>
                  <a:t>ETO recording increased significantly  in Q4 due to 7/1/2022 TM improvement</a:t>
                </a:r>
              </a:p>
              <a:p>
                <a:pPr marL="214313" indent="-214313" defTabSz="685783" fontAlgn="base">
                  <a:buFont typeface="Arial" panose="020B0604020202020204" pitchFamily="34" charset="0"/>
                  <a:buChar char="•"/>
                  <a:defRPr/>
                </a:pPr>
                <a:r>
                  <a:rPr lang="en-US" sz="1125" dirty="0">
                    <a:solidFill>
                      <a:prstClr val="black"/>
                    </a:solidFill>
                    <a:latin typeface="Calibri"/>
                  </a:rPr>
                  <a:t>Planned 2023 OM improvement will result in significant further ETO recording increase</a:t>
                </a:r>
              </a:p>
              <a:p>
                <a:pPr defTabSz="685783" fontAlgn="base">
                  <a:defRPr/>
                </a:pPr>
                <a:r>
                  <a:rPr lang="en-US" sz="1125" b="1" dirty="0">
                    <a:solidFill>
                      <a:prstClr val="black"/>
                    </a:solidFill>
                    <a:latin typeface="Calibri"/>
                  </a:rPr>
                  <a:t>Requirements:  </a:t>
                </a:r>
              </a:p>
              <a:p>
                <a:pPr marL="214313" indent="-214313" defTabSz="685783" fontAlgn="base">
                  <a:buFont typeface="Arial" panose="020B0604020202020204" pitchFamily="34" charset="0"/>
                  <a:buChar char="•"/>
                  <a:defRPr/>
                </a:pPr>
                <a:r>
                  <a:rPr lang="en-US" sz="1125" dirty="0">
                    <a:solidFill>
                      <a:prstClr val="black"/>
                    </a:solidFill>
                    <a:latin typeface="Calibri"/>
                  </a:rPr>
                  <a:t>Continue recording purchase log entries for </a:t>
                </a:r>
                <a:r>
                  <a:rPr lang="en-US" sz="1125" b="1" u="sng" dirty="0">
                    <a:solidFill>
                      <a:prstClr val="black"/>
                    </a:solidFill>
                    <a:latin typeface="Calibri"/>
                  </a:rPr>
                  <a:t>all</a:t>
                </a:r>
                <a:r>
                  <a:rPr lang="en-US" sz="1125" dirty="0">
                    <a:solidFill>
                      <a:prstClr val="black"/>
                    </a:solidFill>
                    <a:latin typeface="Calibri"/>
                  </a:rPr>
                  <a:t> transactions that have a NIA Code.</a:t>
                </a:r>
              </a:p>
              <a:p>
                <a:pPr marL="214313" indent="-214313" defTabSz="685783" fontAlgn="base">
                  <a:buFont typeface="Arial" panose="020B0604020202020204" pitchFamily="34" charset="0"/>
                  <a:buChar char="•"/>
                  <a:defRPr/>
                </a:pPr>
                <a:r>
                  <a:rPr lang="en-US" sz="1125" dirty="0">
                    <a:solidFill>
                      <a:prstClr val="black"/>
                    </a:solidFill>
                    <a:latin typeface="Calibri"/>
                  </a:rPr>
                  <a:t>Continue recording appropriate ETO drop-down entries for </a:t>
                </a:r>
                <a:r>
                  <a:rPr lang="en-US" sz="1125" b="1" u="sng" dirty="0">
                    <a:solidFill>
                      <a:prstClr val="black"/>
                    </a:solidFill>
                    <a:latin typeface="Calibri"/>
                  </a:rPr>
                  <a:t>all</a:t>
                </a:r>
                <a:r>
                  <a:rPr lang="en-US" sz="1125" dirty="0">
                    <a:solidFill>
                      <a:prstClr val="black"/>
                    </a:solidFill>
                    <a:latin typeface="Calibri"/>
                  </a:rPr>
                  <a:t> transactions in TM.</a:t>
                </a:r>
              </a:p>
              <a:p>
                <a:pPr marL="214313" indent="-214313" defTabSz="685783" fontAlgn="base">
                  <a:buFont typeface="Arial" panose="020B0604020202020204" pitchFamily="34" charset="0"/>
                  <a:buChar char="•"/>
                  <a:defRPr/>
                </a:pPr>
                <a:r>
                  <a:rPr lang="en-US" sz="1125" dirty="0">
                    <a:solidFill>
                      <a:prstClr val="black"/>
                    </a:solidFill>
                    <a:latin typeface="Calibri"/>
                  </a:rPr>
                  <a:t>Following implementation of  CI 225 and accompanying policy has been put in place, begin recording appropriate ETO drop-down entries for </a:t>
                </a:r>
                <a:r>
                  <a:rPr lang="en-US" sz="1125" b="1" u="sng" dirty="0">
                    <a:solidFill>
                      <a:prstClr val="black"/>
                    </a:solidFill>
                    <a:latin typeface="Calibri"/>
                  </a:rPr>
                  <a:t>all</a:t>
                </a:r>
                <a:r>
                  <a:rPr lang="en-US" sz="1125" dirty="0">
                    <a:solidFill>
                      <a:prstClr val="black"/>
                    </a:solidFill>
                    <a:latin typeface="Calibri"/>
                  </a:rPr>
                  <a:t> transactions in OM.</a:t>
                </a:r>
              </a:p>
              <a:p>
                <a:pPr defTabSz="685783" fontAlgn="base">
                  <a:defRPr/>
                </a:pPr>
                <a:endParaRPr lang="en-US" sz="1200" dirty="0">
                  <a:solidFill>
                    <a:prstClr val="black"/>
                  </a:solidFill>
                  <a:latin typeface="Calibri"/>
                </a:endParaRPr>
              </a:p>
              <a:p>
                <a:pPr defTabSz="685783" fontAlgn="base">
                  <a:defRPr/>
                </a:pPr>
                <a:endParaRPr lang="en-US" sz="1200" dirty="0">
                  <a:solidFill>
                    <a:prstClr val="black"/>
                  </a:solidFill>
                  <a:latin typeface="Calibri"/>
                </a:endParaRPr>
              </a:p>
            </p:txBody>
          </p:sp>
          <p:pic>
            <p:nvPicPr>
              <p:cNvPr id="10" name="Picture 9">
                <a:extLst>
                  <a:ext uri="{FF2B5EF4-FFF2-40B4-BE49-F238E27FC236}">
                    <a16:creationId xmlns:a16="http://schemas.microsoft.com/office/drawing/2014/main" id="{32469935-3E80-437F-4E0E-774572E1E6B8}"/>
                  </a:ext>
                </a:extLst>
              </p:cNvPr>
              <p:cNvPicPr>
                <a:picLocks noChangeAspect="1"/>
              </p:cNvPicPr>
              <p:nvPr/>
            </p:nvPicPr>
            <p:blipFill>
              <a:blip r:embed="rId3"/>
              <a:stretch>
                <a:fillRect/>
              </a:stretch>
            </p:blipFill>
            <p:spPr>
              <a:xfrm>
                <a:off x="376631" y="731353"/>
                <a:ext cx="6206801" cy="3278420"/>
              </a:xfrm>
              <a:prstGeom prst="rect">
                <a:avLst/>
              </a:prstGeom>
            </p:spPr>
          </p:pic>
        </p:grpSp>
        <p:sp>
          <p:nvSpPr>
            <p:cNvPr id="7" name="Rectangle 6">
              <a:extLst>
                <a:ext uri="{FF2B5EF4-FFF2-40B4-BE49-F238E27FC236}">
                  <a16:creationId xmlns:a16="http://schemas.microsoft.com/office/drawing/2014/main" id="{1D202E2A-23E3-424E-FD45-AB8E35CC92E1}"/>
                </a:ext>
              </a:extLst>
            </p:cNvPr>
            <p:cNvSpPr/>
            <p:nvPr/>
          </p:nvSpPr>
          <p:spPr>
            <a:xfrm>
              <a:off x="4298913" y="3862668"/>
              <a:ext cx="1088903" cy="106991"/>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ln w="0">
                  <a:solidFill>
                    <a:prstClr val="black"/>
                  </a:solidFill>
                </a:ln>
                <a:solidFill>
                  <a:prstClr val="black"/>
                </a:solidFill>
                <a:effectLst>
                  <a:outerShdw blurRad="38100" dist="19050" dir="2700000" algn="tl" rotWithShape="0">
                    <a:prstClr val="black">
                      <a:alpha val="40000"/>
                    </a:prstClr>
                  </a:outerShdw>
                </a:effectLst>
                <a:latin typeface="Calibri"/>
              </a:endParaRPr>
            </a:p>
          </p:txBody>
        </p:sp>
      </p:grpSp>
      <p:sp>
        <p:nvSpPr>
          <p:cNvPr id="11" name="TextBox 10">
            <a:extLst>
              <a:ext uri="{FF2B5EF4-FFF2-40B4-BE49-F238E27FC236}">
                <a16:creationId xmlns:a16="http://schemas.microsoft.com/office/drawing/2014/main" id="{0135E20D-F399-F3A9-200A-1B991E45B38C}"/>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93</a:t>
            </a:fld>
            <a:endParaRPr lang="en-US" sz="1200" dirty="0">
              <a:solidFill>
                <a:schemeClr val="bg1">
                  <a:lumMod val="50000"/>
                </a:schemeClr>
              </a:solidFill>
            </a:endParaRPr>
          </a:p>
        </p:txBody>
      </p:sp>
    </p:spTree>
    <p:extLst>
      <p:ext uri="{BB962C8B-B14F-4D97-AF65-F5344CB8AC3E}">
        <p14:creationId xmlns:p14="http://schemas.microsoft.com/office/powerpoint/2010/main" val="54723172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5CC1-730F-5EEC-25F2-96A892F8DD52}"/>
              </a:ext>
            </a:extLst>
          </p:cNvPr>
          <p:cNvSpPr>
            <a:spLocks noGrp="1"/>
          </p:cNvSpPr>
          <p:nvPr>
            <p:ph type="title"/>
          </p:nvPr>
        </p:nvSpPr>
        <p:spPr>
          <a:xfrm>
            <a:off x="370936" y="-285723"/>
            <a:ext cx="8773064" cy="857250"/>
          </a:xfrm>
        </p:spPr>
        <p:txBody>
          <a:bodyPr>
            <a:normAutofit/>
          </a:bodyPr>
          <a:lstStyle/>
          <a:p>
            <a:r>
              <a:rPr lang="en-US" sz="2000" dirty="0"/>
              <a:t>Section 889(a)(1) and ETO Purchase Log Requirements and Policy Compliance</a:t>
            </a:r>
          </a:p>
        </p:txBody>
      </p:sp>
      <p:sp>
        <p:nvSpPr>
          <p:cNvPr id="4" name="Rectangle 3">
            <a:extLst>
              <a:ext uri="{FF2B5EF4-FFF2-40B4-BE49-F238E27FC236}">
                <a16:creationId xmlns:a16="http://schemas.microsoft.com/office/drawing/2014/main" id="{5F024687-30C5-F775-4EF7-28166394CE3E}"/>
              </a:ext>
            </a:extLst>
          </p:cNvPr>
          <p:cNvSpPr/>
          <p:nvPr/>
        </p:nvSpPr>
        <p:spPr>
          <a:xfrm>
            <a:off x="358680" y="313011"/>
            <a:ext cx="8785320" cy="276999"/>
          </a:xfrm>
          <a:prstGeom prst="rect">
            <a:avLst/>
          </a:prstGeom>
          <a:solidFill>
            <a:schemeClr val="accent1">
              <a:lumMod val="20000"/>
              <a:lumOff val="80000"/>
            </a:schemeClr>
          </a:solidFill>
          <a:ln>
            <a:solidFill>
              <a:schemeClr val="accent1"/>
            </a:solidFill>
          </a:ln>
        </p:spPr>
        <p:txBody>
          <a:bodyPr/>
          <a:lstStyle/>
          <a:p>
            <a:pPr defTabSz="685800">
              <a:spcBef>
                <a:spcPct val="20000"/>
              </a:spcBef>
              <a:defRPr/>
            </a:pPr>
            <a:r>
              <a:rPr lang="en-US" sz="1400" b="1" dirty="0">
                <a:solidFill>
                  <a:prstClr val="black"/>
                </a:solidFill>
                <a:latin typeface="Calibri"/>
              </a:rPr>
              <a:t>Implemented/Planned Access Online Functionality to Improve 889 and ETO Purchase Log Data Capture  </a:t>
            </a:r>
          </a:p>
        </p:txBody>
      </p:sp>
      <p:sp>
        <p:nvSpPr>
          <p:cNvPr id="5" name="TextBox 4">
            <a:extLst>
              <a:ext uri="{FF2B5EF4-FFF2-40B4-BE49-F238E27FC236}">
                <a16:creationId xmlns:a16="http://schemas.microsoft.com/office/drawing/2014/main" id="{A22BF53A-8776-5933-0D3E-BFB32B50D913}"/>
              </a:ext>
            </a:extLst>
          </p:cNvPr>
          <p:cNvSpPr txBox="1"/>
          <p:nvPr/>
        </p:nvSpPr>
        <p:spPr>
          <a:xfrm>
            <a:off x="354183" y="595175"/>
            <a:ext cx="8797577" cy="4031873"/>
          </a:xfrm>
          <a:prstGeom prst="rect">
            <a:avLst/>
          </a:prstGeom>
          <a:noFill/>
          <a:ln>
            <a:solidFill>
              <a:schemeClr val="accent1"/>
            </a:solidFill>
          </a:ln>
        </p:spPr>
        <p:txBody>
          <a:bodyPr wrap="square" rtlCol="0">
            <a:spAutoFit/>
          </a:bodyPr>
          <a:lstStyle/>
          <a:p>
            <a:pPr defTabSz="685800">
              <a:defRPr/>
            </a:pPr>
            <a:r>
              <a:rPr lang="en-US" sz="1300" dirty="0">
                <a:solidFill>
                  <a:prstClr val="black"/>
                </a:solidFill>
              </a:rPr>
              <a:t>FY22Q3 – </a:t>
            </a:r>
            <a:r>
              <a:rPr lang="en-US" sz="1300" b="1" dirty="0">
                <a:solidFill>
                  <a:prstClr val="black"/>
                </a:solidFill>
              </a:rPr>
              <a:t>TM</a:t>
            </a:r>
            <a:r>
              <a:rPr lang="en-US" sz="1300" dirty="0">
                <a:solidFill>
                  <a:prstClr val="black"/>
                </a:solidFill>
              </a:rPr>
              <a:t> – Enabled Transaction Custom Fields with dropdown lists – </a:t>
            </a:r>
            <a:r>
              <a:rPr lang="en-US" sz="1300" b="1" dirty="0">
                <a:solidFill>
                  <a:srgbClr val="00B050"/>
                </a:solidFill>
              </a:rPr>
              <a:t>COMPLETED SUCCESSFULLY on 7/1/2022</a:t>
            </a:r>
          </a:p>
          <a:p>
            <a:pPr marL="233363" lvl="1" indent="-219075" defTabSz="685800">
              <a:buFont typeface="Arial" panose="020B0604020202020204" pitchFamily="34" charset="0"/>
              <a:buChar char="•"/>
              <a:defRPr/>
            </a:pPr>
            <a:r>
              <a:rPr lang="en-US" sz="1300" dirty="0">
                <a:solidFill>
                  <a:prstClr val="black"/>
                </a:solidFill>
              </a:rPr>
              <a:t>889  Requirement and </a:t>
            </a:r>
            <a:r>
              <a:rPr lang="en-US" sz="1300" b="1" dirty="0">
                <a:solidFill>
                  <a:srgbClr val="00B050"/>
                </a:solidFill>
              </a:rPr>
              <a:t>Compliance</a:t>
            </a:r>
            <a:r>
              <a:rPr lang="en-US" sz="1300" dirty="0">
                <a:solidFill>
                  <a:prstClr val="black"/>
                </a:solidFill>
              </a:rPr>
              <a:t>:*</a:t>
            </a:r>
          </a:p>
          <a:p>
            <a:pPr marL="569913" lvl="1" indent="-225425">
              <a:buFont typeface="Arial"/>
              <a:buChar char="–"/>
              <a:defRPr/>
            </a:pPr>
            <a:r>
              <a:rPr lang="en-US" sz="1400" dirty="0"/>
              <a:t>CHs required to </a:t>
            </a:r>
            <a:r>
              <a:rPr lang="en-US" sz="1400" u="sng" dirty="0"/>
              <a:t>record 889 purchase log designations for all purchase card transactions</a:t>
            </a:r>
            <a:r>
              <a:rPr lang="en-US" sz="1400" dirty="0"/>
              <a:t>.</a:t>
            </a:r>
          </a:p>
          <a:p>
            <a:pPr marL="569913" lvl="1" indent="-225425">
              <a:buFont typeface="Arial"/>
              <a:buChar char="–"/>
              <a:defRPr/>
            </a:pPr>
            <a:r>
              <a:rPr lang="en-US" sz="1400" dirty="0"/>
              <a:t>FY22 Total DoD spend of $4.97B (3.7MM transactions), compared to only $1.64B (1.24MM transactions) with an 889 purchase log entry.  This represents a significant policy non-compliance: only </a:t>
            </a:r>
            <a:r>
              <a:rPr lang="en-US" sz="1300" b="1" dirty="0">
                <a:solidFill>
                  <a:srgbClr val="00B050"/>
                </a:solidFill>
              </a:rPr>
              <a:t>32.97%</a:t>
            </a:r>
            <a:r>
              <a:rPr lang="en-US" sz="1400" dirty="0"/>
              <a:t> of transactions included a valid 889 entry. </a:t>
            </a:r>
          </a:p>
          <a:p>
            <a:pPr marL="233363" lvl="1" indent="-219075" defTabSz="685800">
              <a:buFont typeface="Arial" panose="020B0604020202020204" pitchFamily="34" charset="0"/>
              <a:buChar char="•"/>
              <a:defRPr/>
            </a:pPr>
            <a:r>
              <a:rPr lang="en-US" sz="1300" dirty="0">
                <a:solidFill>
                  <a:prstClr val="black"/>
                </a:solidFill>
              </a:rPr>
              <a:t>ETO  Requirement and Compliance:* </a:t>
            </a:r>
          </a:p>
          <a:p>
            <a:pPr marL="569913" lvl="1" indent="-225425">
              <a:buFont typeface="Arial"/>
              <a:buChar char="–"/>
              <a:defRPr/>
            </a:pPr>
            <a:r>
              <a:rPr lang="en-US" sz="1400" dirty="0"/>
              <a:t>CHs required to record a National Interest Action Code in the purchase log for all ETO transactions for which one exists.</a:t>
            </a:r>
          </a:p>
          <a:p>
            <a:pPr marL="569913" lvl="1" indent="-225425">
              <a:buFont typeface="Arial"/>
              <a:buChar char="–"/>
              <a:defRPr/>
            </a:pPr>
            <a:r>
              <a:rPr lang="en-US" sz="1400" dirty="0"/>
              <a:t>CHs required to enter an ETO purchase log entry for all transactions made in TM, using drop-down capabilities.</a:t>
            </a:r>
          </a:p>
          <a:p>
            <a:pPr marL="569913" lvl="1" indent="-225425">
              <a:buFont typeface="Arial"/>
              <a:buChar char="–"/>
              <a:defRPr/>
            </a:pPr>
            <a:r>
              <a:rPr lang="en-US" sz="1400" dirty="0"/>
              <a:t>FY22Q4 Total DoD spend of $1.72B (1.08MM transactions), compared to $419.3MM (258K transactions) that recorded an ETO purchase log entry.  </a:t>
            </a:r>
            <a:r>
              <a:rPr lang="en-US" sz="1300" b="1" dirty="0">
                <a:solidFill>
                  <a:srgbClr val="00B050"/>
                </a:solidFill>
              </a:rPr>
              <a:t>24.3% </a:t>
            </a:r>
            <a:r>
              <a:rPr lang="en-US" sz="1400" dirty="0"/>
              <a:t>of transactions included a valid ETO entry. </a:t>
            </a:r>
            <a:endParaRPr lang="en-US" sz="1300" dirty="0">
              <a:solidFill>
                <a:prstClr val="black"/>
              </a:solidFill>
            </a:endParaRPr>
          </a:p>
          <a:p>
            <a:pPr indent="-114300" defTabSz="685800">
              <a:defRPr/>
            </a:pPr>
            <a:r>
              <a:rPr lang="en-US" sz="1300" dirty="0">
                <a:solidFill>
                  <a:prstClr val="black"/>
                </a:solidFill>
              </a:rPr>
              <a:t>FY23/24 – </a:t>
            </a:r>
            <a:r>
              <a:rPr lang="en-US" sz="1300" b="1" dirty="0">
                <a:solidFill>
                  <a:prstClr val="black"/>
                </a:solidFill>
              </a:rPr>
              <a:t>OM</a:t>
            </a:r>
            <a:r>
              <a:rPr lang="en-US" sz="1300" dirty="0">
                <a:solidFill>
                  <a:prstClr val="black"/>
                </a:solidFill>
              </a:rPr>
              <a:t> – CI 225 – Updating Custom Fields – </a:t>
            </a:r>
            <a:r>
              <a:rPr lang="en-US" sz="1300" dirty="0">
                <a:solidFill>
                  <a:srgbClr val="FF0000"/>
                </a:solidFill>
              </a:rPr>
              <a:t>PENDING</a:t>
            </a:r>
            <a:endParaRPr lang="en-US" sz="1300" dirty="0">
              <a:solidFill>
                <a:prstClr val="black"/>
              </a:solidFill>
            </a:endParaRPr>
          </a:p>
          <a:p>
            <a:pPr marL="233363" indent="-219075" defTabSz="685800">
              <a:buFont typeface="Arial" panose="020B0604020202020204" pitchFamily="34" charset="0"/>
              <a:buChar char="•"/>
              <a:defRPr/>
            </a:pPr>
            <a:r>
              <a:rPr lang="en-US" sz="1300" dirty="0">
                <a:solidFill>
                  <a:prstClr val="black"/>
                </a:solidFill>
              </a:rPr>
              <a:t>Drop-down lists to replace free-form text fields for 889 and ETO entries and require a valid value entry from the </a:t>
            </a:r>
            <a:br>
              <a:rPr lang="en-US" sz="1300" dirty="0">
                <a:solidFill>
                  <a:prstClr val="black"/>
                </a:solidFill>
              </a:rPr>
            </a:br>
            <a:r>
              <a:rPr lang="en-US" sz="1300" dirty="0">
                <a:solidFill>
                  <a:prstClr val="black"/>
                </a:solidFill>
              </a:rPr>
              <a:t>drop-down list.</a:t>
            </a:r>
          </a:p>
          <a:p>
            <a:pPr marL="233363" indent="-219075" defTabSz="685800">
              <a:buFont typeface="Arial" panose="020B0604020202020204" pitchFamily="34" charset="0"/>
              <a:buChar char="•"/>
              <a:defRPr/>
            </a:pPr>
            <a:r>
              <a:rPr lang="en-US" sz="1300" dirty="0">
                <a:solidFill>
                  <a:prstClr val="black"/>
                </a:solidFill>
              </a:rPr>
              <a:t>Drop-down lists will require CH to change the “blank” to a valid value from the list in order to save Order Record.</a:t>
            </a:r>
          </a:p>
          <a:p>
            <a:pPr marL="233363" indent="-219075" defTabSz="685800">
              <a:buFont typeface="Arial" panose="020B0604020202020204" pitchFamily="34" charset="0"/>
              <a:buChar char="•"/>
              <a:defRPr/>
            </a:pPr>
            <a:r>
              <a:rPr lang="en-US" sz="1300" dirty="0">
                <a:solidFill>
                  <a:prstClr val="black"/>
                </a:solidFill>
              </a:rPr>
              <a:t>DPC anticipates significant improvement once this capability is deployed.</a:t>
            </a:r>
          </a:p>
          <a:p>
            <a:pPr marL="233363" indent="-219075" defTabSz="685800">
              <a:buFont typeface="Arial" panose="020B0604020202020204" pitchFamily="34" charset="0"/>
              <a:buChar char="•"/>
              <a:defRPr/>
            </a:pPr>
            <a:r>
              <a:rPr lang="en-US" sz="1300" dirty="0">
                <a:solidFill>
                  <a:prstClr val="black"/>
                </a:solidFill>
              </a:rPr>
              <a:t>Once CI implemented, policy to be updated to require CHs to select an ETO purchase log entry from drop-down picklists for </a:t>
            </a:r>
            <a:r>
              <a:rPr lang="en-US" sz="1300" b="1" u="sng" dirty="0">
                <a:solidFill>
                  <a:prstClr val="black"/>
                </a:solidFill>
              </a:rPr>
              <a:t>all</a:t>
            </a:r>
            <a:r>
              <a:rPr lang="en-US" sz="1300" dirty="0">
                <a:solidFill>
                  <a:prstClr val="black"/>
                </a:solidFill>
              </a:rPr>
              <a:t>  transactions.</a:t>
            </a:r>
          </a:p>
        </p:txBody>
      </p:sp>
      <p:sp>
        <p:nvSpPr>
          <p:cNvPr id="6" name="Rectangle 5">
            <a:extLst>
              <a:ext uri="{FF2B5EF4-FFF2-40B4-BE49-F238E27FC236}">
                <a16:creationId xmlns:a16="http://schemas.microsoft.com/office/drawing/2014/main" id="{AABB914E-BFD6-E1F1-D20C-1D57504D4B2D}"/>
              </a:ext>
            </a:extLst>
          </p:cNvPr>
          <p:cNvSpPr/>
          <p:nvPr/>
        </p:nvSpPr>
        <p:spPr>
          <a:xfrm>
            <a:off x="370065" y="4537563"/>
            <a:ext cx="8773064" cy="590931"/>
          </a:xfrm>
          <a:prstGeom prst="rect">
            <a:avLst/>
          </a:prstGeom>
          <a:solidFill>
            <a:srgbClr val="FFFFCC"/>
          </a:solidFill>
          <a:ln>
            <a:solidFill>
              <a:srgbClr val="333399"/>
            </a:solidFill>
          </a:ln>
        </p:spPr>
        <p:txBody>
          <a:bodyPr wrap="square" rtlCol="0">
            <a:spAutoFit/>
          </a:bodyPr>
          <a:lstStyle/>
          <a:p>
            <a:pPr>
              <a:lnSpc>
                <a:spcPct val="90000"/>
              </a:lnSpc>
            </a:pPr>
            <a:r>
              <a:rPr lang="en-US" sz="1200" dirty="0">
                <a:solidFill>
                  <a:schemeClr val="dk1"/>
                </a:solidFill>
              </a:rPr>
              <a:t>*See slides 27 and 28 for a detailed discussion of 889 and ETO purchase log requirements.  FY22 ETO and 889 spend data is displayed on slides 92 and 93.  Note:  This slide and associated data appearing above address only compliance with 889 and ETO purchase log policy requirements. </a:t>
            </a:r>
          </a:p>
        </p:txBody>
      </p:sp>
      <p:sp>
        <p:nvSpPr>
          <p:cNvPr id="7" name="TextBox 6">
            <a:extLst>
              <a:ext uri="{FF2B5EF4-FFF2-40B4-BE49-F238E27FC236}">
                <a16:creationId xmlns:a16="http://schemas.microsoft.com/office/drawing/2014/main" id="{835E126A-7E16-8705-7BD2-44E7E24CD088}"/>
              </a:ext>
            </a:extLst>
          </p:cNvPr>
          <p:cNvSpPr txBox="1"/>
          <p:nvPr/>
        </p:nvSpPr>
        <p:spPr>
          <a:xfrm>
            <a:off x="8592455" y="4825319"/>
            <a:ext cx="486229" cy="276999"/>
          </a:xfrm>
          <a:prstGeom prst="rect">
            <a:avLst/>
          </a:prstGeom>
          <a:noFill/>
        </p:spPr>
        <p:txBody>
          <a:bodyPr wrap="square">
            <a:spAutoFit/>
          </a:bodyPr>
          <a:lstStyle/>
          <a:p>
            <a:pPr algn="r"/>
            <a:fld id="{A148A2A4-532E-8B48-BE15-FAD2C9B6FD7A}" type="slidenum">
              <a:rPr lang="en-US" sz="1200" smtClean="0">
                <a:solidFill>
                  <a:schemeClr val="bg1">
                    <a:lumMod val="50000"/>
                  </a:schemeClr>
                </a:solidFill>
              </a:rPr>
              <a:pPr algn="r"/>
              <a:t>94</a:t>
            </a:fld>
            <a:endParaRPr lang="en-US" sz="1200" dirty="0">
              <a:solidFill>
                <a:schemeClr val="bg1">
                  <a:lumMod val="50000"/>
                </a:schemeClr>
              </a:solidFill>
            </a:endParaRPr>
          </a:p>
        </p:txBody>
      </p:sp>
    </p:spTree>
    <p:extLst>
      <p:ext uri="{BB962C8B-B14F-4D97-AF65-F5344CB8AC3E}">
        <p14:creationId xmlns:p14="http://schemas.microsoft.com/office/powerpoint/2010/main" val="289921749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E202C96-E004-BC2A-0D3F-E2582B13E4EF}"/>
              </a:ext>
            </a:extLst>
          </p:cNvPr>
          <p:cNvSpPr>
            <a:spLocks noGrp="1"/>
          </p:cNvSpPr>
          <p:nvPr>
            <p:ph type="title"/>
          </p:nvPr>
        </p:nvSpPr>
        <p:spPr>
          <a:xfrm>
            <a:off x="457200" y="205979"/>
            <a:ext cx="8229600" cy="857250"/>
          </a:xfrm>
        </p:spPr>
        <p:txBody>
          <a:bodyPr/>
          <a:lstStyle/>
          <a:p>
            <a:r>
              <a:rPr lang="en-US" dirty="0"/>
              <a:t>Backup Summary</a:t>
            </a:r>
          </a:p>
        </p:txBody>
      </p:sp>
      <p:sp>
        <p:nvSpPr>
          <p:cNvPr id="13" name="Content Placeholder 2">
            <a:extLst>
              <a:ext uri="{FF2B5EF4-FFF2-40B4-BE49-F238E27FC236}">
                <a16:creationId xmlns:a16="http://schemas.microsoft.com/office/drawing/2014/main" id="{C659D044-7EC6-802B-6145-72606B1C3186}"/>
              </a:ext>
            </a:extLst>
          </p:cNvPr>
          <p:cNvSpPr>
            <a:spLocks noGrp="1"/>
          </p:cNvSpPr>
          <p:nvPr>
            <p:ph idx="1"/>
          </p:nvPr>
        </p:nvSpPr>
        <p:spPr>
          <a:xfrm>
            <a:off x="457200" y="1034945"/>
            <a:ext cx="8229600" cy="3394472"/>
          </a:xfrm>
        </p:spPr>
        <p:txBody>
          <a:bodyPr>
            <a:normAutofit/>
          </a:bodyPr>
          <a:lstStyle/>
          <a:p>
            <a:pPr marL="0" indent="0">
              <a:buNone/>
            </a:pPr>
            <a:r>
              <a:rPr lang="en-US" sz="2000" dirty="0"/>
              <a:t>This section contains detailed instructions on how to run and compare the </a:t>
            </a:r>
            <a:r>
              <a:rPr lang="en-US" sz="2000" i="1" dirty="0"/>
              <a:t>JAM GPC Training Report </a:t>
            </a:r>
            <a:r>
              <a:rPr lang="en-US" sz="2000" dirty="0"/>
              <a:t>and the Access Online </a:t>
            </a:r>
            <a:r>
              <a:rPr lang="en-US" sz="2000" i="1" dirty="0"/>
              <a:t>System User List Report </a:t>
            </a:r>
            <a:r>
              <a:rPr lang="en-US" sz="2000" dirty="0"/>
              <a:t>to answer the following questions:</a:t>
            </a:r>
          </a:p>
          <a:p>
            <a:pPr marL="284163" indent="-284163"/>
            <a:r>
              <a:rPr lang="en-US" sz="2000" dirty="0">
                <a:ea typeface="Calibri" panose="020F0502020204030204" pitchFamily="34" charset="0"/>
                <a:cs typeface="Times New Roman" panose="02020603050405020304" pitchFamily="18" charset="0"/>
              </a:rPr>
              <a:t>Are</a:t>
            </a:r>
            <a:r>
              <a:rPr lang="en-US" sz="2000" dirty="0">
                <a:effectLst/>
                <a:ea typeface="Calibri" panose="020F0502020204030204" pitchFamily="34" charset="0"/>
                <a:cs typeface="Times New Roman" panose="02020603050405020304" pitchFamily="18" charset="0"/>
              </a:rPr>
              <a:t> all individuals current with their training?</a:t>
            </a:r>
            <a:endParaRPr lang="en-US" sz="2000" dirty="0"/>
          </a:p>
          <a:p>
            <a:pPr marL="284163" indent="-284163"/>
            <a:r>
              <a:rPr lang="en-US" sz="2000" dirty="0"/>
              <a:t>Do all Access Online accounts have JAM appointments?</a:t>
            </a:r>
          </a:p>
          <a:p>
            <a:pPr marL="284163" indent="-284163"/>
            <a:r>
              <a:rPr lang="en-US" sz="2000" dirty="0"/>
              <a:t>Have all JAM appointments been terminated when Access Online accounts were terminated?</a:t>
            </a:r>
          </a:p>
          <a:p>
            <a:pPr lvl="1"/>
            <a:endParaRPr lang="en-US" sz="2000" dirty="0"/>
          </a:p>
        </p:txBody>
      </p:sp>
    </p:spTree>
    <p:extLst>
      <p:ext uri="{BB962C8B-B14F-4D97-AF65-F5344CB8AC3E}">
        <p14:creationId xmlns:p14="http://schemas.microsoft.com/office/powerpoint/2010/main" val="388401059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2">
            <a:extLst>
              <a:ext uri="{FF2B5EF4-FFF2-40B4-BE49-F238E27FC236}">
                <a16:creationId xmlns:a16="http://schemas.microsoft.com/office/drawing/2014/main" id="{720E8F95-855F-E882-C842-09147800CA33}"/>
              </a:ext>
            </a:extLst>
          </p:cNvPr>
          <p:cNvSpPr>
            <a:spLocks noGrp="1"/>
          </p:cNvSpPr>
          <p:nvPr>
            <p:ph type="title"/>
          </p:nvPr>
        </p:nvSpPr>
        <p:spPr>
          <a:xfrm>
            <a:off x="205947" y="-137187"/>
            <a:ext cx="9102810" cy="857250"/>
          </a:xfrm>
        </p:spPr>
        <p:txBody>
          <a:bodyPr>
            <a:noAutofit/>
          </a:bodyPr>
          <a:lstStyle/>
          <a:p>
            <a:r>
              <a:rPr lang="en-US" sz="3600" dirty="0"/>
              <a:t>Running the </a:t>
            </a:r>
            <a:r>
              <a:rPr lang="en-US" sz="3600" i="1" dirty="0"/>
              <a:t>JAM GPC Training Report</a:t>
            </a:r>
          </a:p>
        </p:txBody>
      </p:sp>
      <p:sp>
        <p:nvSpPr>
          <p:cNvPr id="13" name="TextBox 12">
            <a:extLst>
              <a:ext uri="{FF2B5EF4-FFF2-40B4-BE49-F238E27FC236}">
                <a16:creationId xmlns:a16="http://schemas.microsoft.com/office/drawing/2014/main" id="{AAB17EF5-570F-E874-EA02-036B4C998EAA}"/>
              </a:ext>
            </a:extLst>
          </p:cNvPr>
          <p:cNvSpPr txBox="1"/>
          <p:nvPr/>
        </p:nvSpPr>
        <p:spPr>
          <a:xfrm>
            <a:off x="465084" y="685967"/>
            <a:ext cx="8517320" cy="4498796"/>
          </a:xfrm>
          <a:prstGeom prst="rect">
            <a:avLst/>
          </a:prstGeom>
          <a:noFill/>
        </p:spPr>
        <p:txBody>
          <a:bodyPr wrap="square">
            <a:spAutoFit/>
          </a:bodyPr>
          <a:lstStyle/>
          <a:p>
            <a:pPr marL="285750" lvl="1" indent="-285750">
              <a:lnSpc>
                <a:spcPct val="114000"/>
              </a:lnSpc>
              <a:buFont typeface="Arial" panose="020B0604020202020204" pitchFamily="34" charset="0"/>
              <a:buChar char="•"/>
            </a:pPr>
            <a:r>
              <a:rPr lang="en-US" sz="1400" dirty="0"/>
              <a:t>Login to PIEE, select the EDA icon, select JAM Reports, and then select </a:t>
            </a:r>
            <a:r>
              <a:rPr lang="en-US" sz="1400" i="1" dirty="0"/>
              <a:t>JAM GPC Training Report</a:t>
            </a:r>
            <a:r>
              <a:rPr lang="en-US" sz="1400" dirty="0"/>
              <a:t>.</a:t>
            </a:r>
          </a:p>
          <a:p>
            <a:pPr marL="285750" lvl="1" indent="-285750">
              <a:lnSpc>
                <a:spcPct val="114000"/>
              </a:lnSpc>
              <a:buFont typeface="Arial" panose="020B0604020202020204" pitchFamily="34" charset="0"/>
              <a:buChar char="•"/>
            </a:pPr>
            <a:r>
              <a:rPr lang="en-US" sz="1400" dirty="0"/>
              <a:t>Use the </a:t>
            </a:r>
            <a:r>
              <a:rPr lang="en-US" sz="1400" i="1" dirty="0"/>
              <a:t>JAM GPC Training Report Search Criteria </a:t>
            </a:r>
            <a:r>
              <a:rPr lang="en-US" sz="1400" dirty="0"/>
              <a:t>screen</a:t>
            </a:r>
            <a:r>
              <a:rPr lang="en-US" sz="1400" i="1" dirty="0"/>
              <a:t> </a:t>
            </a:r>
            <a:r>
              <a:rPr lang="en-US" sz="1400" dirty="0"/>
              <a:t>to define the parameters for your report.  </a:t>
            </a:r>
          </a:p>
          <a:p>
            <a:pPr marL="285750" lvl="1" indent="-285750">
              <a:lnSpc>
                <a:spcPct val="114000"/>
              </a:lnSpc>
              <a:buFont typeface="Arial" panose="020B0604020202020204" pitchFamily="34" charset="0"/>
              <a:buChar char="•"/>
            </a:pPr>
            <a:r>
              <a:rPr lang="en-US" sz="1400" dirty="0"/>
              <a:t>Ensure “Show Current Training” is checked, as it will provide the latest training (removes old duplicate training). </a:t>
            </a:r>
          </a:p>
          <a:p>
            <a:pPr marL="285750" lvl="1" indent="-285750">
              <a:lnSpc>
                <a:spcPct val="114000"/>
              </a:lnSpc>
              <a:buFont typeface="Arial" panose="020B0604020202020204" pitchFamily="34" charset="0"/>
              <a:buChar char="•"/>
            </a:pPr>
            <a:r>
              <a:rPr lang="en-US" sz="1400" dirty="0"/>
              <a:t>Select “Search” to display results in EDA. </a:t>
            </a:r>
          </a:p>
          <a:p>
            <a:pPr marL="742950" lvl="1" indent="-285750">
              <a:lnSpc>
                <a:spcPct val="114000"/>
              </a:lnSpc>
              <a:buFont typeface="Arial"/>
              <a:buChar char="–"/>
            </a:pPr>
            <a:r>
              <a:rPr lang="en-US" sz="1400" dirty="0"/>
              <a:t>If the amount of data requested is large, you will need to wait while the report is prepared. </a:t>
            </a:r>
          </a:p>
          <a:p>
            <a:pPr marL="742950" lvl="1" indent="-285750">
              <a:lnSpc>
                <a:spcPct val="114000"/>
              </a:lnSpc>
              <a:buFont typeface="Arial"/>
              <a:buChar char="–"/>
            </a:pPr>
            <a:r>
              <a:rPr lang="en-US" sz="1400" dirty="0"/>
              <a:t>When viewing the report in EDA, only a few summary data elements display, and results are limited to 10,000 records.   </a:t>
            </a:r>
          </a:p>
          <a:p>
            <a:pPr marL="742950" lvl="1" indent="-285750">
              <a:lnSpc>
                <a:spcPct val="114000"/>
              </a:lnSpc>
              <a:buFont typeface="Arial"/>
              <a:buChar char="–"/>
            </a:pPr>
            <a:r>
              <a:rPr lang="en-US" sz="1400" dirty="0"/>
              <a:t>It is best to download the search results, especially for large data sets.</a:t>
            </a:r>
          </a:p>
          <a:p>
            <a:pPr marL="285750" lvl="1" indent="-285750">
              <a:lnSpc>
                <a:spcPct val="114000"/>
              </a:lnSpc>
              <a:buFont typeface="Arial" panose="020B0604020202020204" pitchFamily="34" charset="0"/>
              <a:buChar char="•"/>
            </a:pPr>
            <a:r>
              <a:rPr lang="en-US" sz="1400" dirty="0"/>
              <a:t>Download the </a:t>
            </a:r>
            <a:r>
              <a:rPr lang="en-US" sz="1400" i="1" dirty="0"/>
              <a:t>JAM GPC Training Report </a:t>
            </a:r>
            <a:r>
              <a:rPr lang="en-US" sz="1400" dirty="0"/>
              <a:t>and load the resulting CSV file into Excel.  This is the </a:t>
            </a:r>
            <a:r>
              <a:rPr lang="en-US" sz="1400" i="1" dirty="0"/>
              <a:t>JAM GPC Training Report </a:t>
            </a:r>
            <a:r>
              <a:rPr lang="en-US" sz="1400" dirty="0"/>
              <a:t>workbook that will be used for the steps on the following slides.</a:t>
            </a:r>
          </a:p>
          <a:p>
            <a:pPr marL="285750" lvl="1" indent="-285750">
              <a:lnSpc>
                <a:spcPct val="114000"/>
              </a:lnSpc>
              <a:buFont typeface="Arial" panose="020B0604020202020204" pitchFamily="34" charset="0"/>
              <a:buChar char="•"/>
            </a:pPr>
            <a:r>
              <a:rPr lang="en-US" sz="1400" dirty="0"/>
              <a:t>Remove any duplicates so you have a shorter report to compare to the Access Online </a:t>
            </a:r>
            <a:r>
              <a:rPr lang="en-US" sz="1400" i="1" dirty="0"/>
              <a:t>System User List Report </a:t>
            </a:r>
            <a:r>
              <a:rPr lang="en-US" sz="1400" dirty="0"/>
              <a:t>(see next slide): </a:t>
            </a:r>
          </a:p>
          <a:p>
            <a:pPr marL="742950" lvl="1" indent="-285750">
              <a:lnSpc>
                <a:spcPct val="114000"/>
              </a:lnSpc>
              <a:buFont typeface="Arial"/>
              <a:buChar char="–"/>
            </a:pPr>
            <a:r>
              <a:rPr lang="en-US" sz="1400" dirty="0"/>
              <a:t>In Excel, click on “Data” followed by “Remove Duplicates” from the ribbon.</a:t>
            </a:r>
          </a:p>
          <a:p>
            <a:pPr marL="742950" lvl="1" indent="-285750">
              <a:lnSpc>
                <a:spcPct val="114000"/>
              </a:lnSpc>
              <a:buFont typeface="Arial"/>
              <a:buChar char="–"/>
            </a:pPr>
            <a:r>
              <a:rPr lang="en-US" sz="1400" dirty="0"/>
              <a:t>From the Remove Duplicates dialog box that displays, remove duplicates based on “Appointment First Name,” “Appointment Last Name,” and “Appointment (Work Email Address).”  A message will display stating how many duplicate values were found and removed, and how many unique values remain.</a:t>
            </a:r>
          </a:p>
          <a:p>
            <a:pPr marL="742950" lvl="1" indent="-285750">
              <a:lnSpc>
                <a:spcPct val="114000"/>
              </a:lnSpc>
              <a:buFont typeface="Arial"/>
              <a:buChar char="–"/>
            </a:pPr>
            <a:r>
              <a:rPr lang="en-US" sz="1400" dirty="0"/>
              <a:t>Rename the tab to “JAM” by double-clicking the tab at the bottom of the file; save your work.</a:t>
            </a:r>
          </a:p>
          <a:p>
            <a:pPr>
              <a:lnSpc>
                <a:spcPct val="114000"/>
              </a:lnSpc>
            </a:pPr>
            <a:r>
              <a:rPr lang="en-US" sz="1400" b="1" dirty="0"/>
              <a:t>Note: Use Save As to save the spreadsheet in the Excel format as CSV format does not allow for multiple tabs.</a:t>
            </a:r>
          </a:p>
        </p:txBody>
      </p:sp>
      <p:pic>
        <p:nvPicPr>
          <p:cNvPr id="14" name="Picture 13" descr="Image of the Remove Duplicates button in Excel.">
            <a:extLst>
              <a:ext uri="{FF2B5EF4-FFF2-40B4-BE49-F238E27FC236}">
                <a16:creationId xmlns:a16="http://schemas.microsoft.com/office/drawing/2014/main" id="{A2BE7DCD-BD27-F695-A1E0-07BD6C7B2D7E}"/>
              </a:ext>
            </a:extLst>
          </p:cNvPr>
          <p:cNvPicPr>
            <a:picLocks noChangeAspect="1"/>
          </p:cNvPicPr>
          <p:nvPr/>
        </p:nvPicPr>
        <p:blipFill>
          <a:blip r:embed="rId3"/>
          <a:stretch>
            <a:fillRect/>
          </a:stretch>
        </p:blipFill>
        <p:spPr>
          <a:xfrm>
            <a:off x="6739261" y="3366337"/>
            <a:ext cx="480969" cy="567113"/>
          </a:xfrm>
          <a:prstGeom prst="rect">
            <a:avLst/>
          </a:prstGeom>
        </p:spPr>
      </p:pic>
    </p:spTree>
    <p:extLst>
      <p:ext uri="{BB962C8B-B14F-4D97-AF65-F5344CB8AC3E}">
        <p14:creationId xmlns:p14="http://schemas.microsoft.com/office/powerpoint/2010/main" val="116047072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7EEA1AFD-85BC-F25F-CF4B-C0FA29019E8A}"/>
              </a:ext>
            </a:extLst>
          </p:cNvPr>
          <p:cNvSpPr>
            <a:spLocks noGrp="1"/>
          </p:cNvSpPr>
          <p:nvPr>
            <p:ph type="title"/>
          </p:nvPr>
        </p:nvSpPr>
        <p:spPr>
          <a:xfrm>
            <a:off x="307910" y="0"/>
            <a:ext cx="8819882" cy="857250"/>
          </a:xfrm>
        </p:spPr>
        <p:txBody>
          <a:bodyPr>
            <a:noAutofit/>
          </a:bodyPr>
          <a:lstStyle/>
          <a:p>
            <a:r>
              <a:rPr lang="en-US" sz="3200" dirty="0"/>
              <a:t>Running the Access Online </a:t>
            </a:r>
            <a:r>
              <a:rPr lang="en-US" sz="3200" i="1" dirty="0"/>
              <a:t>System User List Report</a:t>
            </a:r>
          </a:p>
        </p:txBody>
      </p:sp>
      <p:sp>
        <p:nvSpPr>
          <p:cNvPr id="8" name="TextBox 7">
            <a:extLst>
              <a:ext uri="{FF2B5EF4-FFF2-40B4-BE49-F238E27FC236}">
                <a16:creationId xmlns:a16="http://schemas.microsoft.com/office/drawing/2014/main" id="{23D0F160-7F9A-9BAF-5E52-A2965E08AAB9}"/>
              </a:ext>
            </a:extLst>
          </p:cNvPr>
          <p:cNvSpPr txBox="1"/>
          <p:nvPr/>
        </p:nvSpPr>
        <p:spPr>
          <a:xfrm>
            <a:off x="433552" y="902035"/>
            <a:ext cx="8694240" cy="3516475"/>
          </a:xfrm>
          <a:prstGeom prst="rect">
            <a:avLst/>
          </a:prstGeom>
          <a:noFill/>
        </p:spPr>
        <p:txBody>
          <a:bodyPr wrap="square">
            <a:spAutoFit/>
          </a:bodyPr>
          <a:lstStyle/>
          <a:p>
            <a:pPr marL="285750" marR="0" lvl="0" indent="-285750" algn="l" defTabSz="457200" rtl="0" eaLnBrk="1" fontAlgn="auto" latinLnBrk="0" hangingPunct="1">
              <a:lnSpc>
                <a:spcPct val="114000"/>
              </a:lnSpc>
              <a:buClrTx/>
              <a:buSzTx/>
              <a:buFont typeface="Arial" panose="020B0604020202020204" pitchFamily="34" charset="0"/>
              <a:buChar char="•"/>
              <a:tabLst/>
              <a:defRPr/>
            </a:pPr>
            <a:r>
              <a:rPr lang="en-US" sz="1400" dirty="0"/>
              <a:t>Run the </a:t>
            </a:r>
            <a:r>
              <a:rPr lang="en-US" sz="1400" i="1" dirty="0"/>
              <a:t>System User List Report</a:t>
            </a:r>
            <a:r>
              <a:rPr lang="en-US" sz="1400" dirty="0"/>
              <a:t>:</a:t>
            </a:r>
          </a:p>
          <a:p>
            <a:pPr marL="742950" lvl="1" indent="-285750">
              <a:lnSpc>
                <a:spcPct val="114000"/>
              </a:lnSpc>
              <a:buFont typeface="Arial"/>
              <a:buChar char="–"/>
            </a:pPr>
            <a:r>
              <a:rPr lang="en-US" sz="1400" dirty="0"/>
              <a:t>Log into Access Online</a:t>
            </a:r>
          </a:p>
          <a:p>
            <a:pPr marL="742950" lvl="1" indent="-285750">
              <a:lnSpc>
                <a:spcPct val="114000"/>
              </a:lnSpc>
              <a:buFont typeface="Arial"/>
              <a:buChar char="–"/>
            </a:pPr>
            <a:r>
              <a:rPr lang="en-US" sz="1400" dirty="0"/>
              <a:t>Click on Reporting&gt;Administration&gt;System User List</a:t>
            </a:r>
          </a:p>
          <a:p>
            <a:pPr marL="742950" lvl="1" indent="-285750">
              <a:lnSpc>
                <a:spcPct val="114000"/>
              </a:lnSpc>
              <a:buFont typeface="Arial"/>
              <a:buChar char="–"/>
            </a:pPr>
            <a:r>
              <a:rPr lang="en-US" sz="1400" dirty="0"/>
              <a:t>Select the Report type “Detail”</a:t>
            </a:r>
          </a:p>
          <a:p>
            <a:pPr marL="742950" lvl="1" indent="-285750">
              <a:lnSpc>
                <a:spcPct val="114000"/>
              </a:lnSpc>
              <a:buFont typeface="Arial"/>
              <a:buChar char="–"/>
            </a:pPr>
            <a:r>
              <a:rPr lang="en-US" sz="1400" dirty="0"/>
              <a:t>Leave the Date range blank</a:t>
            </a:r>
          </a:p>
          <a:p>
            <a:pPr marL="742950" lvl="1" indent="-285750">
              <a:lnSpc>
                <a:spcPct val="114000"/>
              </a:lnSpc>
              <a:buFont typeface="Arial"/>
              <a:buChar char="–"/>
            </a:pPr>
            <a:r>
              <a:rPr lang="en-US" sz="1400" dirty="0"/>
              <a:t>Select the “Active” User Status</a:t>
            </a:r>
          </a:p>
          <a:p>
            <a:pPr marL="742950" lvl="1" indent="-285750">
              <a:lnSpc>
                <a:spcPct val="114000"/>
              </a:lnSpc>
              <a:buFont typeface="Arial"/>
              <a:buChar char="–"/>
            </a:pPr>
            <a:r>
              <a:rPr lang="en-US" sz="1400" dirty="0"/>
              <a:t>Under “Additional Details,” select “Contact Information” and “DoDAAC Details” </a:t>
            </a:r>
          </a:p>
          <a:p>
            <a:pPr marL="742950" lvl="1" indent="-285750">
              <a:lnSpc>
                <a:spcPct val="114000"/>
              </a:lnSpc>
              <a:buFont typeface="Arial"/>
              <a:buChar char="–"/>
            </a:pPr>
            <a:r>
              <a:rPr lang="en-US" sz="1400" dirty="0"/>
              <a:t>Under “Group Reports By,” select “Reporting Hierarchy Position” and identify your hierarchy</a:t>
            </a:r>
          </a:p>
          <a:p>
            <a:pPr marL="742950" lvl="1" indent="-285750">
              <a:lnSpc>
                <a:spcPct val="114000"/>
              </a:lnSpc>
              <a:buFont typeface="Arial"/>
              <a:buChar char="–"/>
            </a:pPr>
            <a:r>
              <a:rPr lang="en-US" sz="1400" dirty="0"/>
              <a:t>Click “Run Report”</a:t>
            </a:r>
          </a:p>
          <a:p>
            <a:pPr marL="285750" indent="-285750">
              <a:lnSpc>
                <a:spcPct val="114000"/>
              </a:lnSpc>
              <a:buFont typeface="Arial" panose="020B0604020202020204" pitchFamily="34" charset="0"/>
              <a:buChar char="•"/>
              <a:defRPr/>
            </a:pPr>
            <a:r>
              <a:rPr lang="en-US" sz="1400" dirty="0"/>
              <a:t>Remove any duplicates so you have a shorter report to compare to the </a:t>
            </a:r>
            <a:r>
              <a:rPr lang="en-US" sz="1400" i="1" dirty="0"/>
              <a:t>JAM GPC Training Report</a:t>
            </a:r>
            <a:r>
              <a:rPr lang="en-US" sz="1400" dirty="0"/>
              <a:t>: </a:t>
            </a:r>
          </a:p>
          <a:p>
            <a:pPr marL="742950" lvl="1" indent="-285750">
              <a:lnSpc>
                <a:spcPct val="114000"/>
              </a:lnSpc>
              <a:buFont typeface="Arial"/>
              <a:buChar char="–"/>
            </a:pPr>
            <a:r>
              <a:rPr lang="en-US" sz="1400" dirty="0"/>
              <a:t>In Excel, click on “Data” followed by “Remove Duplicates” from the ribbon.</a:t>
            </a:r>
          </a:p>
          <a:p>
            <a:pPr marL="742950" lvl="1" indent="-285750">
              <a:lnSpc>
                <a:spcPct val="114000"/>
              </a:lnSpc>
              <a:buFont typeface="Arial"/>
              <a:buChar char="–"/>
            </a:pPr>
            <a:r>
              <a:rPr lang="en-US" sz="1400" dirty="0"/>
              <a:t>From the Remove Duplicates dialog box that displays, remove duplicates based on “User ID,” “Functional Entitlement Group,” and “Email Address.”  A message will display stating how many duplicate values were found and removed and how many unique values remain.  </a:t>
            </a:r>
          </a:p>
        </p:txBody>
      </p:sp>
      <p:pic>
        <p:nvPicPr>
          <p:cNvPr id="9" name="Picture 8" descr="Image of the Remove Duplicates button in Excel.&#10;">
            <a:extLst>
              <a:ext uri="{FF2B5EF4-FFF2-40B4-BE49-F238E27FC236}">
                <a16:creationId xmlns:a16="http://schemas.microsoft.com/office/drawing/2014/main" id="{02E8864F-9F57-0EFA-0DC8-76B6210C2BB1}"/>
              </a:ext>
            </a:extLst>
          </p:cNvPr>
          <p:cNvPicPr>
            <a:picLocks noChangeAspect="1"/>
          </p:cNvPicPr>
          <p:nvPr/>
        </p:nvPicPr>
        <p:blipFill>
          <a:blip r:embed="rId3"/>
          <a:stretch>
            <a:fillRect/>
          </a:stretch>
        </p:blipFill>
        <p:spPr>
          <a:xfrm>
            <a:off x="7855331" y="2945590"/>
            <a:ext cx="571462" cy="673814"/>
          </a:xfrm>
          <a:prstGeom prst="rect">
            <a:avLst/>
          </a:prstGeom>
        </p:spPr>
      </p:pic>
    </p:spTree>
    <p:extLst>
      <p:ext uri="{BB962C8B-B14F-4D97-AF65-F5344CB8AC3E}">
        <p14:creationId xmlns:p14="http://schemas.microsoft.com/office/powerpoint/2010/main" val="184809613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0492B-02F3-6107-C234-D59CFAE0EC0C}"/>
              </a:ext>
            </a:extLst>
          </p:cNvPr>
          <p:cNvSpPr>
            <a:spLocks noGrp="1"/>
          </p:cNvSpPr>
          <p:nvPr>
            <p:ph type="title"/>
          </p:nvPr>
        </p:nvSpPr>
        <p:spPr>
          <a:xfrm>
            <a:off x="457200" y="205979"/>
            <a:ext cx="8229600" cy="857250"/>
          </a:xfrm>
        </p:spPr>
        <p:txBody>
          <a:bodyPr>
            <a:normAutofit/>
          </a:bodyPr>
          <a:lstStyle/>
          <a:p>
            <a:r>
              <a:rPr lang="en-US" sz="3600" dirty="0"/>
              <a:t>Comparing the Two Reports</a:t>
            </a:r>
          </a:p>
        </p:txBody>
      </p:sp>
      <p:sp>
        <p:nvSpPr>
          <p:cNvPr id="3" name="Content Placeholder 2">
            <a:extLst>
              <a:ext uri="{FF2B5EF4-FFF2-40B4-BE49-F238E27FC236}">
                <a16:creationId xmlns:a16="http://schemas.microsoft.com/office/drawing/2014/main" id="{9D3F52D4-4B28-8439-5596-F1B911A466C7}"/>
              </a:ext>
            </a:extLst>
          </p:cNvPr>
          <p:cNvSpPr>
            <a:spLocks noGrp="1"/>
          </p:cNvSpPr>
          <p:nvPr>
            <p:ph idx="1"/>
          </p:nvPr>
        </p:nvSpPr>
        <p:spPr>
          <a:xfrm>
            <a:off x="457200" y="1011893"/>
            <a:ext cx="8229600" cy="3836050"/>
          </a:xfrm>
        </p:spPr>
        <p:txBody>
          <a:bodyPr>
            <a:noAutofit/>
          </a:bodyPr>
          <a:lstStyle/>
          <a:p>
            <a:pPr marL="285750" indent="-285750">
              <a:lnSpc>
                <a:spcPct val="114000"/>
              </a:lnSpc>
              <a:buFont typeface="Arial" panose="020B0604020202020204" pitchFamily="34" charset="0"/>
              <a:buChar char="•"/>
              <a:defRPr/>
            </a:pPr>
            <a:r>
              <a:rPr lang="en-US" sz="1400" dirty="0"/>
              <a:t>Copy the AO </a:t>
            </a:r>
            <a:r>
              <a:rPr lang="en-US" sz="1400" i="1" dirty="0"/>
              <a:t>System User List Report </a:t>
            </a:r>
            <a:r>
              <a:rPr lang="en-US" sz="1400" b="1" dirty="0"/>
              <a:t>into</a:t>
            </a:r>
            <a:r>
              <a:rPr lang="en-US" sz="1400" dirty="0"/>
              <a:t> the </a:t>
            </a:r>
            <a:r>
              <a:rPr lang="en-US" sz="1400" i="1" dirty="0"/>
              <a:t>JAM GPC Training Report </a:t>
            </a:r>
            <a:r>
              <a:rPr lang="en-US" sz="1400" dirty="0"/>
              <a:t>workbook</a:t>
            </a:r>
            <a:r>
              <a:rPr lang="en-US" sz="1400" i="1" dirty="0"/>
              <a:t> </a:t>
            </a:r>
            <a:r>
              <a:rPr lang="en-US" sz="1400" dirty="0"/>
              <a:t>:</a:t>
            </a:r>
          </a:p>
          <a:p>
            <a:pPr marL="742950" lvl="1" indent="-285750">
              <a:lnSpc>
                <a:spcPct val="114000"/>
              </a:lnSpc>
              <a:buFont typeface="Arial"/>
              <a:buChar char="–"/>
              <a:defRPr/>
            </a:pPr>
            <a:r>
              <a:rPr lang="en-US" sz="1400" dirty="0"/>
              <a:t>Open the </a:t>
            </a:r>
            <a:r>
              <a:rPr lang="en-US" sz="1400" i="1" dirty="0"/>
              <a:t>JAM GPC Training Report </a:t>
            </a:r>
            <a:r>
              <a:rPr lang="en-US" sz="1400" dirty="0"/>
              <a:t>workbook created with the directions on the previous slides.</a:t>
            </a:r>
          </a:p>
          <a:p>
            <a:pPr marL="742950" lvl="1" indent="-285750">
              <a:lnSpc>
                <a:spcPct val="114000"/>
              </a:lnSpc>
              <a:buFont typeface="Arial"/>
              <a:buChar char="–"/>
              <a:defRPr/>
            </a:pPr>
            <a:r>
              <a:rPr lang="en-US" sz="1400" dirty="0"/>
              <a:t>Open the  AO </a:t>
            </a:r>
            <a:r>
              <a:rPr lang="en-US" sz="1400" i="1" dirty="0"/>
              <a:t>System User List Report </a:t>
            </a:r>
            <a:r>
              <a:rPr lang="en-US" sz="1400" dirty="0"/>
              <a:t>file, right-click the tab at the bottom of the file, and select “Move or Copy.”  In the “Move or Copy” dialog box, select the </a:t>
            </a:r>
            <a:r>
              <a:rPr lang="en-US" sz="1400" i="1" dirty="0"/>
              <a:t>JAM GPC Training Report </a:t>
            </a:r>
            <a:r>
              <a:rPr lang="en-US" sz="1400" dirty="0"/>
              <a:t>workbook in the “To book:” drop-down and select “Create a copy.” </a:t>
            </a:r>
          </a:p>
          <a:p>
            <a:pPr marL="742950" lvl="1" indent="-285750">
              <a:lnSpc>
                <a:spcPct val="114000"/>
              </a:lnSpc>
              <a:buFont typeface="Arial"/>
              <a:buChar char="–"/>
              <a:defRPr/>
            </a:pPr>
            <a:r>
              <a:rPr lang="en-US" sz="1400" dirty="0"/>
              <a:t>In the </a:t>
            </a:r>
            <a:r>
              <a:rPr lang="en-US" sz="1400" i="1" dirty="0"/>
              <a:t>JAM GPC Training Report</a:t>
            </a:r>
            <a:r>
              <a:rPr lang="en-US" sz="1400" dirty="0"/>
              <a:t> Excel workbook, rename the new tab “AO” by double-clicking on the tab.</a:t>
            </a:r>
          </a:p>
          <a:p>
            <a:pPr marL="285750" lvl="1">
              <a:lnSpc>
                <a:spcPct val="125000"/>
              </a:lnSpc>
              <a:buFont typeface="Arial" panose="020B0604020202020204" pitchFamily="34" charset="0"/>
              <a:buChar char="•"/>
            </a:pPr>
            <a:r>
              <a:rPr lang="en-US" sz="1400" dirty="0"/>
              <a:t>Use the email address to compare the resulting records in the AO </a:t>
            </a:r>
            <a:r>
              <a:rPr lang="en-US" sz="1400" i="1" dirty="0"/>
              <a:t>System User List Report </a:t>
            </a:r>
            <a:r>
              <a:rPr lang="en-US" sz="1400" dirty="0"/>
              <a:t>and the </a:t>
            </a:r>
            <a:r>
              <a:rPr lang="en-US" sz="1400" i="1" dirty="0"/>
              <a:t>JAM GPC Training Report </a:t>
            </a:r>
            <a:r>
              <a:rPr lang="en-US" sz="1400" dirty="0"/>
              <a:t>in the </a:t>
            </a:r>
            <a:r>
              <a:rPr lang="en-US" sz="1400" i="1" dirty="0"/>
              <a:t>JAM GPC Training Report </a:t>
            </a:r>
            <a:r>
              <a:rPr lang="en-US" sz="1400" dirty="0"/>
              <a:t>workbook.  Directions for making the comparison are provided on the slides that follow.</a:t>
            </a:r>
          </a:p>
          <a:p>
            <a:pPr marL="0" lvl="1" indent="0">
              <a:lnSpc>
                <a:spcPct val="125000"/>
              </a:lnSpc>
              <a:spcBef>
                <a:spcPts val="1200"/>
              </a:spcBef>
              <a:buNone/>
            </a:pPr>
            <a:r>
              <a:rPr lang="en-US" sz="1400" b="1" dirty="0"/>
              <a:t>Note:  </a:t>
            </a:r>
            <a:r>
              <a:rPr lang="en-US" sz="1400" dirty="0"/>
              <a:t>CeB plans to implement new EDA reports that will allow for easier matching of users, appointments, abbreviated training data, and accounts in the near future.</a:t>
            </a:r>
          </a:p>
        </p:txBody>
      </p:sp>
    </p:spTree>
    <p:extLst>
      <p:ext uri="{BB962C8B-B14F-4D97-AF65-F5344CB8AC3E}">
        <p14:creationId xmlns:p14="http://schemas.microsoft.com/office/powerpoint/2010/main" val="187983080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04F5E16-7743-F99C-4949-9D6CCB53B27D}"/>
              </a:ext>
            </a:extLst>
          </p:cNvPr>
          <p:cNvSpPr>
            <a:spLocks noGrp="1"/>
          </p:cNvSpPr>
          <p:nvPr>
            <p:ph type="title"/>
          </p:nvPr>
        </p:nvSpPr>
        <p:spPr>
          <a:xfrm>
            <a:off x="457200" y="-259223"/>
            <a:ext cx="8229600" cy="857250"/>
          </a:xfrm>
        </p:spPr>
        <p:txBody>
          <a:bodyPr>
            <a:noAutofit/>
          </a:bodyPr>
          <a:lstStyle/>
          <a:p>
            <a:r>
              <a:rPr lang="en-US" sz="3200" dirty="0">
                <a:cs typeface="Times New Roman" panose="02020603050405020304" pitchFamily="18" charset="0"/>
              </a:rPr>
              <a:t>How to Compare the Data to Answer Questions</a:t>
            </a:r>
            <a:endParaRPr lang="en-US" sz="3200" dirty="0"/>
          </a:p>
        </p:txBody>
      </p:sp>
      <p:sp>
        <p:nvSpPr>
          <p:cNvPr id="6" name="Content Placeholder 2">
            <a:extLst>
              <a:ext uri="{FF2B5EF4-FFF2-40B4-BE49-F238E27FC236}">
                <a16:creationId xmlns:a16="http://schemas.microsoft.com/office/drawing/2014/main" id="{B27B5DB6-65D8-1726-1396-9194E4F7D19B}"/>
              </a:ext>
            </a:extLst>
          </p:cNvPr>
          <p:cNvSpPr>
            <a:spLocks noGrp="1"/>
          </p:cNvSpPr>
          <p:nvPr>
            <p:ph idx="1"/>
          </p:nvPr>
        </p:nvSpPr>
        <p:spPr>
          <a:xfrm>
            <a:off x="457199" y="412540"/>
            <a:ext cx="8483173" cy="4608975"/>
          </a:xfrm>
        </p:spPr>
        <p:txBody>
          <a:bodyPr>
            <a:noAutofit/>
          </a:bodyPr>
          <a:lstStyle/>
          <a:p>
            <a:pPr marL="57150" indent="0">
              <a:lnSpc>
                <a:spcPct val="125000"/>
              </a:lnSpc>
              <a:spcBef>
                <a:spcPts val="0"/>
              </a:spcBef>
              <a:buNone/>
              <a:defRPr/>
            </a:pPr>
            <a:r>
              <a:rPr lang="en-US" sz="1400" dirty="0"/>
              <a:t>Steps to determine a) whether all individuals are current with their training, and b) whether all individuals with an appointment have an Access Online account:</a:t>
            </a:r>
          </a:p>
          <a:p>
            <a:pPr marL="285750" lvl="1">
              <a:lnSpc>
                <a:spcPct val="125000"/>
              </a:lnSpc>
              <a:spcBef>
                <a:spcPts val="0"/>
              </a:spcBef>
              <a:buFont typeface="Arial" panose="020B0604020202020204" pitchFamily="34" charset="0"/>
              <a:buChar char="•"/>
              <a:defRPr/>
            </a:pPr>
            <a:r>
              <a:rPr lang="en-US" sz="1400" dirty="0"/>
              <a:t>On the JAM tab of the </a:t>
            </a:r>
            <a:r>
              <a:rPr lang="en-US" sz="1400" i="1" dirty="0"/>
              <a:t>JAM GPC Training Report </a:t>
            </a:r>
            <a:r>
              <a:rPr lang="en-US" sz="1400" dirty="0"/>
              <a:t>workbook:</a:t>
            </a:r>
          </a:p>
          <a:p>
            <a:pPr lvl="1">
              <a:lnSpc>
                <a:spcPct val="125000"/>
              </a:lnSpc>
              <a:spcBef>
                <a:spcPts val="0"/>
              </a:spcBef>
              <a:defRPr/>
            </a:pPr>
            <a:r>
              <a:rPr lang="en-US" sz="1400" dirty="0"/>
              <a:t>Insert 3 columns to the very left of the existing data by highlighting existing columns A+B+C, right-clicking anywhere on the selected columns, and then selecting “Insert” from the menu that displays.</a:t>
            </a:r>
          </a:p>
          <a:p>
            <a:pPr lvl="1">
              <a:lnSpc>
                <a:spcPct val="125000"/>
              </a:lnSpc>
              <a:spcBef>
                <a:spcPts val="0"/>
              </a:spcBef>
              <a:defRPr/>
            </a:pPr>
            <a:r>
              <a:rPr lang="en-US" sz="1400" dirty="0"/>
              <a:t>Add a formula to the newly added column A to look for a match on each email address in column E of the AO tab (will become column F once steps on the AO slide are completed).  </a:t>
            </a:r>
            <a:r>
              <a:rPr lang="en-US" sz="1400" i="1" dirty="0"/>
              <a:t>(Use formula 1 on the next slide)</a:t>
            </a:r>
          </a:p>
          <a:p>
            <a:pPr lvl="1">
              <a:lnSpc>
                <a:spcPct val="125000"/>
              </a:lnSpc>
              <a:spcBef>
                <a:spcPts val="0"/>
              </a:spcBef>
              <a:defRPr/>
            </a:pPr>
            <a:r>
              <a:rPr lang="en-US" sz="1400" dirty="0"/>
              <a:t>Add a formula to the newly added column B to determine whether the latest training due date is in the past for the program participant.  </a:t>
            </a:r>
            <a:r>
              <a:rPr lang="en-US" sz="1400" i="1" dirty="0"/>
              <a:t>(Use formula 2 on the next slide)</a:t>
            </a:r>
          </a:p>
          <a:p>
            <a:pPr lvl="1">
              <a:lnSpc>
                <a:spcPct val="125000"/>
              </a:lnSpc>
              <a:spcBef>
                <a:spcPts val="0"/>
              </a:spcBef>
              <a:defRPr/>
            </a:pPr>
            <a:r>
              <a:rPr lang="en-US" sz="1400" dirty="0"/>
              <a:t>Add a formula to the newly added column C to identify the training for which the training date has elapsed for the program participant.  </a:t>
            </a:r>
            <a:r>
              <a:rPr lang="en-US" sz="1400" i="1" dirty="0"/>
              <a:t>(Use formula 3 on the next slide)</a:t>
            </a:r>
          </a:p>
          <a:p>
            <a:pPr marL="285750" lvl="1">
              <a:lnSpc>
                <a:spcPct val="125000"/>
              </a:lnSpc>
              <a:spcBef>
                <a:spcPts val="0"/>
              </a:spcBef>
              <a:buFont typeface="Arial" panose="020B0604020202020204" pitchFamily="34" charset="0"/>
              <a:buChar char="•"/>
              <a:defRPr/>
            </a:pPr>
            <a:r>
              <a:rPr lang="en-US" sz="1400" dirty="0"/>
              <a:t>Tips:</a:t>
            </a:r>
          </a:p>
          <a:p>
            <a:pPr lvl="1">
              <a:lnSpc>
                <a:spcPct val="125000"/>
              </a:lnSpc>
              <a:spcBef>
                <a:spcPts val="0"/>
              </a:spcBef>
              <a:defRPr/>
            </a:pPr>
            <a:r>
              <a:rPr lang="en-US" sz="1400" dirty="0"/>
              <a:t>Be sure to apply the formulas all the way down your data set.  You can do this by dragging the small black box that appears on the bottom right of the cell in which you entered the formula.</a:t>
            </a:r>
          </a:p>
          <a:p>
            <a:pPr lvl="1">
              <a:lnSpc>
                <a:spcPct val="125000"/>
              </a:lnSpc>
              <a:spcBef>
                <a:spcPts val="0"/>
              </a:spcBef>
              <a:defRPr/>
            </a:pPr>
            <a:r>
              <a:rPr lang="en-US" sz="1400" dirty="0"/>
              <a:t>If you have a large data set, it may take some time for formulas to calculate and to save the file.</a:t>
            </a:r>
          </a:p>
          <a:p>
            <a:pPr lvl="1">
              <a:lnSpc>
                <a:spcPct val="125000"/>
              </a:lnSpc>
              <a:spcBef>
                <a:spcPts val="0"/>
              </a:spcBef>
              <a:defRPr/>
            </a:pPr>
            <a:r>
              <a:rPr lang="en-US" sz="1400" dirty="0"/>
              <a:t>It is a best practice to track training weekly.</a:t>
            </a:r>
          </a:p>
          <a:p>
            <a:pPr lvl="1">
              <a:lnSpc>
                <a:spcPct val="125000"/>
              </a:lnSpc>
              <a:defRPr/>
            </a:pPr>
            <a:endParaRPr lang="en-US" sz="1400" dirty="0"/>
          </a:p>
        </p:txBody>
      </p:sp>
    </p:spTree>
    <p:extLst>
      <p:ext uri="{BB962C8B-B14F-4D97-AF65-F5344CB8AC3E}">
        <p14:creationId xmlns:p14="http://schemas.microsoft.com/office/powerpoint/2010/main" val="2892721797"/>
      </p:ext>
    </p:extLst>
  </p:cSld>
  <p:clrMapOvr>
    <a:masterClrMapping/>
  </p:clrMapOvr>
</p:sld>
</file>

<file path=ppt/theme/theme1.xml><?xml version="1.0" encoding="utf-8"?>
<a:theme xmlns:a="http://schemas.openxmlformats.org/drawingml/2006/main" name="Office Theme">
  <a:themeElements>
    <a:clrScheme name="GSA SmartPay">
      <a:dk1>
        <a:srgbClr val="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C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402519E86EE3044A89FC78248B027F6" ma:contentTypeVersion="12" ma:contentTypeDescription="Create a new document." ma:contentTypeScope="" ma:versionID="654c6962979fb56e358deff50c9d719e">
  <xsd:schema xmlns:xsd="http://www.w3.org/2001/XMLSchema" xmlns:xs="http://www.w3.org/2001/XMLSchema" xmlns:p="http://schemas.microsoft.com/office/2006/metadata/properties" xmlns:ns2="517f098a-2aea-4589-b52e-b9a7ac29f1b2" xmlns:ns3="84863090-9ce1-4ad3-a7fb-0ae39029547c" targetNamespace="http://schemas.microsoft.com/office/2006/metadata/properties" ma:root="true" ma:fieldsID="18fdfcfda48075896cc6b69b703f61c9" ns2:_="" ns3:_="">
    <xsd:import namespace="517f098a-2aea-4589-b52e-b9a7ac29f1b2"/>
    <xsd:import namespace="84863090-9ce1-4ad3-a7fb-0ae39029547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17f098a-2aea-4589-b52e-b9a7ac29f1b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62ffb734-5814-4479-8475-3c99967bc66d"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4863090-9ce1-4ad3-a7fb-0ae39029547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d7295b39-98f3-45ab-a037-46d5f40a918f}" ma:internalName="TaxCatchAll" ma:showField="CatchAllData" ma:web="84863090-9ce1-4ad3-a7fb-0ae39029547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517f098a-2aea-4589-b52e-b9a7ac29f1b2">
      <Terms xmlns="http://schemas.microsoft.com/office/infopath/2007/PartnerControls"/>
    </lcf76f155ced4ddcb4097134ff3c332f>
    <TaxCatchAll xmlns="84863090-9ce1-4ad3-a7fb-0ae39029547c" xsi:nil="true"/>
  </documentManagement>
</p:properties>
</file>

<file path=customXml/itemProps1.xml><?xml version="1.0" encoding="utf-8"?>
<ds:datastoreItem xmlns:ds="http://schemas.openxmlformats.org/officeDocument/2006/customXml" ds:itemID="{D576E768-7745-4504-BF98-418D2FB01ECB}">
  <ds:schemaRefs>
    <ds:schemaRef ds:uri="517f098a-2aea-4589-b52e-b9a7ac29f1b2"/>
    <ds:schemaRef ds:uri="84863090-9ce1-4ad3-a7fb-0ae39029547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2FD8CFF-35CA-4EFA-BE5E-99B21ABF4C64}">
  <ds:schemaRefs>
    <ds:schemaRef ds:uri="http://schemas.microsoft.com/sharepoint/v3/contenttype/forms"/>
  </ds:schemaRefs>
</ds:datastoreItem>
</file>

<file path=customXml/itemProps3.xml><?xml version="1.0" encoding="utf-8"?>
<ds:datastoreItem xmlns:ds="http://schemas.openxmlformats.org/officeDocument/2006/customXml" ds:itemID="{9EFFCD11-59A6-49AD-B3DD-06DC09CDDAF9}">
  <ds:schemaRefs>
    <ds:schemaRef ds:uri="http://schemas.microsoft.com/office/2006/documentManagement/types"/>
    <ds:schemaRef ds:uri="http://purl.org/dc/dcmitype/"/>
    <ds:schemaRef ds:uri="http://schemas.microsoft.com/office/2006/metadata/properties"/>
    <ds:schemaRef ds:uri="517f098a-2aea-4589-b52e-b9a7ac29f1b2"/>
    <ds:schemaRef ds:uri="http://purl.org/dc/terms/"/>
    <ds:schemaRef ds:uri="http://schemas.openxmlformats.org/package/2006/metadata/core-properties"/>
    <ds:schemaRef ds:uri="http://www.w3.org/XML/1998/namespace"/>
    <ds:schemaRef ds:uri="http://purl.org/dc/elements/1.1/"/>
    <ds:schemaRef ds:uri="http://schemas.microsoft.com/office/infopath/2007/PartnerControls"/>
    <ds:schemaRef ds:uri="84863090-9ce1-4ad3-a7fb-0ae39029547c"/>
  </ds:schemaRefs>
</ds:datastoreItem>
</file>

<file path=docProps/app.xml><?xml version="1.0" encoding="utf-8"?>
<Properties xmlns="http://schemas.openxmlformats.org/officeDocument/2006/extended-properties" xmlns:vt="http://schemas.openxmlformats.org/officeDocument/2006/docPropsVTypes">
  <Template>Integral</Template>
  <TotalTime>11786</TotalTime>
  <Words>14609</Words>
  <Application>Microsoft Office PowerPoint</Application>
  <PresentationFormat>On-screen Show (16:9)</PresentationFormat>
  <Paragraphs>1193</Paragraphs>
  <Slides>108</Slides>
  <Notes>107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108</vt:i4>
      </vt:variant>
    </vt:vector>
  </HeadingPairs>
  <TitlesOfParts>
    <vt:vector size="117" baseType="lpstr">
      <vt:lpstr>-apple-system</vt:lpstr>
      <vt:lpstr>Arial</vt:lpstr>
      <vt:lpstr>Arial Bold</vt:lpstr>
      <vt:lpstr>Arial,Sans-Serif</vt:lpstr>
      <vt:lpstr>Barlow</vt:lpstr>
      <vt:lpstr>Calibri</vt:lpstr>
      <vt:lpstr>Courier New</vt:lpstr>
      <vt:lpstr>Wingdings</vt:lpstr>
      <vt:lpstr>Office Theme</vt:lpstr>
      <vt:lpstr>Governmentwide Commercial  Purchase Card Policies and Directives OUSD(A&amp;S)/DPC/CeB   Ms. Denise Reich and Ms. Sheila McGlynn</vt:lpstr>
      <vt:lpstr>Agenda</vt:lpstr>
      <vt:lpstr>Defense Pricing and Contracting Website: Governmentwide Commercial Purchase Card Webpages and Training</vt:lpstr>
      <vt:lpstr>Index of GPC Webpages</vt:lpstr>
      <vt:lpstr>New One-Pagers</vt:lpstr>
      <vt:lpstr>Semi-Annual Review Resources</vt:lpstr>
      <vt:lpstr>Other Resources</vt:lpstr>
      <vt:lpstr>DoD SP3 GPC Governance Update </vt:lpstr>
      <vt:lpstr>DoD SP3 GPC Governance</vt:lpstr>
      <vt:lpstr>Where We Are Headed</vt:lpstr>
      <vt:lpstr>IOD - True Positive Rate (TPR) Across DoD</vt:lpstr>
      <vt:lpstr>Streamlining Communications</vt:lpstr>
      <vt:lpstr>Dispute Management Update</vt:lpstr>
      <vt:lpstr>Dispute Management Update</vt:lpstr>
      <vt:lpstr>Dispute Management Update, Cont.</vt:lpstr>
      <vt:lpstr>Dispute Management Update, Cont.</vt:lpstr>
      <vt:lpstr>DoD Governmentwide Commercial Purchase Card Program Policy </vt:lpstr>
      <vt:lpstr>DoD GPC Program Policy</vt:lpstr>
      <vt:lpstr>DoD SP3 Recently Released Policies and Related Systems Information </vt:lpstr>
      <vt:lpstr>Recently Released Policies</vt:lpstr>
      <vt:lpstr>Recently Released Policies</vt:lpstr>
      <vt:lpstr>Recently Released Policies, Cont.</vt:lpstr>
      <vt:lpstr>Single Sign-On</vt:lpstr>
      <vt:lpstr>Working Groups and Implications for Purchase Log</vt:lpstr>
      <vt:lpstr>GPC Working Groups</vt:lpstr>
      <vt:lpstr>Purchase Log Working Group</vt:lpstr>
      <vt:lpstr>Purchase Log Requirements*</vt:lpstr>
      <vt:lpstr>Purchase Log Requirements, Cont.</vt:lpstr>
      <vt:lpstr>GPC Advana Dashboard/Reporting</vt:lpstr>
      <vt:lpstr>DPC SP3 Tools</vt:lpstr>
      <vt:lpstr>PIEE and Joint Appointment  Module (JAM)</vt:lpstr>
      <vt:lpstr>JAM GPC Appointments</vt:lpstr>
      <vt:lpstr>Cardholder Special Designations and Single Purchase Limits</vt:lpstr>
      <vt:lpstr>GPC CH Special Designations</vt:lpstr>
      <vt:lpstr>GPC CH Special Designations</vt:lpstr>
      <vt:lpstr>GPC Appointments Summary</vt:lpstr>
      <vt:lpstr>JAM Training Updates</vt:lpstr>
      <vt:lpstr>JAM Training Updates</vt:lpstr>
      <vt:lpstr>PIEE EDA Training Report</vt:lpstr>
      <vt:lpstr>How to Get Access to PIEE/EDA Reports</vt:lpstr>
      <vt:lpstr>Where are EDA Reports?</vt:lpstr>
      <vt:lpstr>EDA JAM GPC Reports</vt:lpstr>
      <vt:lpstr>JAM GPC Training Report Search Criteria Screen</vt:lpstr>
      <vt:lpstr>JAM GPC Training Report Search Results</vt:lpstr>
      <vt:lpstr>JAM GPC Training Report for Large Data Sets</vt:lpstr>
      <vt:lpstr>Data on the JAM GPC Training Report</vt:lpstr>
      <vt:lpstr>Follow-Up Actions</vt:lpstr>
      <vt:lpstr>JAM Improvements (PIEE Release 6.11) </vt:lpstr>
      <vt:lpstr>JAM Phase 4 Improvements Under Consideration  </vt:lpstr>
      <vt:lpstr>How to Share Your Improvement Ideas</vt:lpstr>
      <vt:lpstr>PIEE –  Defense Enrollment Eligibility Reporting System (DEERS) Interface </vt:lpstr>
      <vt:lpstr>PIEE – DEERS Interface</vt:lpstr>
      <vt:lpstr>JAM Automated Appointment Clean Up</vt:lpstr>
      <vt:lpstr>PIEE – DEERS Interface</vt:lpstr>
      <vt:lpstr>PIEE/JAM Good News Story</vt:lpstr>
      <vt:lpstr>DoD SP3 Oversight</vt:lpstr>
      <vt:lpstr>Monthly A/OPC Reviews and SAHAR Schedule</vt:lpstr>
      <vt:lpstr>What’s On the Horizon</vt:lpstr>
      <vt:lpstr>Pending Policy Memos</vt:lpstr>
      <vt:lpstr>Questions</vt:lpstr>
      <vt:lpstr>If you have additional questions, please contact us at the DoD GPC Shared Mailbox dodpcpo@sterlingheritage.com with the subject “TrainingForum2023”</vt:lpstr>
      <vt:lpstr>Backup</vt:lpstr>
      <vt:lpstr>Commercial Platforms Program</vt:lpstr>
      <vt:lpstr>Commercial Platforms Program, Cont.</vt:lpstr>
      <vt:lpstr>Systems Website Page</vt:lpstr>
      <vt:lpstr>SP3 Transition Information Website Page</vt:lpstr>
      <vt:lpstr>Confirmation Bias</vt:lpstr>
      <vt:lpstr>Dispute Management Update</vt:lpstr>
      <vt:lpstr>Current Dispute Process</vt:lpstr>
      <vt:lpstr>Current Dispute Process, Cont.</vt:lpstr>
      <vt:lpstr>Current Dispute Process, Cont.</vt:lpstr>
      <vt:lpstr>Current Dispute Process, Cont.</vt:lpstr>
      <vt:lpstr>Current Dispute Process, Cont.</vt:lpstr>
      <vt:lpstr>Current Dispute Process, Cont.</vt:lpstr>
      <vt:lpstr>Current Dispute Process, Cont.</vt:lpstr>
      <vt:lpstr>DoD GPC Program Policy – Best Practices</vt:lpstr>
      <vt:lpstr>Governmentwide Commercial Purchase Card Guidance Related to Recording 889 Designation and Emergency-type Operation* Values (GPC 2022-02), June 29, 2022</vt:lpstr>
      <vt:lpstr>Guidance on the Planned Intra-Governmental Transaction Limit Decrease Effective October 1, 2022 (2022-03)</vt:lpstr>
      <vt:lpstr>Treasury Financial Manual Update Intra-governmental Card Transaction Limit Decrease</vt:lpstr>
      <vt:lpstr>IGT Payments Threshold Reduction </vt:lpstr>
      <vt:lpstr>IGT Payments Threshold Reduction, Cont. </vt:lpstr>
      <vt:lpstr>Governmentwide Commercial Purchase Card Third-Party Payment and Non-Department of Defense E-Commerce Platforms Policy (GPC 2023-01)</vt:lpstr>
      <vt:lpstr>Definitions of Key Terms – GPC Third-Party Payment and Non-DoD E-Commerce Platforms Policy (GPC 2023-01)</vt:lpstr>
      <vt:lpstr>Updated Third-Party Payment Requirements</vt:lpstr>
      <vt:lpstr>Updated Third-Party Payment Requirements, Cont.</vt:lpstr>
      <vt:lpstr>DoD GPC Policy on Non-DoD E-Commerce Platforms</vt:lpstr>
      <vt:lpstr>Prohibition on Use of the Governmentwide Commercial Purchase Card When Contracts Contain Federal Acquisition Regulation Clause 52.229.12, Tax on Certain Foreign Procurements (2023-02)*​</vt:lpstr>
      <vt:lpstr>Prohibition on Use of the Governmentwide Commercial Purchase Card When Contracts Contain Federal Acquisition Regulation Clause 52.229.12, Tax on Certain Foreign Procurements (2023-02), Cont. ​</vt:lpstr>
      <vt:lpstr>Governmentwide Commercial Purchase Card Prohibited Purchases (GPC 2023-03)</vt:lpstr>
      <vt:lpstr>Per- and Polyfluoroalkyl Substances</vt:lpstr>
      <vt:lpstr>Updated Third-Party Payment Requirements – Best Practices</vt:lpstr>
      <vt:lpstr>U.S. Bank 889 Reporting Data (FY21 and FY22)</vt:lpstr>
      <vt:lpstr>U.S. Bank Emergency Type Operations (ETO) Reporting Data (FY 2022) </vt:lpstr>
      <vt:lpstr>Section 889(a)(1) and ETO Purchase Log Requirements and Policy Compliance</vt:lpstr>
      <vt:lpstr>Backup Summary</vt:lpstr>
      <vt:lpstr>Running the JAM GPC Training Report</vt:lpstr>
      <vt:lpstr>Running the Access Online System User List Report</vt:lpstr>
      <vt:lpstr>Comparing the Two Reports</vt:lpstr>
      <vt:lpstr>How to Compare the Data to Answer Questions</vt:lpstr>
      <vt:lpstr>How to Compare the Data to Answer Questions, Cont.</vt:lpstr>
      <vt:lpstr>How to Compare the Data to Answer Questions, Cont.</vt:lpstr>
      <vt:lpstr>JAM Enhancement Summary</vt:lpstr>
      <vt:lpstr>JAM Detailed GPC Appointment Status Report </vt:lpstr>
      <vt:lpstr>Automated JAM Appointment Clean Up</vt:lpstr>
      <vt:lpstr>Automated JAM Appointment Clean Up, Cont.</vt:lpstr>
      <vt:lpstr>Other PIEE Enhancements</vt:lpstr>
      <vt:lpstr>Best Practice from a SAHAR Submission</vt:lpstr>
      <vt:lpstr>GSA Starmark Logo</vt:lpstr>
    </vt:vector>
  </TitlesOfParts>
  <Company>General Services Administration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GSA User</dc:creator>
  <cp:lastModifiedBy>Elizabeth McMahon</cp:lastModifiedBy>
  <cp:revision>697</cp:revision>
  <cp:lastPrinted>2023-04-25T16:48:21Z</cp:lastPrinted>
  <dcterms:created xsi:type="dcterms:W3CDTF">2015-02-25T18:03:24Z</dcterms:created>
  <dcterms:modified xsi:type="dcterms:W3CDTF">2023-05-12T18:59:30Z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0x010100E402519E86EE3044A89FC78248B027F6</vt:lpwstr>
  </property>
  <property fmtid="{D5CDD505-2E9C-101B-9397-08002B2CF9AE}" pid="3" name="MediaServiceImageTags">
    <vt:lpwstr/>
  </property>
</Properties>
</file>

<file path=docProps/thumbnail.jpeg>
</file>